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60" r:id="rId3"/>
    <p:sldId id="299" r:id="rId4"/>
    <p:sldId id="258" r:id="rId5"/>
    <p:sldId id="259" r:id="rId6"/>
    <p:sldId id="266" r:id="rId7"/>
    <p:sldId id="267" r:id="rId8"/>
    <p:sldId id="277" r:id="rId9"/>
    <p:sldId id="279" r:id="rId10"/>
    <p:sldId id="280" r:id="rId11"/>
    <p:sldId id="286" r:id="rId12"/>
    <p:sldId id="283" r:id="rId13"/>
    <p:sldId id="284" r:id="rId14"/>
    <p:sldId id="268" r:id="rId15"/>
    <p:sldId id="269" r:id="rId16"/>
    <p:sldId id="270" r:id="rId17"/>
    <p:sldId id="271" r:id="rId18"/>
    <p:sldId id="272" r:id="rId19"/>
    <p:sldId id="273" r:id="rId20"/>
    <p:sldId id="274" r:id="rId21"/>
    <p:sldId id="275" r:id="rId22"/>
    <p:sldId id="276" r:id="rId23"/>
    <p:sldId id="263" r:id="rId24"/>
    <p:sldId id="288" r:id="rId25"/>
    <p:sldId id="291" r:id="rId26"/>
    <p:sldId id="292" r:id="rId27"/>
    <p:sldId id="293" r:id="rId28"/>
    <p:sldId id="296" r:id="rId29"/>
    <p:sldId id="290" r:id="rId30"/>
    <p:sldId id="298" r:id="rId31"/>
    <p:sldId id="294" r:id="rId32"/>
    <p:sldId id="295" r:id="rId33"/>
  </p:sldIdLst>
  <p:sldSz cx="9144000" cy="6858000" type="screen4x3"/>
  <p:notesSz cx="6858000" cy="9144000"/>
  <p:defaultTextStyle>
    <a:lvl1pPr defTabSz="457200">
      <a:defRPr>
        <a:latin typeface="Calibri"/>
        <a:ea typeface="Calibri"/>
        <a:cs typeface="Calibri"/>
        <a:sym typeface="Calibri"/>
      </a:defRPr>
    </a:lvl1pPr>
    <a:lvl2pPr indent="457200" defTabSz="457200">
      <a:defRPr>
        <a:latin typeface="Calibri"/>
        <a:ea typeface="Calibri"/>
        <a:cs typeface="Calibri"/>
        <a:sym typeface="Calibri"/>
      </a:defRPr>
    </a:lvl2pPr>
    <a:lvl3pPr indent="914400" defTabSz="457200">
      <a:defRPr>
        <a:latin typeface="Calibri"/>
        <a:ea typeface="Calibri"/>
        <a:cs typeface="Calibri"/>
        <a:sym typeface="Calibri"/>
      </a:defRPr>
    </a:lvl3pPr>
    <a:lvl4pPr indent="1371600" defTabSz="457200">
      <a:defRPr>
        <a:latin typeface="Calibri"/>
        <a:ea typeface="Calibri"/>
        <a:cs typeface="Calibri"/>
        <a:sym typeface="Calibri"/>
      </a:defRPr>
    </a:lvl4pPr>
    <a:lvl5pPr indent="1828800" defTabSz="457200">
      <a:defRPr>
        <a:latin typeface="Calibri"/>
        <a:ea typeface="Calibri"/>
        <a:cs typeface="Calibri"/>
        <a:sym typeface="Calibri"/>
      </a:defRPr>
    </a:lvl5pPr>
    <a:lvl6pPr indent="2286000" defTabSz="457200">
      <a:defRPr>
        <a:latin typeface="Calibri"/>
        <a:ea typeface="Calibri"/>
        <a:cs typeface="Calibri"/>
        <a:sym typeface="Calibri"/>
      </a:defRPr>
    </a:lvl6pPr>
    <a:lvl7pPr indent="2743200" defTabSz="457200">
      <a:defRPr>
        <a:latin typeface="Calibri"/>
        <a:ea typeface="Calibri"/>
        <a:cs typeface="Calibri"/>
        <a:sym typeface="Calibri"/>
      </a:defRPr>
    </a:lvl7pPr>
    <a:lvl8pPr indent="3200400" defTabSz="457200">
      <a:defRPr>
        <a:latin typeface="Calibri"/>
        <a:ea typeface="Calibri"/>
        <a:cs typeface="Calibri"/>
        <a:sym typeface="Calibri"/>
      </a:defRPr>
    </a:lvl8pPr>
    <a:lvl9pPr indent="3657600" defTabSz="457200">
      <a:defRPr>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2F2F2"/>
          </a:solidFill>
        </a:fill>
      </a:tcStyle>
    </a:wholeTbl>
    <a:band2H>
      <a:tcTxStyle/>
      <a:tcStyle>
        <a:tcBdr/>
        <a:fill>
          <a:solidFill>
            <a:srgbClr val="F9F9F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DDDD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DDDD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DDDD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DCDC"/>
          </a:solidFill>
        </a:fill>
      </a:tcStyle>
    </a:wholeTbl>
    <a:band2H>
      <a:tcTxStyle/>
      <a:tcStyle>
        <a:tcBdr/>
        <a:fill>
          <a:solidFill>
            <a:srgbClr val="EEEEEE"/>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6969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6969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69696"/>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CFCF"/>
          </a:solidFill>
        </a:fill>
      </a:tcStyle>
    </a:wholeTbl>
    <a:band2H>
      <a:tcTxStyle/>
      <a:tcStyle>
        <a:tcBdr/>
        <a:fill>
          <a:solidFill>
            <a:srgbClr val="E8E8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D4D4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D4D4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D4D4D"/>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DDDD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DDDDD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8" autoAdjust="0"/>
    <p:restoredTop sz="94676" autoAdjust="0"/>
  </p:normalViewPr>
  <p:slideViewPr>
    <p:cSldViewPr>
      <p:cViewPr>
        <p:scale>
          <a:sx n="80" d="100"/>
          <a:sy n="80" d="100"/>
        </p:scale>
        <p:origin x="-1770" y="-240"/>
      </p:cViewPr>
      <p:guideLst>
        <p:guide orient="horz" pos="2160"/>
        <p:guide pos="2880"/>
      </p:guideLst>
    </p:cSldViewPr>
  </p:slideViewPr>
  <p:outlineViewPr>
    <p:cViewPr>
      <p:scale>
        <a:sx n="33" d="100"/>
        <a:sy n="33" d="100"/>
      </p:scale>
      <p:origin x="0" y="216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27" name="Shape 2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7517917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08688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051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2640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09957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09266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426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56450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Content">
    <p:spTree>
      <p:nvGrpSpPr>
        <p:cNvPr id="1" name=""/>
        <p:cNvGrpSpPr/>
        <p:nvPr/>
      </p:nvGrpSpPr>
      <p:grpSpPr>
        <a:xfrm>
          <a:off x="0" y="0"/>
          <a:ext cx="0" cy="0"/>
          <a:chOff x="0" y="0"/>
          <a:chExt cx="0" cy="0"/>
        </a:xfrm>
      </p:grpSpPr>
      <p:sp>
        <p:nvSpPr>
          <p:cNvPr id="7" name="Shape 7"/>
          <p:cNvSpPr/>
          <p:nvPr/>
        </p:nvSpPr>
        <p:spPr>
          <a:xfrm>
            <a:off x="0" y="2974444"/>
            <a:ext cx="9144000" cy="2962806"/>
          </a:xfrm>
          <a:prstGeom prst="rect">
            <a:avLst/>
          </a:prstGeom>
          <a:solidFill>
            <a:srgbClr val="B70F20"/>
          </a:solidFill>
          <a:ln w="12700">
            <a:miter lim="400000"/>
          </a:ln>
          <a:effectLst>
            <a:outerShdw blurRad="38100" dist="23000" dir="5400000" rotWithShape="0">
              <a:srgbClr val="000000">
                <a:alpha val="35000"/>
              </a:srgbClr>
            </a:outerShdw>
          </a:effectLst>
        </p:spPr>
        <p:txBody>
          <a:bodyPr lIns="0" tIns="0" rIns="0" bIns="0" anchor="ctr"/>
          <a:lstStyle/>
          <a:p>
            <a:pPr lvl="0" algn="ctr">
              <a:defRPr>
                <a:solidFill>
                  <a:srgbClr val="FFFFFF"/>
                </a:solidFill>
              </a:defRPr>
            </a:pPr>
            <a:endParaRPr dirty="0"/>
          </a:p>
        </p:txBody>
      </p:sp>
      <p:pic>
        <p:nvPicPr>
          <p:cNvPr id="8" name="image1.png"/>
          <p:cNvPicPr/>
          <p:nvPr/>
        </p:nvPicPr>
        <p:blipFill>
          <a:blip r:embed="rId2">
            <a:extLst/>
          </a:blip>
          <a:stretch>
            <a:fillRect/>
          </a:stretch>
        </p:blipFill>
        <p:spPr>
          <a:xfrm>
            <a:off x="1365247" y="1609144"/>
            <a:ext cx="6424085" cy="915776"/>
          </a:xfrm>
          <a:prstGeom prst="rect">
            <a:avLst/>
          </a:prstGeom>
          <a:ln w="12700">
            <a:miter lim="400000"/>
          </a:ln>
        </p:spPr>
      </p:pic>
      <p:sp>
        <p:nvSpPr>
          <p:cNvPr id="9" name="Shape 9"/>
          <p:cNvSpPr/>
          <p:nvPr/>
        </p:nvSpPr>
        <p:spPr>
          <a:xfrm>
            <a:off x="1413015" y="3744002"/>
            <a:ext cx="6400801" cy="64632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spcBef>
                <a:spcPts val="900"/>
              </a:spcBef>
              <a:defRPr sz="4000">
                <a:solidFill>
                  <a:srgbClr val="FFFFFF"/>
                </a:solidFill>
                <a:latin typeface="Arial"/>
                <a:ea typeface="Arial"/>
                <a:cs typeface="Arial"/>
                <a:sym typeface="Arial"/>
              </a:defRPr>
            </a:lvl1pPr>
          </a:lstStyle>
          <a:p>
            <a:pPr lvl="0">
              <a:defRPr sz="1800">
                <a:solidFill>
                  <a:srgbClr val="000000"/>
                </a:solidFill>
              </a:defRPr>
            </a:pPr>
            <a:r>
              <a:rPr sz="4000" dirty="0">
                <a:solidFill>
                  <a:srgbClr val="FFFFFF"/>
                </a:solidFill>
              </a:rPr>
              <a:t>TITLE SLIDE GOES HERE</a:t>
            </a:r>
          </a:p>
        </p:txBody>
      </p:sp>
      <p:sp>
        <p:nvSpPr>
          <p:cNvPr id="10" name="Shape 10"/>
          <p:cNvSpPr/>
          <p:nvPr/>
        </p:nvSpPr>
        <p:spPr>
          <a:xfrm>
            <a:off x="1413015" y="4567385"/>
            <a:ext cx="6400801" cy="48620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spcBef>
                <a:spcPts val="600"/>
              </a:spcBef>
              <a:defRPr sz="2800">
                <a:solidFill>
                  <a:srgbClr val="FFFFFF"/>
                </a:solidFill>
                <a:latin typeface="Arial"/>
                <a:ea typeface="Arial"/>
                <a:cs typeface="Arial"/>
                <a:sym typeface="Arial"/>
              </a:defRPr>
            </a:lvl1pPr>
          </a:lstStyle>
          <a:p>
            <a:pPr lvl="0">
              <a:defRPr sz="1800">
                <a:solidFill>
                  <a:srgbClr val="000000"/>
                </a:solidFill>
              </a:defRPr>
            </a:pPr>
            <a:r>
              <a:rPr sz="2800" dirty="0">
                <a:solidFill>
                  <a:srgbClr val="FFFFFF"/>
                </a:solidFill>
              </a:rPr>
              <a:t>Optional subhead would go here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ext Slide">
    <p:spTree>
      <p:nvGrpSpPr>
        <p:cNvPr id="1" name=""/>
        <p:cNvGrpSpPr/>
        <p:nvPr/>
      </p:nvGrpSpPr>
      <p:grpSpPr>
        <a:xfrm>
          <a:off x="0" y="0"/>
          <a:ext cx="0" cy="0"/>
          <a:chOff x="0" y="0"/>
          <a:chExt cx="0" cy="0"/>
        </a:xfrm>
      </p:grpSpPr>
      <p:sp>
        <p:nvSpPr>
          <p:cNvPr id="12" name="Shape 12"/>
          <p:cNvSpPr>
            <a:spLocks noGrp="1"/>
          </p:cNvSpPr>
          <p:nvPr>
            <p:ph type="body" idx="1"/>
          </p:nvPr>
        </p:nvSpPr>
        <p:spPr>
          <a:prstGeom prst="rect">
            <a:avLst/>
          </a:prstGeom>
        </p:spPr>
        <p:txBody>
          <a:bodyPr/>
          <a:lstStyle/>
          <a:p>
            <a:pPr lvl="0">
              <a:defRPr sz="1800">
                <a:solidFill>
                  <a:srgbClr val="000000"/>
                </a:solidFill>
              </a:defRPr>
            </a:pPr>
            <a:r>
              <a:rPr sz="3200">
                <a:solidFill>
                  <a:srgbClr val="BB0000"/>
                </a:solidFill>
              </a:rPr>
              <a:t>Body Level One</a:t>
            </a:r>
          </a:p>
          <a:p>
            <a:pPr lvl="1">
              <a:defRPr sz="1800">
                <a:solidFill>
                  <a:srgbClr val="000000"/>
                </a:solidFill>
              </a:defRPr>
            </a:pPr>
            <a:r>
              <a:rPr sz="3200">
                <a:solidFill>
                  <a:srgbClr val="BB0000"/>
                </a:solidFill>
              </a:rPr>
              <a:t>Body Level Two</a:t>
            </a:r>
          </a:p>
          <a:p>
            <a:pPr lvl="2">
              <a:defRPr sz="1800">
                <a:solidFill>
                  <a:srgbClr val="000000"/>
                </a:solidFill>
              </a:defRPr>
            </a:pPr>
            <a:r>
              <a:rPr sz="3200">
                <a:solidFill>
                  <a:srgbClr val="BB0000"/>
                </a:solidFill>
              </a:rPr>
              <a:t>Body Level Three</a:t>
            </a:r>
          </a:p>
          <a:p>
            <a:pPr lvl="3">
              <a:defRPr sz="1800">
                <a:solidFill>
                  <a:srgbClr val="000000"/>
                </a:solidFill>
              </a:defRPr>
            </a:pPr>
            <a:r>
              <a:rPr sz="3200">
                <a:solidFill>
                  <a:srgbClr val="BB0000"/>
                </a:solidFill>
              </a:rPr>
              <a:t>Body Level Four</a:t>
            </a:r>
          </a:p>
          <a:p>
            <a:pPr lvl="4">
              <a:defRPr sz="1800">
                <a:solidFill>
                  <a:srgbClr val="000000"/>
                </a:solidFill>
              </a:defRPr>
            </a:pPr>
            <a:r>
              <a:rPr sz="3200">
                <a:solidFill>
                  <a:srgbClr val="BB0000"/>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ig Phrase-Word Slide WHITE1">
    <p:spTree>
      <p:nvGrpSpPr>
        <p:cNvPr id="1" name=""/>
        <p:cNvGrpSpPr/>
        <p:nvPr/>
      </p:nvGrpSpPr>
      <p:grpSpPr>
        <a:xfrm>
          <a:off x="0" y="0"/>
          <a:ext cx="0" cy="0"/>
          <a:chOff x="0" y="0"/>
          <a:chExt cx="0" cy="0"/>
        </a:xfrm>
      </p:grpSpPr>
      <p:sp>
        <p:nvSpPr>
          <p:cNvPr id="14" name="Shape 14"/>
          <p:cNvSpPr>
            <a:spLocks noGrp="1"/>
          </p:cNvSpPr>
          <p:nvPr>
            <p:ph type="body" idx="1"/>
          </p:nvPr>
        </p:nvSpPr>
        <p:spPr>
          <a:xfrm>
            <a:off x="651757" y="1734522"/>
            <a:ext cx="7194020" cy="5123478"/>
          </a:xfrm>
          <a:prstGeom prst="rect">
            <a:avLst/>
          </a:prstGeom>
        </p:spPr>
        <p:txBody>
          <a:bodyPr/>
          <a:lstStyle>
            <a:lvl1pPr>
              <a:lnSpc>
                <a:spcPts val="8400"/>
              </a:lnSpc>
              <a:spcBef>
                <a:spcPts val="0"/>
              </a:spcBef>
              <a:defRPr sz="8000">
                <a:latin typeface="Arial Bold"/>
                <a:ea typeface="Arial Bold"/>
                <a:cs typeface="Arial Bold"/>
                <a:sym typeface="Arial Bold"/>
              </a:defRPr>
            </a:lvl1pPr>
            <a:lvl2pPr>
              <a:lnSpc>
                <a:spcPts val="8400"/>
              </a:lnSpc>
              <a:spcBef>
                <a:spcPts val="0"/>
              </a:spcBef>
              <a:defRPr sz="8000">
                <a:latin typeface="Arial Bold"/>
                <a:ea typeface="Arial Bold"/>
                <a:cs typeface="Arial Bold"/>
                <a:sym typeface="Arial Bold"/>
              </a:defRPr>
            </a:lvl2pPr>
            <a:lvl3pPr marL="685800" indent="-914400">
              <a:lnSpc>
                <a:spcPts val="8400"/>
              </a:lnSpc>
              <a:spcBef>
                <a:spcPts val="0"/>
              </a:spcBef>
              <a:defRPr sz="8000">
                <a:latin typeface="Arial Bold"/>
                <a:ea typeface="Arial Bold"/>
                <a:cs typeface="Arial Bold"/>
                <a:sym typeface="Arial Bold"/>
              </a:defRPr>
            </a:lvl3pPr>
            <a:lvl4pPr>
              <a:lnSpc>
                <a:spcPts val="8400"/>
              </a:lnSpc>
              <a:spcBef>
                <a:spcPts val="0"/>
              </a:spcBef>
              <a:defRPr sz="8000">
                <a:latin typeface="Arial Bold"/>
                <a:ea typeface="Arial Bold"/>
                <a:cs typeface="Arial Bold"/>
                <a:sym typeface="Arial Bold"/>
              </a:defRPr>
            </a:lvl4pPr>
            <a:lvl5pPr>
              <a:lnSpc>
                <a:spcPts val="8400"/>
              </a:lnSpc>
              <a:spcBef>
                <a:spcPts val="0"/>
              </a:spcBef>
              <a:defRPr sz="8000">
                <a:latin typeface="Arial Bold"/>
                <a:ea typeface="Arial Bold"/>
                <a:cs typeface="Arial Bold"/>
                <a:sym typeface="Arial Bold"/>
              </a:defRPr>
            </a:lvl5pPr>
          </a:lstStyle>
          <a:p>
            <a:pPr lvl="0">
              <a:defRPr sz="1800">
                <a:solidFill>
                  <a:srgbClr val="000000"/>
                </a:solidFill>
              </a:defRPr>
            </a:pPr>
            <a:r>
              <a:rPr sz="8000">
                <a:solidFill>
                  <a:srgbClr val="BB0000"/>
                </a:solidFill>
              </a:rPr>
              <a:t>Body Level One</a:t>
            </a:r>
          </a:p>
          <a:p>
            <a:pPr lvl="1">
              <a:defRPr sz="1800">
                <a:solidFill>
                  <a:srgbClr val="000000"/>
                </a:solidFill>
              </a:defRPr>
            </a:pPr>
            <a:r>
              <a:rPr sz="8000">
                <a:solidFill>
                  <a:srgbClr val="BB0000"/>
                </a:solidFill>
              </a:rPr>
              <a:t>Body Level Two</a:t>
            </a:r>
          </a:p>
          <a:p>
            <a:pPr lvl="2">
              <a:defRPr sz="1800">
                <a:solidFill>
                  <a:srgbClr val="000000"/>
                </a:solidFill>
              </a:defRPr>
            </a:pPr>
            <a:r>
              <a:rPr sz="8000">
                <a:solidFill>
                  <a:srgbClr val="BB0000"/>
                </a:solidFill>
              </a:rPr>
              <a:t>Body Level Three</a:t>
            </a:r>
          </a:p>
          <a:p>
            <a:pPr lvl="3">
              <a:defRPr sz="1800">
                <a:solidFill>
                  <a:srgbClr val="000000"/>
                </a:solidFill>
              </a:defRPr>
            </a:pPr>
            <a:r>
              <a:rPr sz="8000">
                <a:solidFill>
                  <a:srgbClr val="BB0000"/>
                </a:solidFill>
              </a:rPr>
              <a:t>Body Level Four</a:t>
            </a:r>
          </a:p>
          <a:p>
            <a:pPr lvl="4">
              <a:defRPr sz="1800">
                <a:solidFill>
                  <a:srgbClr val="000000"/>
                </a:solidFill>
              </a:defRPr>
            </a:pPr>
            <a:r>
              <a:rPr sz="8000">
                <a:solidFill>
                  <a:srgbClr val="BB0000"/>
                </a:solidFill>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ig Phrase-Word Slide RED">
    <p:spTree>
      <p:nvGrpSpPr>
        <p:cNvPr id="1" name=""/>
        <p:cNvGrpSpPr/>
        <p:nvPr/>
      </p:nvGrpSpPr>
      <p:grpSpPr>
        <a:xfrm>
          <a:off x="0" y="0"/>
          <a:ext cx="0" cy="0"/>
          <a:chOff x="0" y="0"/>
          <a:chExt cx="0" cy="0"/>
        </a:xfrm>
      </p:grpSpPr>
      <p:sp>
        <p:nvSpPr>
          <p:cNvPr id="16" name="Shape 16"/>
          <p:cNvSpPr/>
          <p:nvPr/>
        </p:nvSpPr>
        <p:spPr>
          <a:xfrm>
            <a:off x="0" y="910167"/>
            <a:ext cx="9144000" cy="5947834"/>
          </a:xfrm>
          <a:prstGeom prst="rect">
            <a:avLst/>
          </a:prstGeom>
          <a:solidFill>
            <a:srgbClr val="B70F20"/>
          </a:solidFill>
          <a:ln w="12700">
            <a:miter lim="400000"/>
          </a:ln>
          <a:effectLst>
            <a:outerShdw blurRad="38100" dist="23000" dir="5400000" rotWithShape="0">
              <a:srgbClr val="000000">
                <a:alpha val="35000"/>
              </a:srgbClr>
            </a:outerShdw>
          </a:effectLst>
        </p:spPr>
        <p:txBody>
          <a:bodyPr lIns="0" tIns="0" rIns="0" bIns="0" anchor="ctr"/>
          <a:lstStyle/>
          <a:p>
            <a:pPr lvl="0" algn="ctr">
              <a:defRPr>
                <a:solidFill>
                  <a:srgbClr val="FFFFFF"/>
                </a:solidFill>
                <a:latin typeface="Arial"/>
                <a:ea typeface="Arial"/>
                <a:cs typeface="Arial"/>
                <a:sym typeface="Arial"/>
              </a:defRPr>
            </a:pPr>
            <a:endParaRPr dirty="0"/>
          </a:p>
        </p:txBody>
      </p:sp>
      <p:sp>
        <p:nvSpPr>
          <p:cNvPr id="17" name="Shape 17"/>
          <p:cNvSpPr>
            <a:spLocks noGrp="1"/>
          </p:cNvSpPr>
          <p:nvPr>
            <p:ph type="body" idx="1"/>
          </p:nvPr>
        </p:nvSpPr>
        <p:spPr>
          <a:xfrm>
            <a:off x="5573888" y="242138"/>
            <a:ext cx="3392207" cy="668813"/>
          </a:xfrm>
          <a:prstGeom prst="rect">
            <a:avLst/>
          </a:prstGeom>
          <a:ln>
            <a:solidFill>
              <a:srgbClr val="BB0000"/>
            </a:solidFill>
          </a:ln>
        </p:spPr>
        <p:txBody>
          <a:bodyPr/>
          <a:lstStyle>
            <a:lvl1pPr algn="r">
              <a:lnSpc>
                <a:spcPts val="1600"/>
              </a:lnSpc>
              <a:spcBef>
                <a:spcPts val="0"/>
              </a:spcBef>
              <a:defRPr sz="1300">
                <a:solidFill>
                  <a:srgbClr val="FFFFFF"/>
                </a:solidFill>
              </a:defRPr>
            </a:lvl1pPr>
            <a:lvl2pPr algn="r">
              <a:lnSpc>
                <a:spcPts val="1600"/>
              </a:lnSpc>
              <a:spcBef>
                <a:spcPts val="0"/>
              </a:spcBef>
              <a:defRPr sz="1300">
                <a:solidFill>
                  <a:srgbClr val="FFFFFF"/>
                </a:solidFill>
              </a:defRPr>
            </a:lvl2pPr>
            <a:lvl3pPr marL="0" indent="-148589" algn="r">
              <a:lnSpc>
                <a:spcPts val="1600"/>
              </a:lnSpc>
              <a:spcBef>
                <a:spcPts val="0"/>
              </a:spcBef>
              <a:defRPr sz="1300">
                <a:solidFill>
                  <a:srgbClr val="FFFFFF"/>
                </a:solidFill>
              </a:defRPr>
            </a:lvl3pPr>
            <a:lvl4pPr algn="r">
              <a:lnSpc>
                <a:spcPts val="1600"/>
              </a:lnSpc>
              <a:spcBef>
                <a:spcPts val="0"/>
              </a:spcBef>
              <a:defRPr sz="1300">
                <a:solidFill>
                  <a:srgbClr val="FFFFFF"/>
                </a:solidFill>
              </a:defRPr>
            </a:lvl4pPr>
            <a:lvl5pPr algn="r">
              <a:lnSpc>
                <a:spcPts val="1600"/>
              </a:lnSpc>
              <a:spcBef>
                <a:spcPts val="0"/>
              </a:spcBef>
              <a:defRPr sz="1300">
                <a:solidFill>
                  <a:srgbClr val="FFFFFF"/>
                </a:solidFill>
              </a:defRPr>
            </a:lvl5pPr>
          </a:lstStyle>
          <a:p>
            <a:pPr lvl="0">
              <a:defRPr sz="1800">
                <a:solidFill>
                  <a:srgbClr val="000000"/>
                </a:solidFill>
              </a:defRPr>
            </a:pPr>
            <a:r>
              <a:rPr sz="1300">
                <a:solidFill>
                  <a:srgbClr val="FFFFFF"/>
                </a:solidFill>
              </a:rPr>
              <a:t>Body Level One</a:t>
            </a:r>
          </a:p>
          <a:p>
            <a:pPr lvl="1">
              <a:defRPr sz="1800">
                <a:solidFill>
                  <a:srgbClr val="000000"/>
                </a:solidFill>
              </a:defRPr>
            </a:pPr>
            <a:r>
              <a:rPr sz="1300">
                <a:solidFill>
                  <a:srgbClr val="FFFFFF"/>
                </a:solidFill>
              </a:rPr>
              <a:t>Body Level Two</a:t>
            </a:r>
          </a:p>
          <a:p>
            <a:pPr lvl="2">
              <a:defRPr sz="1800">
                <a:solidFill>
                  <a:srgbClr val="000000"/>
                </a:solidFill>
              </a:defRPr>
            </a:pPr>
            <a:r>
              <a:rPr sz="1300">
                <a:solidFill>
                  <a:srgbClr val="FFFFFF"/>
                </a:solidFill>
              </a:rPr>
              <a:t>Body Level Three</a:t>
            </a:r>
          </a:p>
          <a:p>
            <a:pPr lvl="3">
              <a:defRPr sz="1800">
                <a:solidFill>
                  <a:srgbClr val="000000"/>
                </a:solidFill>
              </a:defRPr>
            </a:pPr>
            <a:r>
              <a:rPr sz="1300">
                <a:solidFill>
                  <a:srgbClr val="FFFFFF"/>
                </a:solidFill>
              </a:rPr>
              <a:t>Body Level Four</a:t>
            </a:r>
          </a:p>
          <a:p>
            <a:pPr lvl="4">
              <a:defRPr sz="1800">
                <a:solidFill>
                  <a:srgbClr val="000000"/>
                </a:solidFill>
              </a:defRPr>
            </a:pPr>
            <a:r>
              <a:rPr sz="1300">
                <a:solidFill>
                  <a:srgbClr val="FFFFFF"/>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Quote Slide">
    <p:spTree>
      <p:nvGrpSpPr>
        <p:cNvPr id="1" name=""/>
        <p:cNvGrpSpPr/>
        <p:nvPr/>
      </p:nvGrpSpPr>
      <p:grpSpPr>
        <a:xfrm>
          <a:off x="0" y="0"/>
          <a:ext cx="0" cy="0"/>
          <a:chOff x="0" y="0"/>
          <a:chExt cx="0" cy="0"/>
        </a:xfrm>
      </p:grpSpPr>
      <p:sp>
        <p:nvSpPr>
          <p:cNvPr id="19" name="Shape 19"/>
          <p:cNvSpPr>
            <a:spLocks noGrp="1"/>
          </p:cNvSpPr>
          <p:nvPr>
            <p:ph type="body" idx="1"/>
          </p:nvPr>
        </p:nvSpPr>
        <p:spPr>
          <a:xfrm>
            <a:off x="5573888" y="229810"/>
            <a:ext cx="3392207" cy="668812"/>
          </a:xfrm>
          <a:prstGeom prst="rect">
            <a:avLst/>
          </a:prstGeom>
          <a:ln>
            <a:solidFill>
              <a:srgbClr val="BB0000"/>
            </a:solidFill>
          </a:ln>
        </p:spPr>
        <p:txBody>
          <a:bodyPr/>
          <a:lstStyle>
            <a:lvl1pPr algn="r">
              <a:lnSpc>
                <a:spcPts val="1600"/>
              </a:lnSpc>
              <a:spcBef>
                <a:spcPts val="0"/>
              </a:spcBef>
              <a:defRPr sz="1300">
                <a:solidFill>
                  <a:srgbClr val="FFFFFF"/>
                </a:solidFill>
              </a:defRPr>
            </a:lvl1pPr>
            <a:lvl2pPr algn="r">
              <a:lnSpc>
                <a:spcPts val="1600"/>
              </a:lnSpc>
              <a:spcBef>
                <a:spcPts val="0"/>
              </a:spcBef>
              <a:defRPr sz="1300">
                <a:solidFill>
                  <a:srgbClr val="FFFFFF"/>
                </a:solidFill>
              </a:defRPr>
            </a:lvl2pPr>
            <a:lvl3pPr marL="0" indent="-148589" algn="r">
              <a:lnSpc>
                <a:spcPts val="1600"/>
              </a:lnSpc>
              <a:spcBef>
                <a:spcPts val="0"/>
              </a:spcBef>
              <a:defRPr sz="1300">
                <a:solidFill>
                  <a:srgbClr val="FFFFFF"/>
                </a:solidFill>
              </a:defRPr>
            </a:lvl3pPr>
            <a:lvl4pPr algn="r">
              <a:lnSpc>
                <a:spcPts val="1600"/>
              </a:lnSpc>
              <a:spcBef>
                <a:spcPts val="0"/>
              </a:spcBef>
              <a:defRPr sz="1300">
                <a:solidFill>
                  <a:srgbClr val="FFFFFF"/>
                </a:solidFill>
              </a:defRPr>
            </a:lvl4pPr>
            <a:lvl5pPr algn="r">
              <a:lnSpc>
                <a:spcPts val="1600"/>
              </a:lnSpc>
              <a:spcBef>
                <a:spcPts val="0"/>
              </a:spcBef>
              <a:defRPr sz="1300">
                <a:solidFill>
                  <a:srgbClr val="FFFFFF"/>
                </a:solidFill>
              </a:defRPr>
            </a:lvl5pPr>
          </a:lstStyle>
          <a:p>
            <a:pPr lvl="0">
              <a:defRPr sz="1800">
                <a:solidFill>
                  <a:srgbClr val="000000"/>
                </a:solidFill>
              </a:defRPr>
            </a:pPr>
            <a:r>
              <a:rPr sz="1300">
                <a:solidFill>
                  <a:srgbClr val="FFFFFF"/>
                </a:solidFill>
              </a:rPr>
              <a:t>Body Level One</a:t>
            </a:r>
          </a:p>
          <a:p>
            <a:pPr lvl="1">
              <a:defRPr sz="1800">
                <a:solidFill>
                  <a:srgbClr val="000000"/>
                </a:solidFill>
              </a:defRPr>
            </a:pPr>
            <a:r>
              <a:rPr sz="1300">
                <a:solidFill>
                  <a:srgbClr val="FFFFFF"/>
                </a:solidFill>
              </a:rPr>
              <a:t>Body Level Two</a:t>
            </a:r>
          </a:p>
          <a:p>
            <a:pPr lvl="2">
              <a:defRPr sz="1800">
                <a:solidFill>
                  <a:srgbClr val="000000"/>
                </a:solidFill>
              </a:defRPr>
            </a:pPr>
            <a:r>
              <a:rPr sz="1300">
                <a:solidFill>
                  <a:srgbClr val="FFFFFF"/>
                </a:solidFill>
              </a:rPr>
              <a:t>Body Level Three</a:t>
            </a:r>
          </a:p>
          <a:p>
            <a:pPr lvl="3">
              <a:defRPr sz="1800">
                <a:solidFill>
                  <a:srgbClr val="000000"/>
                </a:solidFill>
              </a:defRPr>
            </a:pPr>
            <a:r>
              <a:rPr sz="1300">
                <a:solidFill>
                  <a:srgbClr val="FFFFFF"/>
                </a:solidFill>
              </a:rPr>
              <a:t>Body Level Four</a:t>
            </a:r>
          </a:p>
          <a:p>
            <a:pPr lvl="4">
              <a:defRPr sz="1800">
                <a:solidFill>
                  <a:srgbClr val="000000"/>
                </a:solidFill>
              </a:defRPr>
            </a:pPr>
            <a:r>
              <a:rPr sz="1300">
                <a:solidFill>
                  <a:srgbClr val="FFFFFF"/>
                </a:solidFill>
              </a:rP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Full Photo Slide">
    <p:spTree>
      <p:nvGrpSpPr>
        <p:cNvPr id="1" name=""/>
        <p:cNvGrpSpPr/>
        <p:nvPr/>
      </p:nvGrpSpPr>
      <p:grpSpPr>
        <a:xfrm>
          <a:off x="0" y="0"/>
          <a:ext cx="0" cy="0"/>
          <a:chOff x="0" y="0"/>
          <a:chExt cx="0" cy="0"/>
        </a:xfrm>
      </p:grpSpPr>
      <p:sp>
        <p:nvSpPr>
          <p:cNvPr id="21" name="Shape 21"/>
          <p:cNvSpPr>
            <a:spLocks noGrp="1"/>
          </p:cNvSpPr>
          <p:nvPr>
            <p:ph type="body" idx="1"/>
          </p:nvPr>
        </p:nvSpPr>
        <p:spPr>
          <a:xfrm>
            <a:off x="5573888" y="229810"/>
            <a:ext cx="3392207" cy="668812"/>
          </a:xfrm>
          <a:prstGeom prst="rect">
            <a:avLst/>
          </a:prstGeom>
          <a:ln>
            <a:solidFill>
              <a:srgbClr val="BB0000"/>
            </a:solidFill>
          </a:ln>
        </p:spPr>
        <p:txBody>
          <a:bodyPr/>
          <a:lstStyle>
            <a:lvl1pPr algn="r">
              <a:lnSpc>
                <a:spcPts val="1600"/>
              </a:lnSpc>
              <a:spcBef>
                <a:spcPts val="0"/>
              </a:spcBef>
              <a:defRPr sz="1300">
                <a:solidFill>
                  <a:srgbClr val="FFFFFF"/>
                </a:solidFill>
              </a:defRPr>
            </a:lvl1pPr>
            <a:lvl2pPr algn="r">
              <a:lnSpc>
                <a:spcPts val="1600"/>
              </a:lnSpc>
              <a:spcBef>
                <a:spcPts val="0"/>
              </a:spcBef>
              <a:defRPr sz="1300">
                <a:solidFill>
                  <a:srgbClr val="FFFFFF"/>
                </a:solidFill>
              </a:defRPr>
            </a:lvl2pPr>
            <a:lvl3pPr marL="0" indent="-148589" algn="r">
              <a:lnSpc>
                <a:spcPts val="1600"/>
              </a:lnSpc>
              <a:spcBef>
                <a:spcPts val="0"/>
              </a:spcBef>
              <a:defRPr sz="1300">
                <a:solidFill>
                  <a:srgbClr val="FFFFFF"/>
                </a:solidFill>
              </a:defRPr>
            </a:lvl3pPr>
            <a:lvl4pPr algn="r">
              <a:lnSpc>
                <a:spcPts val="1600"/>
              </a:lnSpc>
              <a:spcBef>
                <a:spcPts val="0"/>
              </a:spcBef>
              <a:defRPr sz="1300">
                <a:solidFill>
                  <a:srgbClr val="FFFFFF"/>
                </a:solidFill>
              </a:defRPr>
            </a:lvl4pPr>
            <a:lvl5pPr algn="r">
              <a:lnSpc>
                <a:spcPts val="1600"/>
              </a:lnSpc>
              <a:spcBef>
                <a:spcPts val="0"/>
              </a:spcBef>
              <a:defRPr sz="1300">
                <a:solidFill>
                  <a:srgbClr val="FFFFFF"/>
                </a:solidFill>
              </a:defRPr>
            </a:lvl5pPr>
          </a:lstStyle>
          <a:p>
            <a:pPr lvl="0">
              <a:defRPr sz="1800">
                <a:solidFill>
                  <a:srgbClr val="000000"/>
                </a:solidFill>
              </a:defRPr>
            </a:pPr>
            <a:r>
              <a:rPr sz="1300">
                <a:solidFill>
                  <a:srgbClr val="FFFFFF"/>
                </a:solidFill>
              </a:rPr>
              <a:t>Body Level One</a:t>
            </a:r>
          </a:p>
          <a:p>
            <a:pPr lvl="1">
              <a:defRPr sz="1800">
                <a:solidFill>
                  <a:srgbClr val="000000"/>
                </a:solidFill>
              </a:defRPr>
            </a:pPr>
            <a:r>
              <a:rPr sz="1300">
                <a:solidFill>
                  <a:srgbClr val="FFFFFF"/>
                </a:solidFill>
              </a:rPr>
              <a:t>Body Level Two</a:t>
            </a:r>
          </a:p>
          <a:p>
            <a:pPr lvl="2">
              <a:defRPr sz="1800">
                <a:solidFill>
                  <a:srgbClr val="000000"/>
                </a:solidFill>
              </a:defRPr>
            </a:pPr>
            <a:r>
              <a:rPr sz="1300">
                <a:solidFill>
                  <a:srgbClr val="FFFFFF"/>
                </a:solidFill>
              </a:rPr>
              <a:t>Body Level Three</a:t>
            </a:r>
          </a:p>
          <a:p>
            <a:pPr lvl="3">
              <a:defRPr sz="1800">
                <a:solidFill>
                  <a:srgbClr val="000000"/>
                </a:solidFill>
              </a:defRPr>
            </a:pPr>
            <a:r>
              <a:rPr sz="1300">
                <a:solidFill>
                  <a:srgbClr val="FFFFFF"/>
                </a:solidFill>
              </a:rPr>
              <a:t>Body Level Four</a:t>
            </a:r>
          </a:p>
          <a:p>
            <a:pPr lvl="4">
              <a:defRPr sz="1800">
                <a:solidFill>
                  <a:srgbClr val="000000"/>
                </a:solidFill>
              </a:defRPr>
            </a:pPr>
            <a:r>
              <a:rPr sz="1300">
                <a:solidFill>
                  <a:srgbClr val="FFFFFF"/>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Text Slide">
    <p:spTree>
      <p:nvGrpSpPr>
        <p:cNvPr id="1" name=""/>
        <p:cNvGrpSpPr/>
        <p:nvPr/>
      </p:nvGrpSpPr>
      <p:grpSpPr>
        <a:xfrm>
          <a:off x="0" y="0"/>
          <a:ext cx="0" cy="0"/>
          <a:chOff x="0" y="0"/>
          <a:chExt cx="0" cy="0"/>
        </a:xfrm>
      </p:grpSpPr>
      <p:sp>
        <p:nvSpPr>
          <p:cNvPr id="23" name="Shape 23"/>
          <p:cNvSpPr>
            <a:spLocks noGrp="1"/>
          </p:cNvSpPr>
          <p:nvPr>
            <p:ph type="body" idx="1"/>
          </p:nvPr>
        </p:nvSpPr>
        <p:spPr>
          <a:xfrm>
            <a:off x="4137592" y="1830386"/>
            <a:ext cx="4701503" cy="5027614"/>
          </a:xfrm>
          <a:prstGeom prst="rect">
            <a:avLst/>
          </a:prstGeom>
        </p:spPr>
        <p:txBody>
          <a:bodyPr/>
          <a:lstStyle>
            <a:lvl1pPr>
              <a:lnSpc>
                <a:spcPts val="3400"/>
              </a:lnSpc>
              <a:spcBef>
                <a:spcPts val="0"/>
              </a:spcBef>
            </a:lvl1pPr>
            <a:lvl2pPr>
              <a:lnSpc>
                <a:spcPts val="3400"/>
              </a:lnSpc>
              <a:spcBef>
                <a:spcPts val="0"/>
              </a:spcBef>
            </a:lvl2pPr>
            <a:lvl3pPr>
              <a:lnSpc>
                <a:spcPts val="3400"/>
              </a:lnSpc>
              <a:spcBef>
                <a:spcPts val="0"/>
              </a:spcBef>
            </a:lvl3pPr>
            <a:lvl4pPr>
              <a:lnSpc>
                <a:spcPts val="3400"/>
              </a:lnSpc>
              <a:spcBef>
                <a:spcPts val="0"/>
              </a:spcBef>
            </a:lvl4pPr>
            <a:lvl5pPr>
              <a:lnSpc>
                <a:spcPts val="3400"/>
              </a:lnSpc>
              <a:spcBef>
                <a:spcPts val="0"/>
              </a:spcBef>
            </a:lvl5pPr>
          </a:lstStyle>
          <a:p>
            <a:pPr lvl="0">
              <a:defRPr sz="1800">
                <a:solidFill>
                  <a:srgbClr val="000000"/>
                </a:solidFill>
              </a:defRPr>
            </a:pPr>
            <a:r>
              <a:rPr sz="3200">
                <a:solidFill>
                  <a:srgbClr val="BB0000"/>
                </a:solidFill>
              </a:rPr>
              <a:t>Body Level One</a:t>
            </a:r>
          </a:p>
          <a:p>
            <a:pPr lvl="1">
              <a:defRPr sz="1800">
                <a:solidFill>
                  <a:srgbClr val="000000"/>
                </a:solidFill>
              </a:defRPr>
            </a:pPr>
            <a:r>
              <a:rPr sz="3200">
                <a:solidFill>
                  <a:srgbClr val="BB0000"/>
                </a:solidFill>
              </a:rPr>
              <a:t>Body Level Two</a:t>
            </a:r>
          </a:p>
          <a:p>
            <a:pPr lvl="2">
              <a:defRPr sz="1800">
                <a:solidFill>
                  <a:srgbClr val="000000"/>
                </a:solidFill>
              </a:defRPr>
            </a:pPr>
            <a:r>
              <a:rPr sz="3200">
                <a:solidFill>
                  <a:srgbClr val="BB0000"/>
                </a:solidFill>
              </a:rPr>
              <a:t>Body Level Three</a:t>
            </a:r>
          </a:p>
          <a:p>
            <a:pPr lvl="3">
              <a:defRPr sz="1800">
                <a:solidFill>
                  <a:srgbClr val="000000"/>
                </a:solidFill>
              </a:defRPr>
            </a:pPr>
            <a:r>
              <a:rPr sz="3200">
                <a:solidFill>
                  <a:srgbClr val="BB0000"/>
                </a:solidFill>
              </a:rPr>
              <a:t>Body Level Four</a:t>
            </a:r>
          </a:p>
          <a:p>
            <a:pPr lvl="4">
              <a:defRPr sz="1800">
                <a:solidFill>
                  <a:srgbClr val="000000"/>
                </a:solidFill>
              </a:defRPr>
            </a:pPr>
            <a:r>
              <a:rPr sz="3200">
                <a:solidFill>
                  <a:srgbClr val="BB0000"/>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5" name="Shape 25"/>
          <p:cNvSpPr>
            <a:spLocks noGrp="1"/>
          </p:cNvSpPr>
          <p:nvPr>
            <p:ph type="body" idx="1"/>
          </p:nvPr>
        </p:nvSpPr>
        <p:spPr>
          <a:xfrm>
            <a:off x="5573888" y="229810"/>
            <a:ext cx="3392207" cy="668812"/>
          </a:xfrm>
          <a:prstGeom prst="rect">
            <a:avLst/>
          </a:prstGeom>
          <a:ln>
            <a:solidFill>
              <a:srgbClr val="BB0000"/>
            </a:solidFill>
          </a:ln>
        </p:spPr>
        <p:txBody>
          <a:bodyPr/>
          <a:lstStyle>
            <a:lvl1pPr algn="r">
              <a:lnSpc>
                <a:spcPts val="1600"/>
              </a:lnSpc>
              <a:spcBef>
                <a:spcPts val="0"/>
              </a:spcBef>
              <a:defRPr sz="1300">
                <a:solidFill>
                  <a:srgbClr val="FFFFFF"/>
                </a:solidFill>
              </a:defRPr>
            </a:lvl1pPr>
            <a:lvl2pPr algn="r">
              <a:lnSpc>
                <a:spcPts val="1600"/>
              </a:lnSpc>
              <a:spcBef>
                <a:spcPts val="0"/>
              </a:spcBef>
              <a:defRPr sz="1300">
                <a:solidFill>
                  <a:srgbClr val="FFFFFF"/>
                </a:solidFill>
              </a:defRPr>
            </a:lvl2pPr>
            <a:lvl3pPr marL="0" indent="-148589" algn="r">
              <a:lnSpc>
                <a:spcPts val="1600"/>
              </a:lnSpc>
              <a:spcBef>
                <a:spcPts val="0"/>
              </a:spcBef>
              <a:defRPr sz="1300">
                <a:solidFill>
                  <a:srgbClr val="FFFFFF"/>
                </a:solidFill>
              </a:defRPr>
            </a:lvl3pPr>
            <a:lvl4pPr algn="r">
              <a:lnSpc>
                <a:spcPts val="1600"/>
              </a:lnSpc>
              <a:spcBef>
                <a:spcPts val="0"/>
              </a:spcBef>
              <a:defRPr sz="1300">
                <a:solidFill>
                  <a:srgbClr val="FFFFFF"/>
                </a:solidFill>
              </a:defRPr>
            </a:lvl4pPr>
            <a:lvl5pPr algn="r">
              <a:lnSpc>
                <a:spcPts val="1600"/>
              </a:lnSpc>
              <a:spcBef>
                <a:spcPts val="0"/>
              </a:spcBef>
              <a:defRPr sz="1300">
                <a:solidFill>
                  <a:srgbClr val="FFFFFF"/>
                </a:solidFill>
              </a:defRPr>
            </a:lvl5pPr>
          </a:lstStyle>
          <a:p>
            <a:pPr lvl="0">
              <a:defRPr sz="1800">
                <a:solidFill>
                  <a:srgbClr val="000000"/>
                </a:solidFill>
              </a:defRPr>
            </a:pPr>
            <a:r>
              <a:rPr sz="1300">
                <a:solidFill>
                  <a:srgbClr val="FFFFFF"/>
                </a:solidFill>
              </a:rPr>
              <a:t>Body Level One</a:t>
            </a:r>
          </a:p>
          <a:p>
            <a:pPr lvl="1">
              <a:defRPr sz="1800">
                <a:solidFill>
                  <a:srgbClr val="000000"/>
                </a:solidFill>
              </a:defRPr>
            </a:pPr>
            <a:r>
              <a:rPr sz="1300">
                <a:solidFill>
                  <a:srgbClr val="FFFFFF"/>
                </a:solidFill>
              </a:rPr>
              <a:t>Body Level Two</a:t>
            </a:r>
          </a:p>
          <a:p>
            <a:pPr lvl="2">
              <a:defRPr sz="1800">
                <a:solidFill>
                  <a:srgbClr val="000000"/>
                </a:solidFill>
              </a:defRPr>
            </a:pPr>
            <a:r>
              <a:rPr sz="1300">
                <a:solidFill>
                  <a:srgbClr val="FFFFFF"/>
                </a:solidFill>
              </a:rPr>
              <a:t>Body Level Three</a:t>
            </a:r>
          </a:p>
          <a:p>
            <a:pPr lvl="3">
              <a:defRPr sz="1800">
                <a:solidFill>
                  <a:srgbClr val="000000"/>
                </a:solidFill>
              </a:defRPr>
            </a:pPr>
            <a:r>
              <a:rPr sz="1300">
                <a:solidFill>
                  <a:srgbClr val="FFFFFF"/>
                </a:solidFill>
              </a:rPr>
              <a:t>Body Level Four</a:t>
            </a:r>
          </a:p>
          <a:p>
            <a:pPr lvl="4">
              <a:defRPr sz="1800">
                <a:solidFill>
                  <a:srgbClr val="000000"/>
                </a:solidFill>
              </a:defRPr>
            </a:pPr>
            <a:r>
              <a:rPr sz="1300">
                <a:solidFill>
                  <a:srgbClr val="FFFFFF"/>
                </a:solidFill>
              </a:rP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0" y="-1"/>
            <a:ext cx="9144000" cy="910169"/>
          </a:xfrm>
          <a:prstGeom prst="rect">
            <a:avLst/>
          </a:prstGeom>
          <a:solidFill>
            <a:srgbClr val="B70F20"/>
          </a:solidFill>
          <a:ln w="12700">
            <a:miter lim="400000"/>
          </a:ln>
          <a:effectLst>
            <a:outerShdw blurRad="38100" dist="23000" dir="5400000" rotWithShape="0">
              <a:srgbClr val="000000">
                <a:alpha val="35000"/>
              </a:srgbClr>
            </a:outerShdw>
          </a:effectLst>
        </p:spPr>
        <p:txBody>
          <a:bodyPr lIns="0" tIns="0" rIns="0" bIns="0" anchor="ctr"/>
          <a:lstStyle/>
          <a:p>
            <a:pPr lvl="0" algn="ctr">
              <a:defRPr>
                <a:solidFill>
                  <a:srgbClr val="FFFFFF"/>
                </a:solidFill>
                <a:latin typeface="Arial"/>
                <a:ea typeface="Arial"/>
                <a:cs typeface="Arial"/>
                <a:sym typeface="Arial"/>
              </a:defRPr>
            </a:pPr>
            <a:endParaRPr dirty="0"/>
          </a:p>
        </p:txBody>
      </p:sp>
      <p:sp>
        <p:nvSpPr>
          <p:cNvPr id="3" name="Shape 3"/>
          <p:cNvSpPr/>
          <p:nvPr/>
        </p:nvSpPr>
        <p:spPr>
          <a:xfrm>
            <a:off x="8518367" y="6351239"/>
            <a:ext cx="352486" cy="313393"/>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600">
                <a:latin typeface="Arial"/>
                <a:ea typeface="Arial"/>
                <a:cs typeface="Arial"/>
                <a:sym typeface="Arial"/>
              </a:defRPr>
            </a:lvl1pPr>
          </a:lstStyle>
          <a:p>
            <a:pPr lvl="0">
              <a:defRPr sz="1800"/>
            </a:pPr>
            <a:r>
              <a:rPr sz="1600" dirty="0"/>
              <a:t>‹#›</a:t>
            </a:r>
          </a:p>
        </p:txBody>
      </p:sp>
      <p:pic>
        <p:nvPicPr>
          <p:cNvPr id="4" name="image2.png"/>
          <p:cNvPicPr/>
          <p:nvPr/>
        </p:nvPicPr>
        <p:blipFill>
          <a:blip r:embed="rId10">
            <a:extLst/>
          </a:blip>
          <a:stretch>
            <a:fillRect/>
          </a:stretch>
        </p:blipFill>
        <p:spPr>
          <a:xfrm>
            <a:off x="306916" y="197908"/>
            <a:ext cx="3284044" cy="468151"/>
          </a:xfrm>
          <a:prstGeom prst="rect">
            <a:avLst/>
          </a:prstGeom>
          <a:ln w="12700">
            <a:miter lim="400000"/>
          </a:ln>
        </p:spPr>
      </p:pic>
      <p:sp>
        <p:nvSpPr>
          <p:cNvPr id="5" name="Shape 5"/>
          <p:cNvSpPr>
            <a:spLocks noGrp="1"/>
          </p:cNvSpPr>
          <p:nvPr>
            <p:ph type="body" idx="1"/>
          </p:nvPr>
        </p:nvSpPr>
        <p:spPr>
          <a:xfrm>
            <a:off x="746929" y="1830386"/>
            <a:ext cx="8229601" cy="5027614"/>
          </a:xfrm>
          <a:prstGeom prst="rect">
            <a:avLst/>
          </a:prstGeom>
          <a:ln>
            <a:solidFill>
              <a:srgbClr val="FFFFFF"/>
            </a:solidFill>
          </a:ln>
          <a:extLst>
            <a:ext uri="{C572A759-6A51-4108-AA02-DFA0A04FC94B}">
              <ma14:wrappingTextBoxFlag xmlns="" xmlns:ma14="http://schemas.microsoft.com/office/mac/drawingml/2011/main" val="1"/>
            </a:ext>
          </a:extLst>
        </p:spPr>
        <p:txBody>
          <a:bodyPr lIns="45719" rIns="45719"/>
          <a:lstStyle/>
          <a:p>
            <a:pPr lvl="0">
              <a:defRPr sz="1800">
                <a:solidFill>
                  <a:srgbClr val="000000"/>
                </a:solidFill>
              </a:defRPr>
            </a:pPr>
            <a:r>
              <a:rPr sz="3200">
                <a:solidFill>
                  <a:srgbClr val="BB0000"/>
                </a:solidFill>
              </a:rPr>
              <a:t>Body Level One</a:t>
            </a:r>
          </a:p>
          <a:p>
            <a:pPr lvl="1">
              <a:defRPr sz="1800">
                <a:solidFill>
                  <a:srgbClr val="000000"/>
                </a:solidFill>
              </a:defRPr>
            </a:pPr>
            <a:r>
              <a:rPr sz="3200">
                <a:solidFill>
                  <a:srgbClr val="BB0000"/>
                </a:solidFill>
              </a:rPr>
              <a:t>Body Level Two</a:t>
            </a:r>
          </a:p>
          <a:p>
            <a:pPr lvl="2">
              <a:defRPr sz="1800">
                <a:solidFill>
                  <a:srgbClr val="000000"/>
                </a:solidFill>
              </a:defRPr>
            </a:pPr>
            <a:r>
              <a:rPr sz="3200">
                <a:solidFill>
                  <a:srgbClr val="BB0000"/>
                </a:solidFill>
              </a:rPr>
              <a:t>Body Level Three</a:t>
            </a:r>
          </a:p>
          <a:p>
            <a:pPr lvl="3">
              <a:defRPr sz="1800">
                <a:solidFill>
                  <a:srgbClr val="000000"/>
                </a:solidFill>
              </a:defRPr>
            </a:pPr>
            <a:r>
              <a:rPr sz="3200">
                <a:solidFill>
                  <a:srgbClr val="BB0000"/>
                </a:solidFill>
              </a:rPr>
              <a:t>Body Level Four</a:t>
            </a:r>
          </a:p>
          <a:p>
            <a:pPr lvl="4">
              <a:defRPr sz="1800">
                <a:solidFill>
                  <a:srgbClr val="000000"/>
                </a:solidFill>
              </a:defRPr>
            </a:pPr>
            <a:r>
              <a:rPr sz="3200">
                <a:solidFill>
                  <a:srgbClr val="BB0000"/>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hf hdr="0" ftr="0" dt="0"/>
  <p:txStyles>
    <p:titleStyle>
      <a:lvl1pPr algn="ctr" defTabSz="457200">
        <a:defRPr sz="4400">
          <a:latin typeface="Calibri"/>
          <a:ea typeface="Calibri"/>
          <a:cs typeface="Calibri"/>
          <a:sym typeface="Calibri"/>
        </a:defRPr>
      </a:lvl1pPr>
      <a:lvl2pPr algn="ctr" defTabSz="457200">
        <a:defRPr sz="4400">
          <a:latin typeface="Calibri"/>
          <a:ea typeface="Calibri"/>
          <a:cs typeface="Calibri"/>
          <a:sym typeface="Calibri"/>
        </a:defRPr>
      </a:lvl2pPr>
      <a:lvl3pPr algn="ctr" defTabSz="457200">
        <a:defRPr sz="4400">
          <a:latin typeface="Calibri"/>
          <a:ea typeface="Calibri"/>
          <a:cs typeface="Calibri"/>
          <a:sym typeface="Calibri"/>
        </a:defRPr>
      </a:lvl3pPr>
      <a:lvl4pPr algn="ctr" defTabSz="457200">
        <a:defRPr sz="4400">
          <a:latin typeface="Calibri"/>
          <a:ea typeface="Calibri"/>
          <a:cs typeface="Calibri"/>
          <a:sym typeface="Calibri"/>
        </a:defRPr>
      </a:lvl4pPr>
      <a:lvl5pPr algn="ctr" defTabSz="457200">
        <a:defRPr sz="4400">
          <a:latin typeface="Calibri"/>
          <a:ea typeface="Calibri"/>
          <a:cs typeface="Calibri"/>
          <a:sym typeface="Calibri"/>
        </a:defRPr>
      </a:lvl5pPr>
      <a:lvl6pPr algn="ctr" defTabSz="457200">
        <a:defRPr sz="4400">
          <a:latin typeface="Calibri"/>
          <a:ea typeface="Calibri"/>
          <a:cs typeface="Calibri"/>
          <a:sym typeface="Calibri"/>
        </a:defRPr>
      </a:lvl6pPr>
      <a:lvl7pPr algn="ctr" defTabSz="457200">
        <a:defRPr sz="4400">
          <a:latin typeface="Calibri"/>
          <a:ea typeface="Calibri"/>
          <a:cs typeface="Calibri"/>
          <a:sym typeface="Calibri"/>
        </a:defRPr>
      </a:lvl7pPr>
      <a:lvl8pPr algn="ctr" defTabSz="457200">
        <a:defRPr sz="4400">
          <a:latin typeface="Calibri"/>
          <a:ea typeface="Calibri"/>
          <a:cs typeface="Calibri"/>
          <a:sym typeface="Calibri"/>
        </a:defRPr>
      </a:lvl8pPr>
      <a:lvl9pPr algn="ctr" defTabSz="457200">
        <a:defRPr sz="4400">
          <a:latin typeface="Calibri"/>
          <a:ea typeface="Calibri"/>
          <a:cs typeface="Calibri"/>
          <a:sym typeface="Calibri"/>
        </a:defRPr>
      </a:lvl9pPr>
    </p:titleStyle>
    <p:bodyStyle>
      <a:lvl1pPr defTabSz="457200">
        <a:spcBef>
          <a:spcPts val="700"/>
        </a:spcBef>
        <a:defRPr sz="3200">
          <a:solidFill>
            <a:srgbClr val="BB0000"/>
          </a:solidFill>
          <a:latin typeface="Arial"/>
          <a:ea typeface="Arial"/>
          <a:cs typeface="Arial"/>
          <a:sym typeface="Arial"/>
        </a:defRPr>
      </a:lvl1pPr>
      <a:lvl2pPr defTabSz="457200">
        <a:spcBef>
          <a:spcPts val="700"/>
        </a:spcBef>
        <a:defRPr sz="3200">
          <a:solidFill>
            <a:srgbClr val="BB0000"/>
          </a:solidFill>
          <a:latin typeface="Arial"/>
          <a:ea typeface="Arial"/>
          <a:cs typeface="Arial"/>
          <a:sym typeface="Arial"/>
        </a:defRPr>
      </a:lvl2pPr>
      <a:lvl3pPr marL="137159" indent="-365759" defTabSz="457200">
        <a:spcBef>
          <a:spcPts val="700"/>
        </a:spcBef>
        <a:buSzPct val="100000"/>
        <a:buChar char="•"/>
        <a:defRPr sz="3200">
          <a:solidFill>
            <a:srgbClr val="BB0000"/>
          </a:solidFill>
          <a:latin typeface="Arial"/>
          <a:ea typeface="Arial"/>
          <a:cs typeface="Arial"/>
          <a:sym typeface="Arial"/>
        </a:defRPr>
      </a:lvl3pPr>
      <a:lvl4pPr indent="548640" defTabSz="457200">
        <a:spcBef>
          <a:spcPts val="700"/>
        </a:spcBef>
        <a:defRPr sz="3200">
          <a:solidFill>
            <a:srgbClr val="BB0000"/>
          </a:solidFill>
          <a:latin typeface="Arial"/>
          <a:ea typeface="Arial"/>
          <a:cs typeface="Arial"/>
          <a:sym typeface="Arial"/>
        </a:defRPr>
      </a:lvl4pPr>
      <a:lvl5pPr indent="502919" defTabSz="457200">
        <a:spcBef>
          <a:spcPts val="700"/>
        </a:spcBef>
        <a:defRPr sz="3200">
          <a:solidFill>
            <a:srgbClr val="BB0000"/>
          </a:solidFill>
          <a:latin typeface="Arial"/>
          <a:ea typeface="Arial"/>
          <a:cs typeface="Arial"/>
          <a:sym typeface="Arial"/>
        </a:defRPr>
      </a:lvl5pPr>
      <a:lvl6pPr marL="2651760" indent="-365760" defTabSz="457200">
        <a:spcBef>
          <a:spcPts val="700"/>
        </a:spcBef>
        <a:buSzPct val="100000"/>
        <a:buChar char="•"/>
        <a:defRPr sz="3200">
          <a:solidFill>
            <a:srgbClr val="BB0000"/>
          </a:solidFill>
          <a:latin typeface="Arial"/>
          <a:ea typeface="Arial"/>
          <a:cs typeface="Arial"/>
          <a:sym typeface="Arial"/>
        </a:defRPr>
      </a:lvl6pPr>
      <a:lvl7pPr marL="3108960" indent="-365760" defTabSz="457200">
        <a:spcBef>
          <a:spcPts val="700"/>
        </a:spcBef>
        <a:buSzPct val="100000"/>
        <a:buChar char="•"/>
        <a:defRPr sz="3200">
          <a:solidFill>
            <a:srgbClr val="BB0000"/>
          </a:solidFill>
          <a:latin typeface="Arial"/>
          <a:ea typeface="Arial"/>
          <a:cs typeface="Arial"/>
          <a:sym typeface="Arial"/>
        </a:defRPr>
      </a:lvl7pPr>
      <a:lvl8pPr marL="3566159" indent="-365759" defTabSz="457200">
        <a:spcBef>
          <a:spcPts val="700"/>
        </a:spcBef>
        <a:buSzPct val="100000"/>
        <a:buChar char="•"/>
        <a:defRPr sz="3200">
          <a:solidFill>
            <a:srgbClr val="BB0000"/>
          </a:solidFill>
          <a:latin typeface="Arial"/>
          <a:ea typeface="Arial"/>
          <a:cs typeface="Arial"/>
          <a:sym typeface="Arial"/>
        </a:defRPr>
      </a:lvl8pPr>
      <a:lvl9pPr marL="4023359" indent="-365759" defTabSz="457200">
        <a:spcBef>
          <a:spcPts val="700"/>
        </a:spcBef>
        <a:buSzPct val="100000"/>
        <a:buChar char="•"/>
        <a:defRPr sz="3200">
          <a:solidFill>
            <a:srgbClr val="BB0000"/>
          </a:solidFill>
          <a:latin typeface="Arial"/>
          <a:ea typeface="Arial"/>
          <a:cs typeface="Arial"/>
          <a:sym typeface="Arial"/>
        </a:defRPr>
      </a:lvl9pPr>
    </p:bodyStyle>
    <p:otherStyle>
      <a:lvl1pPr algn="r" defTabSz="457200">
        <a:defRPr sz="1200">
          <a:solidFill>
            <a:schemeClr val="tx1"/>
          </a:solidFill>
          <a:latin typeface="+mn-lt"/>
          <a:ea typeface="+mn-ea"/>
          <a:cs typeface="+mn-cs"/>
          <a:sym typeface="Calibri"/>
        </a:defRPr>
      </a:lvl1pPr>
      <a:lvl2pPr indent="457200" algn="r" defTabSz="457200">
        <a:defRPr sz="1200">
          <a:solidFill>
            <a:schemeClr val="tx1"/>
          </a:solidFill>
          <a:latin typeface="+mn-lt"/>
          <a:ea typeface="+mn-ea"/>
          <a:cs typeface="+mn-cs"/>
          <a:sym typeface="Calibri"/>
        </a:defRPr>
      </a:lvl2pPr>
      <a:lvl3pPr indent="914400" algn="r" defTabSz="457200">
        <a:defRPr sz="1200">
          <a:solidFill>
            <a:schemeClr val="tx1"/>
          </a:solidFill>
          <a:latin typeface="+mn-lt"/>
          <a:ea typeface="+mn-ea"/>
          <a:cs typeface="+mn-cs"/>
          <a:sym typeface="Calibri"/>
        </a:defRPr>
      </a:lvl3pPr>
      <a:lvl4pPr indent="1371600" algn="r" defTabSz="457200">
        <a:defRPr sz="1200">
          <a:solidFill>
            <a:schemeClr val="tx1"/>
          </a:solidFill>
          <a:latin typeface="+mn-lt"/>
          <a:ea typeface="+mn-ea"/>
          <a:cs typeface="+mn-cs"/>
          <a:sym typeface="Calibri"/>
        </a:defRPr>
      </a:lvl4pPr>
      <a:lvl5pPr indent="1828800" algn="r" defTabSz="457200">
        <a:defRPr sz="1200">
          <a:solidFill>
            <a:schemeClr val="tx1"/>
          </a:solidFill>
          <a:latin typeface="+mn-lt"/>
          <a:ea typeface="+mn-ea"/>
          <a:cs typeface="+mn-cs"/>
          <a:sym typeface="Calibri"/>
        </a:defRPr>
      </a:lvl5pPr>
      <a:lvl6pPr indent="2286000" algn="r" defTabSz="457200">
        <a:defRPr sz="1200">
          <a:solidFill>
            <a:schemeClr val="tx1"/>
          </a:solidFill>
          <a:latin typeface="+mn-lt"/>
          <a:ea typeface="+mn-ea"/>
          <a:cs typeface="+mn-cs"/>
          <a:sym typeface="Calibri"/>
        </a:defRPr>
      </a:lvl6pPr>
      <a:lvl7pPr indent="2743200" algn="r" defTabSz="457200">
        <a:defRPr sz="1200">
          <a:solidFill>
            <a:schemeClr val="tx1"/>
          </a:solidFill>
          <a:latin typeface="+mn-lt"/>
          <a:ea typeface="+mn-ea"/>
          <a:cs typeface="+mn-cs"/>
          <a:sym typeface="Calibri"/>
        </a:defRPr>
      </a:lvl7pPr>
      <a:lvl8pPr indent="3200400" algn="r" defTabSz="457200">
        <a:defRPr sz="1200">
          <a:solidFill>
            <a:schemeClr val="tx1"/>
          </a:solidFill>
          <a:latin typeface="+mn-lt"/>
          <a:ea typeface="+mn-ea"/>
          <a:cs typeface="+mn-cs"/>
          <a:sym typeface="Calibri"/>
        </a:defRPr>
      </a:lvl8pPr>
      <a:lvl9pPr indent="3657600" algn="r" defTabSz="457200">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all.1270@os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microaggressions.tumblr.com/tagged/abilit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armenwiki.osu.edu/display/10292/Hom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youtube.com/watch?v=MCm1Emtqo_Q"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ohKzofgBx2w&amp;feature=youtu.b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ueQ0TfVGxU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hyperlink" Target="http://www.washington.edu/doit/" TargetMode="External"/><Relationship Id="rId2" Type="http://schemas.openxmlformats.org/officeDocument/2006/relationships/hyperlink" Target="https://carmenwiki.osu.edu/display/10292/Home" TargetMode="External"/><Relationship Id="rId1" Type="http://schemas.openxmlformats.org/officeDocument/2006/relationships/slideLayout" Target="../slideLayouts/slideLayout2.xml"/><Relationship Id="rId6" Type="http://schemas.openxmlformats.org/officeDocument/2006/relationships/hyperlink" Target="http://disability.publichealth.gsu.edu/" TargetMode="External"/><Relationship Id="rId5" Type="http://schemas.openxmlformats.org/officeDocument/2006/relationships/hyperlink" Target="https://implicit.harvard.edu/implicit/" TargetMode="External"/><Relationship Id="rId4" Type="http://schemas.openxmlformats.org/officeDocument/2006/relationships/hyperlink" Target="http://microaggressions.tumblr.com/tagged/ability"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wright.edu/foundational-principles/diversity-statemen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regents.universityofcalifornia.edu/governance/policies/4400.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05ofQlTacu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www.fdrlibrary.marist.edu/archives/collections/franklin/?p=digitallibrary/digitalcontent&amp;id=2322"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nvSpPr>
        <p:spPr>
          <a:xfrm>
            <a:off x="0" y="3178940"/>
            <a:ext cx="9144000" cy="2893100"/>
          </a:xfrm>
          <a:prstGeom prst="rect">
            <a:avLst/>
          </a:prstGeom>
          <a:solidFill>
            <a:srgbClr val="BB0000"/>
          </a:solid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lgn="ctr"/>
            <a:r>
              <a:rPr sz="3400" dirty="0">
                <a:solidFill>
                  <a:srgbClr val="FFFFFF"/>
                </a:solidFill>
                <a:latin typeface="Arial Bold"/>
                <a:ea typeface="Arial Bold"/>
                <a:cs typeface="Arial Bold"/>
                <a:sym typeface="Arial Bold"/>
              </a:rPr>
              <a:t>A Culture Shift: Moving Beyond Compliance into Full Membership In Higher Education</a:t>
            </a:r>
          </a:p>
          <a:p>
            <a:pPr lvl="0" algn="ctr"/>
            <a:r>
              <a:rPr sz="3000" dirty="0" smtClean="0">
                <a:solidFill>
                  <a:srgbClr val="FFFFFF"/>
                </a:solidFill>
                <a:latin typeface="Arial Bold"/>
                <a:ea typeface="Arial Bold"/>
                <a:cs typeface="Arial Bold"/>
                <a:sym typeface="Arial Bold"/>
              </a:rPr>
              <a:t>Enjie </a:t>
            </a:r>
            <a:r>
              <a:rPr sz="3000" dirty="0" smtClean="0">
                <a:solidFill>
                  <a:srgbClr val="FFFFFF"/>
                </a:solidFill>
                <a:latin typeface="Arial Bold"/>
                <a:ea typeface="Arial Bold"/>
                <a:cs typeface="Arial Bold"/>
                <a:sym typeface="Arial Bold"/>
              </a:rPr>
              <a:t>Hall</a:t>
            </a:r>
            <a:endParaRPr lang="en-US" sz="3000" dirty="0" smtClean="0">
              <a:solidFill>
                <a:srgbClr val="FFFFFF"/>
              </a:solidFill>
              <a:latin typeface="Arial Bold"/>
              <a:ea typeface="Arial Bold"/>
              <a:cs typeface="Arial Bold"/>
              <a:sym typeface="Arial Bold"/>
            </a:endParaRPr>
          </a:p>
          <a:p>
            <a:pPr lvl="0" algn="ctr"/>
            <a:r>
              <a:rPr lang="en-US" sz="3000" dirty="0" smtClean="0">
                <a:solidFill>
                  <a:srgbClr val="FFFFFF"/>
                </a:solidFill>
                <a:latin typeface="Arial Bold"/>
                <a:ea typeface="Arial Bold"/>
                <a:cs typeface="Arial Bold"/>
                <a:sym typeface="Arial Bold"/>
                <a:hlinkClick r:id="rId3"/>
              </a:rPr>
              <a:t>Hall.1270@osu.edu</a:t>
            </a:r>
            <a:endParaRPr lang="en-US" sz="3000" dirty="0" smtClean="0">
              <a:solidFill>
                <a:srgbClr val="FFFFFF"/>
              </a:solidFill>
              <a:latin typeface="Arial Bold"/>
              <a:ea typeface="Arial Bold"/>
              <a:cs typeface="Arial Bold"/>
              <a:sym typeface="Arial Bold"/>
            </a:endParaRPr>
          </a:p>
          <a:p>
            <a:pPr lvl="0" algn="ctr"/>
            <a:r>
              <a:rPr lang="en-US" sz="3000" dirty="0" smtClean="0">
                <a:solidFill>
                  <a:srgbClr val="FFFFFF"/>
                </a:solidFill>
                <a:latin typeface="Arial Bold"/>
                <a:ea typeface="Arial Bold"/>
                <a:cs typeface="Arial Bold"/>
                <a:sym typeface="Arial Bold"/>
              </a:rPr>
              <a:t>(614) 292-3307</a:t>
            </a:r>
            <a:endParaRPr sz="3000" dirty="0">
              <a:solidFill>
                <a:srgbClr val="FFFFFF"/>
              </a:solidFill>
              <a:latin typeface="Arial Bold"/>
              <a:ea typeface="Arial Bold"/>
              <a:cs typeface="Arial Bold"/>
              <a:sym typeface="Arial Bold"/>
            </a:endParaRPr>
          </a:p>
          <a:p>
            <a:pPr lvl="0" algn="ctr"/>
            <a:r>
              <a:rPr sz="3000" dirty="0">
                <a:solidFill>
                  <a:srgbClr val="FFFFFF"/>
                </a:solidFill>
                <a:latin typeface="Arial Bold"/>
                <a:ea typeface="Arial Bold"/>
                <a:cs typeface="Arial Bold"/>
                <a:sym typeface="Arial Bold"/>
              </a:rPr>
              <a:t>The Ohio State University</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body" idx="1"/>
          </p:nvPr>
        </p:nvSpPr>
        <p:spPr>
          <a:xfrm>
            <a:off x="369650" y="1264597"/>
            <a:ext cx="8606881" cy="5091754"/>
          </a:xfrm>
          <a:prstGeom prst="rect">
            <a:avLst/>
          </a:prstGeom>
        </p:spPr>
        <p:txBody>
          <a:bodyPr lIns="0" tIns="0" rIns="0" bIns="0">
            <a:normAutofit/>
          </a:bodyPr>
          <a:lstStyle/>
          <a:p>
            <a:pPr lvl="0">
              <a:defRPr sz="1800">
                <a:solidFill>
                  <a:srgbClr val="000000"/>
                </a:solidFill>
              </a:defRPr>
            </a:pPr>
            <a:r>
              <a:rPr sz="3200" dirty="0">
                <a:solidFill>
                  <a:srgbClr val="BB0000"/>
                </a:solidFill>
                <a:latin typeface="Arial Bold"/>
                <a:ea typeface="Arial Bold"/>
                <a:cs typeface="Arial Bold"/>
                <a:sym typeface="Arial Bold"/>
              </a:rPr>
              <a:t>Bias</a:t>
            </a:r>
          </a:p>
          <a:p>
            <a:pPr lvl="0">
              <a:defRPr sz="1800">
                <a:solidFill>
                  <a:srgbClr val="000000"/>
                </a:solidFill>
              </a:defRPr>
            </a:pPr>
            <a:endParaRPr sz="1600" dirty="0">
              <a:solidFill>
                <a:srgbClr val="BB0000"/>
              </a:solidFill>
              <a:latin typeface="Arial Bold"/>
              <a:ea typeface="Arial Bold"/>
              <a:cs typeface="Arial Bold"/>
              <a:sym typeface="Arial Bold"/>
            </a:endParaRPr>
          </a:p>
          <a:p>
            <a:pPr marL="257175" lvl="0" indent="-257175">
              <a:lnSpc>
                <a:spcPct val="114000"/>
              </a:lnSpc>
              <a:spcBef>
                <a:spcPts val="500"/>
              </a:spcBef>
              <a:buClr>
                <a:srgbClr val="000000"/>
              </a:buClr>
              <a:buSzPct val="100000"/>
              <a:buFont typeface="Arial"/>
              <a:buChar char="•"/>
              <a:defRPr sz="1800">
                <a:solidFill>
                  <a:srgbClr val="000000"/>
                </a:solidFill>
              </a:defRPr>
            </a:pPr>
            <a:r>
              <a:rPr sz="2400" dirty="0"/>
              <a:t>According to the </a:t>
            </a:r>
            <a:r>
              <a:rPr sz="2400" dirty="0" err="1"/>
              <a:t>Clery</a:t>
            </a:r>
            <a:r>
              <a:rPr sz="2400" dirty="0"/>
              <a:t> Act, </a:t>
            </a:r>
            <a:r>
              <a:rPr sz="2400" dirty="0">
                <a:latin typeface="Arial Bold"/>
                <a:ea typeface="Arial Bold"/>
                <a:cs typeface="Arial Bold"/>
                <a:sym typeface="Arial Bold"/>
              </a:rPr>
              <a:t>bias</a:t>
            </a:r>
            <a:r>
              <a:rPr sz="2400" dirty="0"/>
              <a:t> is defined as a preformed negative opinion or attitude toward a group of persons based on their race, gender, religion, disability, sexual orientation, veteran status, age, gender identity or ethnicity/national origin.</a:t>
            </a:r>
          </a:p>
          <a:p>
            <a:pPr marL="714375" lvl="0" indent="-257175">
              <a:lnSpc>
                <a:spcPct val="114000"/>
              </a:lnSpc>
              <a:spcBef>
                <a:spcPts val="500"/>
              </a:spcBef>
              <a:buClr>
                <a:srgbClr val="000000"/>
              </a:buClr>
              <a:buSzPct val="100000"/>
              <a:buFont typeface="Arial"/>
              <a:buChar char="•"/>
              <a:defRPr sz="1800">
                <a:solidFill>
                  <a:srgbClr val="000000"/>
                </a:solidFill>
              </a:defRPr>
            </a:pPr>
            <a:r>
              <a:rPr sz="2400" dirty="0"/>
              <a:t>Explicit bias</a:t>
            </a:r>
          </a:p>
          <a:p>
            <a:pPr marL="714375" lvl="0" indent="-257175">
              <a:lnSpc>
                <a:spcPct val="114000"/>
              </a:lnSpc>
              <a:spcBef>
                <a:spcPts val="500"/>
              </a:spcBef>
              <a:buClr>
                <a:srgbClr val="000000"/>
              </a:buClr>
              <a:buSzPct val="100000"/>
              <a:buFont typeface="Arial"/>
              <a:buChar char="•"/>
              <a:defRPr sz="1800">
                <a:solidFill>
                  <a:srgbClr val="000000"/>
                </a:solidFill>
              </a:defRPr>
            </a:pPr>
            <a:r>
              <a:rPr sz="2400" dirty="0"/>
              <a:t>Implicit bias</a:t>
            </a:r>
          </a:p>
          <a:p>
            <a:pPr marL="257175" lvl="0" indent="-257175">
              <a:lnSpc>
                <a:spcPct val="114000"/>
              </a:lnSpc>
              <a:spcBef>
                <a:spcPts val="500"/>
              </a:spcBef>
              <a:buClr>
                <a:srgbClr val="000000"/>
              </a:buClr>
              <a:buSzPct val="100000"/>
              <a:buFont typeface="Arial"/>
              <a:buChar char="•"/>
              <a:defRPr sz="1800">
                <a:solidFill>
                  <a:srgbClr val="000000"/>
                </a:solidFill>
              </a:defRPr>
            </a:pPr>
            <a:r>
              <a:rPr sz="2400" dirty="0"/>
              <a:t>Bias can be unintentional or unwanted.</a:t>
            </a:r>
          </a:p>
          <a:p>
            <a:pPr marL="257175" lvl="0" indent="-257175">
              <a:lnSpc>
                <a:spcPct val="114000"/>
              </a:lnSpc>
              <a:spcBef>
                <a:spcPts val="500"/>
              </a:spcBef>
              <a:buClr>
                <a:srgbClr val="000000"/>
              </a:buClr>
              <a:buSzPct val="100000"/>
              <a:buFont typeface="Arial"/>
              <a:buChar char="•"/>
              <a:defRPr sz="1800">
                <a:solidFill>
                  <a:srgbClr val="000000"/>
                </a:solidFill>
              </a:defRPr>
            </a:pPr>
            <a:r>
              <a:rPr sz="2400" dirty="0"/>
              <a:t>Examine intent → impact → consequence</a:t>
            </a:r>
          </a:p>
        </p:txBody>
      </p:sp>
      <p:sp>
        <p:nvSpPr>
          <p:cNvPr id="110" name="Shape 110"/>
          <p:cNvSpPr/>
          <p:nvPr/>
        </p:nvSpPr>
        <p:spPr>
          <a:xfrm>
            <a:off x="5573888" y="229810"/>
            <a:ext cx="3392207" cy="668812"/>
          </a:xfrm>
          <a:prstGeom prst="rect">
            <a:avLst/>
          </a:prstGeom>
          <a:ln>
            <a:solidFill>
              <a:srgbClr val="BB0000"/>
            </a:solidFill>
          </a:ln>
        </p:spPr>
        <p:txBody>
          <a:bodyPr lIns="0" tIns="0" rIns="0" bIns="0"/>
          <a:lstStyle/>
          <a:p>
            <a:pPr lvl="0" algn="r">
              <a:lnSpc>
                <a:spcPts val="1600"/>
              </a:lnSpc>
              <a:defRPr sz="1300">
                <a:solidFill>
                  <a:srgbClr val="FFFFFF"/>
                </a:solidFill>
                <a:latin typeface="Arial"/>
                <a:ea typeface="Arial"/>
                <a:cs typeface="Arial"/>
                <a:sym typeface="Arial"/>
              </a:defRPr>
            </a:pPr>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body" idx="1"/>
          </p:nvPr>
        </p:nvSpPr>
        <p:spPr>
          <a:xfrm>
            <a:off x="369650" y="1264597"/>
            <a:ext cx="8606881" cy="5091754"/>
          </a:xfrm>
          <a:prstGeom prst="rect">
            <a:avLst/>
          </a:prstGeom>
        </p:spPr>
        <p:txBody>
          <a:bodyPr lIns="0" tIns="0" rIns="0" bIns="0">
            <a:normAutofit/>
          </a:bodyPr>
          <a:lstStyle/>
          <a:p>
            <a:pPr lvl="0">
              <a:defRPr sz="1800">
                <a:solidFill>
                  <a:srgbClr val="000000"/>
                </a:solidFill>
              </a:defRPr>
            </a:pPr>
            <a:r>
              <a:rPr sz="3200" dirty="0">
                <a:solidFill>
                  <a:srgbClr val="BB0000"/>
                </a:solidFill>
                <a:latin typeface="Arial Bold"/>
                <a:ea typeface="Arial Bold"/>
                <a:cs typeface="Arial Bold"/>
                <a:sym typeface="Arial Bold"/>
              </a:rPr>
              <a:t>Examples of Microaggressions </a:t>
            </a:r>
            <a:endParaRPr sz="1600" dirty="0">
              <a:solidFill>
                <a:srgbClr val="BB0000"/>
              </a:solidFill>
              <a:latin typeface="Arial Bold"/>
              <a:ea typeface="Arial Bold"/>
              <a:cs typeface="Arial Bold"/>
              <a:sym typeface="Arial Bold"/>
            </a:endParaRPr>
          </a:p>
          <a:p>
            <a:pPr lvl="0">
              <a:defRPr sz="1800">
                <a:solidFill>
                  <a:srgbClr val="000000"/>
                </a:solidFill>
              </a:defRPr>
            </a:pPr>
            <a:endParaRPr sz="1600" dirty="0">
              <a:solidFill>
                <a:srgbClr val="BB0000"/>
              </a:solidFill>
              <a:latin typeface="Arial Bold"/>
              <a:ea typeface="Arial Bold"/>
              <a:cs typeface="Arial Bold"/>
              <a:sym typeface="Arial Bold"/>
            </a:endParaRPr>
          </a:p>
          <a:p>
            <a:pPr marL="257175" lvl="0" indent="-257175">
              <a:lnSpc>
                <a:spcPct val="150000"/>
              </a:lnSpc>
              <a:spcBef>
                <a:spcPts val="500"/>
              </a:spcBef>
              <a:buClr>
                <a:srgbClr val="000000"/>
              </a:buClr>
              <a:buSzPct val="100000"/>
              <a:buFont typeface="Arial"/>
              <a:buChar char="•"/>
              <a:defRPr sz="1800">
                <a:solidFill>
                  <a:srgbClr val="000000"/>
                </a:solidFill>
              </a:defRPr>
            </a:pPr>
            <a:r>
              <a:rPr sz="2400" dirty="0"/>
              <a:t>“You don’t look disabled….”</a:t>
            </a:r>
          </a:p>
          <a:p>
            <a:pPr marL="257175" lvl="0" indent="-257175">
              <a:lnSpc>
                <a:spcPct val="150000"/>
              </a:lnSpc>
              <a:spcBef>
                <a:spcPts val="500"/>
              </a:spcBef>
              <a:buClr>
                <a:srgbClr val="000000"/>
              </a:buClr>
              <a:buSzPct val="100000"/>
              <a:buFont typeface="Arial"/>
              <a:buChar char="•"/>
              <a:defRPr sz="1800">
                <a:solidFill>
                  <a:srgbClr val="000000"/>
                </a:solidFill>
              </a:defRPr>
            </a:pPr>
            <a:r>
              <a:rPr sz="2400" dirty="0"/>
              <a:t>“Life only gets harder. Get over it.”</a:t>
            </a:r>
          </a:p>
          <a:p>
            <a:pPr marL="257175" lvl="0" indent="-257175">
              <a:lnSpc>
                <a:spcPct val="150000"/>
              </a:lnSpc>
              <a:spcBef>
                <a:spcPts val="500"/>
              </a:spcBef>
              <a:buClr>
                <a:srgbClr val="000000"/>
              </a:buClr>
              <a:buSzPct val="100000"/>
              <a:buFont typeface="Arial"/>
              <a:buChar char="•"/>
              <a:defRPr sz="1800">
                <a:solidFill>
                  <a:srgbClr val="000000"/>
                </a:solidFill>
              </a:defRPr>
            </a:pPr>
            <a:r>
              <a:rPr sz="2400" dirty="0"/>
              <a:t>“I was so surprised when you handed me this letter [from the school’s disability office, requesting accommodations]! You are so smart and so pretty!”</a:t>
            </a:r>
          </a:p>
          <a:p>
            <a:pPr marL="257175" lvl="0" indent="-257175">
              <a:lnSpc>
                <a:spcPct val="150000"/>
              </a:lnSpc>
              <a:spcBef>
                <a:spcPts val="500"/>
              </a:spcBef>
              <a:buClr>
                <a:srgbClr val="000000"/>
              </a:buClr>
              <a:buSzPct val="100000"/>
              <a:buFont typeface="Arial"/>
              <a:buChar char="•"/>
              <a:defRPr sz="1800">
                <a:solidFill>
                  <a:srgbClr val="000000"/>
                </a:solidFill>
              </a:defRPr>
            </a:pPr>
            <a:r>
              <a:rPr sz="2400" dirty="0"/>
              <a:t>“Wow, you’re deaf, but your English is good.”</a:t>
            </a:r>
          </a:p>
          <a:p>
            <a:pPr marL="257175" lvl="0" indent="-257175">
              <a:lnSpc>
                <a:spcPct val="150000"/>
              </a:lnSpc>
              <a:spcBef>
                <a:spcPts val="500"/>
              </a:spcBef>
              <a:buClr>
                <a:srgbClr val="000000"/>
              </a:buClr>
              <a:buSzPct val="100000"/>
              <a:buFont typeface="Arial"/>
              <a:buChar char="•"/>
              <a:defRPr sz="1800">
                <a:solidFill>
                  <a:srgbClr val="000000"/>
                </a:solidFill>
              </a:defRPr>
            </a:pPr>
            <a:r>
              <a:rPr sz="2400" dirty="0"/>
              <a:t>“Does that mean you’re stupid or something?”</a:t>
            </a:r>
          </a:p>
        </p:txBody>
      </p:sp>
      <p:sp>
        <p:nvSpPr>
          <p:cNvPr id="132" name="Shape 132"/>
          <p:cNvSpPr/>
          <p:nvPr/>
        </p:nvSpPr>
        <p:spPr>
          <a:xfrm>
            <a:off x="369650" y="6397036"/>
            <a:ext cx="4572001" cy="26425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sz="1200" dirty="0">
                <a:latin typeface="Arial"/>
                <a:ea typeface="Arial"/>
                <a:cs typeface="Arial"/>
                <a:sym typeface="Arial"/>
                <a:hlinkClick r:id="rId2"/>
              </a:rPr>
              <a:t>http://microaggressions.tumblr.com/tagged/ability</a:t>
            </a:r>
          </a:p>
        </p:txBody>
      </p:sp>
      <p:sp>
        <p:nvSpPr>
          <p:cNvPr id="133" name="Shape 133"/>
          <p:cNvSpPr/>
          <p:nvPr/>
        </p:nvSpPr>
        <p:spPr>
          <a:xfrm>
            <a:off x="5573888" y="229810"/>
            <a:ext cx="3392207" cy="668812"/>
          </a:xfrm>
          <a:prstGeom prst="rect">
            <a:avLst/>
          </a:prstGeom>
          <a:ln>
            <a:solidFill>
              <a:srgbClr val="BB0000"/>
            </a:solidFill>
          </a:ln>
        </p:spPr>
        <p:txBody>
          <a:bodyPr lIns="0" tIns="0" rIns="0" bIns="0"/>
          <a:lstStyle/>
          <a:p>
            <a:pPr lvl="0" algn="r">
              <a:lnSpc>
                <a:spcPts val="1600"/>
              </a:lnSpc>
              <a:defRPr sz="1300">
                <a:solidFill>
                  <a:srgbClr val="FFFFFF"/>
                </a:solidFill>
                <a:latin typeface="Arial"/>
                <a:ea typeface="Arial"/>
                <a:cs typeface="Arial"/>
                <a:sym typeface="Arial"/>
              </a:defRPr>
            </a:pPr>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body" idx="1"/>
          </p:nvPr>
        </p:nvSpPr>
        <p:spPr>
          <a:xfrm>
            <a:off x="369650" y="1264597"/>
            <a:ext cx="8606881" cy="5091754"/>
          </a:xfrm>
          <a:prstGeom prst="rect">
            <a:avLst/>
          </a:prstGeom>
        </p:spPr>
        <p:txBody>
          <a:bodyPr lIns="0" tIns="0" rIns="0" bIns="0">
            <a:normAutofit/>
          </a:bodyPr>
          <a:lstStyle/>
          <a:p>
            <a:pPr lvl="0">
              <a:defRPr sz="1800">
                <a:solidFill>
                  <a:srgbClr val="000000"/>
                </a:solidFill>
              </a:defRPr>
            </a:pPr>
            <a:r>
              <a:rPr sz="3200" dirty="0">
                <a:solidFill>
                  <a:srgbClr val="BB0000"/>
                </a:solidFill>
                <a:latin typeface="Arial Bold"/>
                <a:ea typeface="Arial Bold"/>
                <a:cs typeface="Arial Bold"/>
                <a:sym typeface="Arial Bold"/>
              </a:rPr>
              <a:t>Racism, Sexism, Ableism?</a:t>
            </a:r>
          </a:p>
          <a:p>
            <a:pPr lvl="0">
              <a:defRPr sz="1800">
                <a:solidFill>
                  <a:srgbClr val="000000"/>
                </a:solidFill>
              </a:defRPr>
            </a:pPr>
            <a:endParaRPr sz="1600" dirty="0">
              <a:solidFill>
                <a:srgbClr val="BB0000"/>
              </a:solidFill>
              <a:latin typeface="Arial Bold"/>
              <a:ea typeface="Arial Bold"/>
              <a:cs typeface="Arial Bold"/>
              <a:sym typeface="Arial Bold"/>
            </a:endParaRPr>
          </a:p>
          <a:p>
            <a:pPr lvl="0">
              <a:defRPr sz="1800">
                <a:solidFill>
                  <a:srgbClr val="000000"/>
                </a:solidFill>
              </a:defRPr>
            </a:pPr>
            <a:endParaRPr sz="1600" dirty="0">
              <a:solidFill>
                <a:srgbClr val="BB0000"/>
              </a:solidFill>
              <a:latin typeface="Arial Bold"/>
              <a:ea typeface="Arial Bold"/>
              <a:cs typeface="Arial Bold"/>
              <a:sym typeface="Arial Bold"/>
            </a:endParaRPr>
          </a:p>
          <a:p>
            <a:pPr marL="257175" lvl="0" indent="-257175">
              <a:lnSpc>
                <a:spcPct val="114000"/>
              </a:lnSpc>
              <a:spcBef>
                <a:spcPts val="500"/>
              </a:spcBef>
              <a:buClr>
                <a:srgbClr val="000000"/>
              </a:buClr>
              <a:buSzPct val="100000"/>
              <a:buFont typeface="Arial"/>
              <a:buChar char="•"/>
              <a:defRPr sz="1800">
                <a:solidFill>
                  <a:srgbClr val="000000"/>
                </a:solidFill>
              </a:defRPr>
            </a:pPr>
            <a:r>
              <a:rPr sz="2400" dirty="0"/>
              <a:t>Racism: Black is less than white</a:t>
            </a:r>
          </a:p>
          <a:p>
            <a:pPr marL="257175" lvl="0" indent="-257175">
              <a:lnSpc>
                <a:spcPct val="114000"/>
              </a:lnSpc>
              <a:spcBef>
                <a:spcPts val="500"/>
              </a:spcBef>
              <a:buClr>
                <a:srgbClr val="000000"/>
              </a:buClr>
              <a:buSzPct val="100000"/>
              <a:buFont typeface="Arial"/>
              <a:buChar char="•"/>
              <a:defRPr sz="1800">
                <a:solidFill>
                  <a:srgbClr val="000000"/>
                </a:solidFill>
              </a:defRPr>
            </a:pPr>
            <a:r>
              <a:rPr sz="2400" dirty="0"/>
              <a:t>Sexism: Female is less than male</a:t>
            </a:r>
          </a:p>
          <a:p>
            <a:pPr marL="257175" lvl="0" indent="-257175">
              <a:lnSpc>
                <a:spcPct val="114000"/>
              </a:lnSpc>
              <a:spcBef>
                <a:spcPts val="500"/>
              </a:spcBef>
              <a:buClr>
                <a:srgbClr val="000000"/>
              </a:buClr>
              <a:buSzPct val="100000"/>
              <a:buFont typeface="Arial"/>
              <a:buChar char="•"/>
              <a:defRPr sz="1800">
                <a:solidFill>
                  <a:srgbClr val="000000"/>
                </a:solidFill>
              </a:defRPr>
            </a:pPr>
            <a:r>
              <a:rPr sz="2400" dirty="0"/>
              <a:t>Ableism: Disabled is less than non-disabled</a:t>
            </a:r>
          </a:p>
          <a:p>
            <a:pPr marL="257175" lvl="0" indent="-257175">
              <a:lnSpc>
                <a:spcPct val="114000"/>
              </a:lnSpc>
              <a:spcBef>
                <a:spcPts val="500"/>
              </a:spcBef>
              <a:buClr>
                <a:srgbClr val="000000"/>
              </a:buClr>
              <a:buSzPct val="100000"/>
              <a:buFont typeface="Arial"/>
              <a:buChar char="•"/>
              <a:defRPr sz="1800">
                <a:solidFill>
                  <a:srgbClr val="000000"/>
                </a:solidFill>
              </a:defRPr>
            </a:pPr>
            <a:r>
              <a:rPr sz="2400" dirty="0"/>
              <a:t>Ableism: Reading via audio or Braille is less than reading print</a:t>
            </a:r>
          </a:p>
          <a:p>
            <a:pPr marL="257175" lvl="0" indent="-257175">
              <a:lnSpc>
                <a:spcPct val="114000"/>
              </a:lnSpc>
              <a:spcBef>
                <a:spcPts val="500"/>
              </a:spcBef>
              <a:buClr>
                <a:srgbClr val="000000"/>
              </a:buClr>
              <a:buSzPct val="100000"/>
              <a:buFont typeface="Arial"/>
              <a:buChar char="•"/>
              <a:defRPr sz="1800">
                <a:solidFill>
                  <a:srgbClr val="000000"/>
                </a:solidFill>
              </a:defRPr>
            </a:pPr>
            <a:r>
              <a:rPr sz="2400" dirty="0"/>
              <a:t>Ableism: Speaking ASL is less than speaking English</a:t>
            </a:r>
          </a:p>
        </p:txBody>
      </p:sp>
      <p:sp>
        <p:nvSpPr>
          <p:cNvPr id="122" name="Shape 122"/>
          <p:cNvSpPr/>
          <p:nvPr/>
        </p:nvSpPr>
        <p:spPr>
          <a:xfrm>
            <a:off x="5573888" y="229810"/>
            <a:ext cx="3392207" cy="668812"/>
          </a:xfrm>
          <a:prstGeom prst="rect">
            <a:avLst/>
          </a:prstGeom>
          <a:ln>
            <a:solidFill>
              <a:srgbClr val="BB0000"/>
            </a:solidFill>
          </a:ln>
        </p:spPr>
        <p:txBody>
          <a:bodyPr lIns="0" tIns="0" rIns="0" bIns="0"/>
          <a:lstStyle/>
          <a:p>
            <a:pPr lvl="0" algn="r">
              <a:lnSpc>
                <a:spcPts val="1600"/>
              </a:lnSpc>
              <a:defRPr sz="1300">
                <a:solidFill>
                  <a:srgbClr val="FFFFFF"/>
                </a:solidFill>
                <a:latin typeface="Arial"/>
                <a:ea typeface="Arial"/>
                <a:cs typeface="Arial"/>
                <a:sym typeface="Arial"/>
              </a:defRPr>
            </a:pPr>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body" idx="1"/>
          </p:nvPr>
        </p:nvSpPr>
        <p:spPr>
          <a:xfrm>
            <a:off x="369650" y="1264597"/>
            <a:ext cx="8606881" cy="5091754"/>
          </a:xfrm>
          <a:prstGeom prst="rect">
            <a:avLst/>
          </a:prstGeom>
        </p:spPr>
        <p:txBody>
          <a:bodyPr lIns="0" tIns="0" rIns="0" bIns="0">
            <a:normAutofit/>
          </a:bodyPr>
          <a:lstStyle/>
          <a:p>
            <a:pPr lvl="0">
              <a:defRPr sz="1800">
                <a:solidFill>
                  <a:srgbClr val="000000"/>
                </a:solidFill>
              </a:defRPr>
            </a:pPr>
            <a:r>
              <a:rPr sz="3200" dirty="0">
                <a:solidFill>
                  <a:srgbClr val="BB0000"/>
                </a:solidFill>
                <a:latin typeface="Arial Bold"/>
                <a:ea typeface="Arial Bold"/>
                <a:cs typeface="Arial Bold"/>
                <a:sym typeface="Arial Bold"/>
              </a:rPr>
              <a:t>Marginality and Mattering</a:t>
            </a:r>
          </a:p>
          <a:p>
            <a:pPr lvl="0">
              <a:defRPr sz="1800">
                <a:solidFill>
                  <a:srgbClr val="000000"/>
                </a:solidFill>
              </a:defRPr>
            </a:pPr>
            <a:endParaRPr sz="1600" dirty="0">
              <a:solidFill>
                <a:srgbClr val="BB0000"/>
              </a:solidFill>
              <a:latin typeface="Arial Bold"/>
              <a:ea typeface="Arial Bold"/>
              <a:cs typeface="Arial Bold"/>
              <a:sym typeface="Arial Bold"/>
            </a:endParaRPr>
          </a:p>
          <a:p>
            <a:pPr lvl="0">
              <a:lnSpc>
                <a:spcPct val="114000"/>
              </a:lnSpc>
              <a:spcBef>
                <a:spcPts val="500"/>
              </a:spcBef>
              <a:defRPr sz="1800">
                <a:solidFill>
                  <a:srgbClr val="000000"/>
                </a:solidFill>
              </a:defRPr>
            </a:pPr>
            <a:r>
              <a:rPr sz="2400" dirty="0"/>
              <a:t>A sense of not fitting in and mattering as “our belief, whether right or wrong, that we matter to someone else” (Schlossberg 1989).</a:t>
            </a:r>
          </a:p>
        </p:txBody>
      </p:sp>
      <p:sp>
        <p:nvSpPr>
          <p:cNvPr id="125" name="Shape 125"/>
          <p:cNvSpPr/>
          <p:nvPr/>
        </p:nvSpPr>
        <p:spPr>
          <a:xfrm>
            <a:off x="5573888" y="229810"/>
            <a:ext cx="3392207" cy="668812"/>
          </a:xfrm>
          <a:prstGeom prst="rect">
            <a:avLst/>
          </a:prstGeom>
          <a:ln>
            <a:solidFill>
              <a:srgbClr val="BB0000"/>
            </a:solidFill>
          </a:ln>
        </p:spPr>
        <p:txBody>
          <a:bodyPr lIns="0" tIns="0" rIns="0" bIns="0"/>
          <a:lstStyle/>
          <a:p>
            <a:pPr lvl="0" algn="r">
              <a:lnSpc>
                <a:spcPts val="1600"/>
              </a:lnSpc>
              <a:defRPr sz="1300">
                <a:solidFill>
                  <a:srgbClr val="FFFFFF"/>
                </a:solidFill>
                <a:latin typeface="Arial"/>
                <a:ea typeface="Arial"/>
                <a:cs typeface="Arial"/>
                <a:sym typeface="Arial"/>
              </a:defRPr>
            </a:pPr>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body" idx="1"/>
          </p:nvPr>
        </p:nvSpPr>
        <p:spPr>
          <a:xfrm>
            <a:off x="369650" y="1264597"/>
            <a:ext cx="8606881" cy="5091754"/>
          </a:xfrm>
          <a:prstGeom prst="rect">
            <a:avLst/>
          </a:prstGeom>
        </p:spPr>
        <p:txBody>
          <a:bodyPr lIns="0" tIns="0" rIns="0" bIns="0">
            <a:normAutofit/>
          </a:bodyPr>
          <a:lstStyle/>
          <a:p>
            <a:pPr lvl="0">
              <a:defRPr sz="1800">
                <a:solidFill>
                  <a:srgbClr val="000000"/>
                </a:solidFill>
              </a:defRPr>
            </a:pPr>
            <a:r>
              <a:rPr sz="3200" dirty="0">
                <a:solidFill>
                  <a:srgbClr val="BB0000"/>
                </a:solidFill>
                <a:latin typeface="Arial Bold"/>
                <a:ea typeface="Arial Bold"/>
                <a:cs typeface="Arial Bold"/>
                <a:sym typeface="Arial Bold"/>
              </a:rPr>
              <a:t>From Moral to Social Model of Disability</a:t>
            </a:r>
          </a:p>
          <a:p>
            <a:pPr lvl="0">
              <a:defRPr sz="1800">
                <a:solidFill>
                  <a:srgbClr val="000000"/>
                </a:solidFill>
              </a:defRPr>
            </a:pPr>
            <a:endParaRPr sz="1600" dirty="0">
              <a:solidFill>
                <a:srgbClr val="BB0000"/>
              </a:solidFill>
              <a:latin typeface="Arial Bold"/>
              <a:ea typeface="Arial Bold"/>
              <a:cs typeface="Arial Bold"/>
              <a:sym typeface="Arial Bold"/>
            </a:endParaRPr>
          </a:p>
          <a:p>
            <a:pPr marL="257175" lvl="0" indent="-257175">
              <a:spcBef>
                <a:spcPts val="500"/>
              </a:spcBef>
              <a:buClr>
                <a:srgbClr val="000000"/>
              </a:buClr>
              <a:buSzPct val="100000"/>
              <a:buFont typeface="Arial"/>
              <a:buChar char="•"/>
              <a:defRPr sz="1800">
                <a:solidFill>
                  <a:srgbClr val="000000"/>
                </a:solidFill>
              </a:defRPr>
            </a:pPr>
            <a:r>
              <a:rPr sz="2400" dirty="0"/>
              <a:t>Moral</a:t>
            </a:r>
          </a:p>
          <a:p>
            <a:pPr marL="257175" lvl="0" indent="-257175">
              <a:spcBef>
                <a:spcPts val="500"/>
              </a:spcBef>
              <a:buClr>
                <a:srgbClr val="000000"/>
              </a:buClr>
              <a:buSzPct val="100000"/>
              <a:buFont typeface="Arial"/>
              <a:buChar char="•"/>
              <a:defRPr sz="1800">
                <a:solidFill>
                  <a:srgbClr val="000000"/>
                </a:solidFill>
              </a:defRPr>
            </a:pPr>
            <a:r>
              <a:rPr sz="2400" dirty="0"/>
              <a:t>Medical/Functional Limitation</a:t>
            </a:r>
          </a:p>
          <a:p>
            <a:pPr marL="257175" lvl="0" indent="-257175">
              <a:spcBef>
                <a:spcPts val="500"/>
              </a:spcBef>
              <a:buClr>
                <a:srgbClr val="000000"/>
              </a:buClr>
              <a:buSzPct val="100000"/>
              <a:buFont typeface="Arial"/>
              <a:buChar char="•"/>
              <a:defRPr sz="1800">
                <a:solidFill>
                  <a:srgbClr val="000000"/>
                </a:solidFill>
              </a:defRPr>
            </a:pPr>
            <a:r>
              <a:rPr sz="2400" dirty="0"/>
              <a:t>Multicultural</a:t>
            </a:r>
          </a:p>
          <a:p>
            <a:pPr marL="257175" lvl="0" indent="-257175">
              <a:spcBef>
                <a:spcPts val="500"/>
              </a:spcBef>
              <a:buClr>
                <a:srgbClr val="000000"/>
              </a:buClr>
              <a:buSzPct val="100000"/>
              <a:buFont typeface="Arial"/>
              <a:buChar char="•"/>
              <a:defRPr sz="1800">
                <a:solidFill>
                  <a:srgbClr val="000000"/>
                </a:solidFill>
              </a:defRPr>
            </a:pPr>
            <a:r>
              <a:rPr sz="2400" dirty="0"/>
              <a:t>Social Construct</a:t>
            </a:r>
          </a:p>
        </p:txBody>
      </p:sp>
      <p:sp>
        <p:nvSpPr>
          <p:cNvPr id="71" name="Shape 71"/>
          <p:cNvSpPr/>
          <p:nvPr/>
        </p:nvSpPr>
        <p:spPr>
          <a:xfrm>
            <a:off x="5573888" y="229810"/>
            <a:ext cx="3392207" cy="668812"/>
          </a:xfrm>
          <a:prstGeom prst="rect">
            <a:avLst/>
          </a:prstGeom>
          <a:ln>
            <a:solidFill>
              <a:srgbClr val="BB0000"/>
            </a:solidFill>
          </a:ln>
        </p:spPr>
        <p:txBody>
          <a:bodyPr lIns="0" tIns="0" rIns="0" bIns="0"/>
          <a:lstStyle/>
          <a:p>
            <a:pPr lvl="0" algn="r">
              <a:lnSpc>
                <a:spcPts val="1600"/>
              </a:lnSpc>
              <a:defRPr sz="1300">
                <a:solidFill>
                  <a:srgbClr val="FFFFFF"/>
                </a:solidFill>
                <a:latin typeface="Arial"/>
                <a:ea typeface="Arial"/>
                <a:cs typeface="Arial"/>
                <a:sym typeface="Arial"/>
              </a:defRPr>
            </a:pPr>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body" idx="1"/>
          </p:nvPr>
        </p:nvSpPr>
        <p:spPr>
          <a:xfrm>
            <a:off x="369650" y="1264597"/>
            <a:ext cx="8606881" cy="5091754"/>
          </a:xfrm>
          <a:prstGeom prst="rect">
            <a:avLst/>
          </a:prstGeom>
        </p:spPr>
        <p:txBody>
          <a:bodyPr lIns="0" tIns="0" rIns="0" bIns="0">
            <a:normAutofit/>
          </a:bodyPr>
          <a:lstStyle/>
          <a:p>
            <a:pPr lvl="0">
              <a:defRPr sz="1800">
                <a:solidFill>
                  <a:srgbClr val="000000"/>
                </a:solidFill>
              </a:defRPr>
            </a:pPr>
            <a:r>
              <a:rPr sz="3200" dirty="0">
                <a:solidFill>
                  <a:srgbClr val="BB0000"/>
                </a:solidFill>
                <a:latin typeface="Arial Bold"/>
                <a:ea typeface="Arial Bold"/>
                <a:cs typeface="Arial Bold"/>
                <a:sym typeface="Arial Bold"/>
              </a:rPr>
              <a:t>Moral Model</a:t>
            </a:r>
          </a:p>
          <a:p>
            <a:pPr lvl="0">
              <a:defRPr sz="1800">
                <a:solidFill>
                  <a:srgbClr val="000000"/>
                </a:solidFill>
              </a:defRPr>
            </a:pPr>
            <a:endParaRPr sz="1600" dirty="0">
              <a:solidFill>
                <a:srgbClr val="BB0000"/>
              </a:solidFill>
              <a:latin typeface="Arial Bold"/>
              <a:ea typeface="Arial Bold"/>
              <a:cs typeface="Arial Bold"/>
              <a:sym typeface="Arial Bold"/>
            </a:endParaRPr>
          </a:p>
          <a:p>
            <a:pPr marL="342900" lvl="0" indent="-342900">
              <a:spcBef>
                <a:spcPts val="1800"/>
              </a:spcBef>
              <a:buFont typeface="Arial" panose="020B0604020202020204" pitchFamily="34" charset="0"/>
              <a:buChar char="•"/>
              <a:defRPr sz="1800">
                <a:solidFill>
                  <a:srgbClr val="000000"/>
                </a:solidFill>
              </a:defRPr>
            </a:pPr>
            <a:r>
              <a:rPr lang="en-US" sz="2400" dirty="0" smtClean="0"/>
              <a:t>Disability is evil</a:t>
            </a:r>
            <a:endParaRPr lang="en-US" sz="2400" dirty="0"/>
          </a:p>
          <a:p>
            <a:pPr marL="342900" lvl="0" indent="-342900">
              <a:spcBef>
                <a:spcPts val="1800"/>
              </a:spcBef>
              <a:buFont typeface="Arial" panose="020B0604020202020204" pitchFamily="34" charset="0"/>
              <a:buChar char="•"/>
              <a:defRPr sz="1800">
                <a:solidFill>
                  <a:srgbClr val="000000"/>
                </a:solidFill>
              </a:defRPr>
            </a:pPr>
            <a:r>
              <a:rPr sz="2400" dirty="0" smtClean="0"/>
              <a:t>People institutionalized</a:t>
            </a:r>
            <a:endParaRPr lang="en-US" sz="2400" dirty="0" smtClean="0"/>
          </a:p>
          <a:p>
            <a:pPr marL="342900" lvl="0" indent="-342900">
              <a:spcBef>
                <a:spcPts val="1800"/>
              </a:spcBef>
              <a:buFont typeface="Arial" panose="020B0604020202020204" pitchFamily="34" charset="0"/>
              <a:buChar char="•"/>
              <a:defRPr sz="1800">
                <a:solidFill>
                  <a:srgbClr val="000000"/>
                </a:solidFill>
              </a:defRPr>
            </a:pPr>
            <a:r>
              <a:rPr lang="en-US" sz="2400" dirty="0"/>
              <a:t>S</a:t>
            </a:r>
            <a:r>
              <a:rPr sz="2400" dirty="0" smtClean="0"/>
              <a:t>ociety rid of disability</a:t>
            </a:r>
            <a:endParaRPr lang="en-US" sz="2400" dirty="0" smtClean="0"/>
          </a:p>
          <a:p>
            <a:pPr marL="342900" lvl="0" indent="-342900">
              <a:spcBef>
                <a:spcPts val="1800"/>
              </a:spcBef>
              <a:buFont typeface="Arial" panose="020B0604020202020204" pitchFamily="34" charset="0"/>
              <a:buChar char="•"/>
              <a:defRPr sz="1800">
                <a:solidFill>
                  <a:srgbClr val="000000"/>
                </a:solidFill>
              </a:defRPr>
            </a:pPr>
            <a:r>
              <a:rPr lang="en-US" sz="2400" dirty="0" smtClean="0"/>
              <a:t>I</a:t>
            </a:r>
            <a:r>
              <a:rPr sz="2400" dirty="0" smtClean="0"/>
              <a:t>ndividual</a:t>
            </a:r>
            <a:r>
              <a:rPr lang="en-US" sz="2400" dirty="0" smtClean="0"/>
              <a:t>/</a:t>
            </a:r>
            <a:r>
              <a:rPr sz="2400" dirty="0" smtClean="0"/>
              <a:t>parents </a:t>
            </a:r>
            <a:r>
              <a:rPr sz="2400" dirty="0"/>
              <a:t>did something </a:t>
            </a:r>
            <a:r>
              <a:rPr sz="2400" dirty="0" smtClean="0"/>
              <a:t>wrong</a:t>
            </a:r>
            <a:r>
              <a:rPr lang="en-US" sz="2400" dirty="0" smtClean="0"/>
              <a:t>, p</a:t>
            </a:r>
            <a:r>
              <a:rPr sz="2400" dirty="0" smtClean="0"/>
              <a:t>unishment</a:t>
            </a:r>
            <a:endParaRPr lang="en-US" sz="2400" dirty="0" smtClean="0"/>
          </a:p>
          <a:p>
            <a:pPr marL="342900" lvl="0" indent="-342900">
              <a:spcBef>
                <a:spcPts val="1800"/>
              </a:spcBef>
              <a:buFont typeface="Arial" panose="020B0604020202020204" pitchFamily="34" charset="0"/>
              <a:buChar char="•"/>
              <a:defRPr sz="1800">
                <a:solidFill>
                  <a:srgbClr val="000000"/>
                </a:solidFill>
              </a:defRPr>
            </a:pPr>
            <a:r>
              <a:rPr lang="en-US" sz="2400" dirty="0" smtClean="0"/>
              <a:t>R</a:t>
            </a:r>
            <a:r>
              <a:rPr sz="2400" dirty="0" smtClean="0"/>
              <a:t>oots </a:t>
            </a:r>
            <a:r>
              <a:rPr sz="2400" dirty="0"/>
              <a:t>in </a:t>
            </a:r>
            <a:r>
              <a:rPr sz="2400" dirty="0" smtClean="0"/>
              <a:t>religion</a:t>
            </a:r>
            <a:endParaRPr sz="2400" dirty="0"/>
          </a:p>
        </p:txBody>
      </p:sp>
      <p:sp>
        <p:nvSpPr>
          <p:cNvPr id="74" name="Shape 74"/>
          <p:cNvSpPr/>
          <p:nvPr/>
        </p:nvSpPr>
        <p:spPr>
          <a:xfrm>
            <a:off x="5573888" y="229810"/>
            <a:ext cx="3392207" cy="668812"/>
          </a:xfrm>
          <a:prstGeom prst="rect">
            <a:avLst/>
          </a:prstGeom>
          <a:ln>
            <a:solidFill>
              <a:srgbClr val="BB0000"/>
            </a:solidFill>
          </a:ln>
        </p:spPr>
        <p:txBody>
          <a:bodyPr lIns="0" tIns="0" rIns="0" bIns="0"/>
          <a:lstStyle/>
          <a:p>
            <a:pPr lvl="0" algn="r">
              <a:lnSpc>
                <a:spcPts val="1600"/>
              </a:lnSpc>
              <a:defRPr sz="1300">
                <a:solidFill>
                  <a:srgbClr val="FFFFFF"/>
                </a:solidFill>
                <a:latin typeface="Arial"/>
                <a:ea typeface="Arial"/>
                <a:cs typeface="Arial"/>
                <a:sym typeface="Arial"/>
              </a:defRPr>
            </a:pPr>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body" idx="1"/>
          </p:nvPr>
        </p:nvSpPr>
        <p:spPr>
          <a:xfrm>
            <a:off x="369650" y="1264597"/>
            <a:ext cx="8606881" cy="5091754"/>
          </a:xfrm>
          <a:prstGeom prst="rect">
            <a:avLst/>
          </a:prstGeom>
        </p:spPr>
        <p:txBody>
          <a:bodyPr lIns="0" tIns="0" rIns="0" bIns="0">
            <a:normAutofit/>
          </a:bodyPr>
          <a:lstStyle/>
          <a:p>
            <a:pPr lvl="0">
              <a:defRPr sz="1800">
                <a:solidFill>
                  <a:srgbClr val="000000"/>
                </a:solidFill>
              </a:defRPr>
            </a:pPr>
            <a:r>
              <a:rPr sz="3200" dirty="0">
                <a:solidFill>
                  <a:srgbClr val="BB0000"/>
                </a:solidFill>
                <a:latin typeface="Arial Bold"/>
                <a:ea typeface="Arial Bold"/>
                <a:cs typeface="Arial Bold"/>
                <a:sym typeface="Arial Bold"/>
              </a:rPr>
              <a:t>Moral Model</a:t>
            </a:r>
          </a:p>
          <a:p>
            <a:pPr lvl="0">
              <a:defRPr sz="1800">
                <a:solidFill>
                  <a:srgbClr val="000000"/>
                </a:solidFill>
              </a:defRPr>
            </a:pPr>
            <a:endParaRPr sz="1600" dirty="0">
              <a:solidFill>
                <a:srgbClr val="BB0000"/>
              </a:solidFill>
              <a:latin typeface="Arial Bold"/>
              <a:ea typeface="Arial Bold"/>
              <a:cs typeface="Arial Bold"/>
              <a:sym typeface="Arial Bold"/>
            </a:endParaRPr>
          </a:p>
          <a:p>
            <a:pPr lvl="0">
              <a:spcBef>
                <a:spcPts val="500"/>
              </a:spcBef>
              <a:defRPr sz="1800">
                <a:solidFill>
                  <a:srgbClr val="000000"/>
                </a:solidFill>
              </a:defRPr>
            </a:pPr>
            <a:r>
              <a:rPr sz="2400" dirty="0">
                <a:latin typeface="Arial Bold"/>
                <a:ea typeface="Arial Bold"/>
                <a:cs typeface="Arial Bold"/>
                <a:sym typeface="Arial Bold"/>
              </a:rPr>
              <a:t>Example</a:t>
            </a:r>
            <a:r>
              <a:rPr sz="2400" dirty="0"/>
              <a:t>: Jen is a graduate student who is blind. She works as a Teaching Assistant (TA) for the College of Engineering. A fellow TA says to her, “So, what did you do to deserve to be blind? Is that, like, a condition that your parents passed on to you?”</a:t>
            </a:r>
          </a:p>
        </p:txBody>
      </p:sp>
      <p:sp>
        <p:nvSpPr>
          <p:cNvPr id="77" name="Shape 77"/>
          <p:cNvSpPr/>
          <p:nvPr/>
        </p:nvSpPr>
        <p:spPr>
          <a:xfrm>
            <a:off x="5573888" y="229810"/>
            <a:ext cx="3392207" cy="668812"/>
          </a:xfrm>
          <a:prstGeom prst="rect">
            <a:avLst/>
          </a:prstGeom>
          <a:ln>
            <a:solidFill>
              <a:srgbClr val="BB0000"/>
            </a:solidFill>
          </a:ln>
        </p:spPr>
        <p:txBody>
          <a:bodyPr lIns="0" tIns="0" rIns="0" bIns="0"/>
          <a:lstStyle/>
          <a:p>
            <a:pPr lvl="0" algn="r">
              <a:lnSpc>
                <a:spcPts val="1600"/>
              </a:lnSpc>
              <a:defRPr sz="1300">
                <a:solidFill>
                  <a:srgbClr val="FFFFFF"/>
                </a:solidFill>
                <a:latin typeface="Arial"/>
                <a:ea typeface="Arial"/>
                <a:cs typeface="Arial"/>
                <a:sym typeface="Arial"/>
              </a:defRPr>
            </a:pPr>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body" idx="1"/>
          </p:nvPr>
        </p:nvSpPr>
        <p:spPr>
          <a:xfrm>
            <a:off x="369650" y="1264597"/>
            <a:ext cx="8606881" cy="5091754"/>
          </a:xfrm>
          <a:prstGeom prst="rect">
            <a:avLst/>
          </a:prstGeom>
        </p:spPr>
        <p:txBody>
          <a:bodyPr lIns="0" tIns="0" rIns="0" bIns="0">
            <a:normAutofit/>
          </a:bodyPr>
          <a:lstStyle/>
          <a:p>
            <a:pPr lvl="0">
              <a:defRPr sz="1800">
                <a:solidFill>
                  <a:srgbClr val="000000"/>
                </a:solidFill>
              </a:defRPr>
            </a:pPr>
            <a:r>
              <a:rPr sz="3200" dirty="0">
                <a:solidFill>
                  <a:srgbClr val="BB0000"/>
                </a:solidFill>
                <a:latin typeface="Arial Bold"/>
                <a:ea typeface="Arial Bold"/>
                <a:cs typeface="Arial Bold"/>
                <a:sym typeface="Arial Bold"/>
              </a:rPr>
              <a:t>Medical/Functional Limitation Model</a:t>
            </a:r>
          </a:p>
          <a:p>
            <a:pPr lvl="0">
              <a:defRPr sz="1800">
                <a:solidFill>
                  <a:srgbClr val="000000"/>
                </a:solidFill>
              </a:defRPr>
            </a:pPr>
            <a:endParaRPr sz="1600" dirty="0">
              <a:solidFill>
                <a:srgbClr val="BB0000"/>
              </a:solidFill>
              <a:latin typeface="Arial Bold"/>
              <a:ea typeface="Arial Bold"/>
              <a:cs typeface="Arial Bold"/>
              <a:sym typeface="Arial Bold"/>
            </a:endParaRPr>
          </a:p>
          <a:p>
            <a:pPr marL="342900" lvl="0" indent="-342900">
              <a:spcBef>
                <a:spcPts val="1800"/>
              </a:spcBef>
              <a:buFont typeface="Arial" panose="020B0604020202020204" pitchFamily="34" charset="0"/>
              <a:buChar char="•"/>
              <a:defRPr sz="1800">
                <a:solidFill>
                  <a:srgbClr val="000000"/>
                </a:solidFill>
              </a:defRPr>
            </a:pPr>
            <a:r>
              <a:rPr lang="en-US" sz="2400" dirty="0" smtClean="0"/>
              <a:t>V</a:t>
            </a:r>
            <a:r>
              <a:rPr sz="2400" dirty="0" smtClean="0"/>
              <a:t>iewed </a:t>
            </a:r>
            <a:r>
              <a:rPr sz="2400" dirty="0"/>
              <a:t>as being </a:t>
            </a:r>
            <a:r>
              <a:rPr sz="2400" dirty="0" smtClean="0"/>
              <a:t>sick</a:t>
            </a:r>
            <a:endParaRPr lang="en-US" sz="2400" dirty="0" smtClean="0"/>
          </a:p>
          <a:p>
            <a:pPr marL="342900" lvl="0" indent="-342900">
              <a:spcBef>
                <a:spcPts val="1800"/>
              </a:spcBef>
              <a:buFont typeface="Arial" panose="020B0604020202020204" pitchFamily="34" charset="0"/>
              <a:buChar char="•"/>
              <a:defRPr sz="1800">
                <a:solidFill>
                  <a:srgbClr val="000000"/>
                </a:solidFill>
              </a:defRPr>
            </a:pPr>
            <a:r>
              <a:rPr lang="en-US" sz="2400" dirty="0" smtClean="0"/>
              <a:t>Every experience </a:t>
            </a:r>
            <a:r>
              <a:rPr sz="2400" dirty="0" smtClean="0"/>
              <a:t>impacted </a:t>
            </a:r>
            <a:r>
              <a:rPr sz="2400" dirty="0"/>
              <a:t>by </a:t>
            </a:r>
            <a:r>
              <a:rPr sz="2400" dirty="0" smtClean="0"/>
              <a:t>disability</a:t>
            </a:r>
            <a:endParaRPr lang="en-US" sz="2400" dirty="0"/>
          </a:p>
          <a:p>
            <a:pPr marL="342900" lvl="0" indent="-342900">
              <a:spcBef>
                <a:spcPts val="1800"/>
              </a:spcBef>
              <a:buFont typeface="Arial" panose="020B0604020202020204" pitchFamily="34" charset="0"/>
              <a:buChar char="•"/>
              <a:defRPr sz="1800">
                <a:solidFill>
                  <a:srgbClr val="000000"/>
                </a:solidFill>
              </a:defRPr>
            </a:pPr>
            <a:r>
              <a:rPr lang="en-US" sz="2400" dirty="0" smtClean="0"/>
              <a:t>D</a:t>
            </a:r>
            <a:r>
              <a:rPr sz="2400" dirty="0" smtClean="0"/>
              <a:t>efine</a:t>
            </a:r>
            <a:r>
              <a:rPr lang="en-US" sz="2400" dirty="0" smtClean="0"/>
              <a:t>d by disability </a:t>
            </a:r>
          </a:p>
          <a:p>
            <a:pPr marL="342900" lvl="0" indent="-342900">
              <a:spcBef>
                <a:spcPts val="1800"/>
              </a:spcBef>
              <a:buFont typeface="Arial" panose="020B0604020202020204" pitchFamily="34" charset="0"/>
              <a:buChar char="•"/>
              <a:defRPr sz="1800">
                <a:solidFill>
                  <a:srgbClr val="000000"/>
                </a:solidFill>
              </a:defRPr>
            </a:pPr>
            <a:r>
              <a:rPr lang="en-US" sz="2400" dirty="0" smtClean="0"/>
              <a:t>E</a:t>
            </a:r>
            <a:r>
              <a:rPr sz="2400" dirty="0" smtClean="0"/>
              <a:t>xpect</a:t>
            </a:r>
            <a:r>
              <a:rPr lang="en-US" sz="2400" dirty="0" smtClean="0"/>
              <a:t>ation</a:t>
            </a:r>
            <a:r>
              <a:rPr sz="2400" dirty="0" smtClean="0"/>
              <a:t> </a:t>
            </a:r>
            <a:r>
              <a:rPr sz="2400" dirty="0"/>
              <a:t>to “</a:t>
            </a:r>
            <a:r>
              <a:rPr sz="2400" dirty="0" smtClean="0"/>
              <a:t>normalize</a:t>
            </a:r>
            <a:endParaRPr lang="en-US" sz="2400" dirty="0" smtClean="0"/>
          </a:p>
          <a:p>
            <a:pPr marL="342900" lvl="0" indent="-342900">
              <a:spcBef>
                <a:spcPts val="1800"/>
              </a:spcBef>
              <a:buFont typeface="Arial" panose="020B0604020202020204" pitchFamily="34" charset="0"/>
              <a:buChar char="•"/>
              <a:defRPr sz="1800">
                <a:solidFill>
                  <a:srgbClr val="000000"/>
                </a:solidFill>
              </a:defRPr>
            </a:pPr>
            <a:r>
              <a:rPr lang="en-US" sz="2400" dirty="0" smtClean="0"/>
              <a:t>S</a:t>
            </a:r>
            <a:r>
              <a:rPr sz="2400" dirty="0" smtClean="0"/>
              <a:t>tigmatized/marginalized group</a:t>
            </a:r>
            <a:endParaRPr sz="2400" dirty="0"/>
          </a:p>
        </p:txBody>
      </p:sp>
      <p:sp>
        <p:nvSpPr>
          <p:cNvPr id="80" name="Shape 80"/>
          <p:cNvSpPr/>
          <p:nvPr/>
        </p:nvSpPr>
        <p:spPr>
          <a:xfrm>
            <a:off x="5573888" y="229810"/>
            <a:ext cx="3392207" cy="668812"/>
          </a:xfrm>
          <a:prstGeom prst="rect">
            <a:avLst/>
          </a:prstGeom>
          <a:ln>
            <a:solidFill>
              <a:srgbClr val="BB0000"/>
            </a:solidFill>
          </a:ln>
        </p:spPr>
        <p:txBody>
          <a:bodyPr lIns="0" tIns="0" rIns="0" bIns="0"/>
          <a:lstStyle/>
          <a:p>
            <a:pPr lvl="0" algn="r">
              <a:lnSpc>
                <a:spcPts val="1600"/>
              </a:lnSpc>
              <a:defRPr sz="1300">
                <a:solidFill>
                  <a:srgbClr val="FFFFFF"/>
                </a:solidFill>
                <a:latin typeface="Arial"/>
                <a:ea typeface="Arial"/>
                <a:cs typeface="Arial"/>
                <a:sym typeface="Arial"/>
              </a:defRPr>
            </a:pPr>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p:cNvSpPr>
          <p:nvPr>
            <p:ph type="body" idx="1"/>
          </p:nvPr>
        </p:nvSpPr>
        <p:spPr>
          <a:xfrm>
            <a:off x="369650" y="1264597"/>
            <a:ext cx="8606881" cy="5091754"/>
          </a:xfrm>
          <a:prstGeom prst="rect">
            <a:avLst/>
          </a:prstGeom>
        </p:spPr>
        <p:txBody>
          <a:bodyPr lIns="0" tIns="0" rIns="0" bIns="0">
            <a:normAutofit/>
          </a:bodyPr>
          <a:lstStyle/>
          <a:p>
            <a:pPr lvl="0">
              <a:defRPr sz="1800">
                <a:solidFill>
                  <a:srgbClr val="000000"/>
                </a:solidFill>
              </a:defRPr>
            </a:pPr>
            <a:r>
              <a:rPr sz="3200" dirty="0">
                <a:solidFill>
                  <a:srgbClr val="BB0000"/>
                </a:solidFill>
                <a:latin typeface="Arial Bold"/>
                <a:ea typeface="Arial Bold"/>
                <a:cs typeface="Arial Bold"/>
                <a:sym typeface="Arial Bold"/>
              </a:rPr>
              <a:t>Medical/Functional Limitation Model</a:t>
            </a:r>
          </a:p>
          <a:p>
            <a:pPr lvl="0">
              <a:defRPr sz="1800">
                <a:solidFill>
                  <a:srgbClr val="000000"/>
                </a:solidFill>
              </a:defRPr>
            </a:pPr>
            <a:endParaRPr sz="1600" dirty="0">
              <a:solidFill>
                <a:srgbClr val="BB0000"/>
              </a:solidFill>
              <a:latin typeface="Arial Bold"/>
              <a:ea typeface="Arial Bold"/>
              <a:cs typeface="Arial Bold"/>
              <a:sym typeface="Arial Bold"/>
            </a:endParaRPr>
          </a:p>
          <a:p>
            <a:pPr lvl="0">
              <a:spcBef>
                <a:spcPts val="500"/>
              </a:spcBef>
              <a:defRPr sz="1800">
                <a:solidFill>
                  <a:srgbClr val="000000"/>
                </a:solidFill>
              </a:defRPr>
            </a:pPr>
            <a:r>
              <a:rPr sz="2400" dirty="0">
                <a:latin typeface="Arial Bold"/>
                <a:ea typeface="Arial Bold"/>
                <a:cs typeface="Arial Bold"/>
                <a:sym typeface="Arial Bold"/>
              </a:rPr>
              <a:t>Example</a:t>
            </a:r>
            <a:r>
              <a:rPr sz="2400" dirty="0"/>
              <a:t>: John uses a wheelchair just received his first job at the Office of the Chief Information Officer (OCIO).  A well- meaning colleague says to another co-worker, “I just don’t know how John made it through college and does all of his work. It must have been so hard for him, considering that he is handicapped and has to use a wheelchair.” </a:t>
            </a:r>
          </a:p>
        </p:txBody>
      </p:sp>
      <p:sp>
        <p:nvSpPr>
          <p:cNvPr id="83" name="Shape 83"/>
          <p:cNvSpPr/>
          <p:nvPr/>
        </p:nvSpPr>
        <p:spPr>
          <a:xfrm>
            <a:off x="5573888" y="229810"/>
            <a:ext cx="3392207" cy="668812"/>
          </a:xfrm>
          <a:prstGeom prst="rect">
            <a:avLst/>
          </a:prstGeom>
          <a:ln>
            <a:solidFill>
              <a:srgbClr val="BB0000"/>
            </a:solidFill>
          </a:ln>
        </p:spPr>
        <p:txBody>
          <a:bodyPr lIns="0" tIns="0" rIns="0" bIns="0"/>
          <a:lstStyle/>
          <a:p>
            <a:pPr lvl="0" algn="r">
              <a:lnSpc>
                <a:spcPts val="1600"/>
              </a:lnSpc>
              <a:defRPr sz="1300">
                <a:solidFill>
                  <a:srgbClr val="FFFFFF"/>
                </a:solidFill>
                <a:latin typeface="Arial"/>
                <a:ea typeface="Arial"/>
                <a:cs typeface="Arial"/>
                <a:sym typeface="Arial"/>
              </a:defRPr>
            </a:pPr>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body" idx="1"/>
          </p:nvPr>
        </p:nvSpPr>
        <p:spPr>
          <a:xfrm>
            <a:off x="369650" y="1264597"/>
            <a:ext cx="8606881" cy="5091754"/>
          </a:xfrm>
          <a:prstGeom prst="rect">
            <a:avLst/>
          </a:prstGeom>
        </p:spPr>
        <p:txBody>
          <a:bodyPr lIns="0" tIns="0" rIns="0" bIns="0">
            <a:normAutofit/>
          </a:bodyPr>
          <a:lstStyle/>
          <a:p>
            <a:pPr lvl="0">
              <a:defRPr sz="1800">
                <a:solidFill>
                  <a:srgbClr val="000000"/>
                </a:solidFill>
              </a:defRPr>
            </a:pPr>
            <a:r>
              <a:rPr sz="3200" dirty="0">
                <a:solidFill>
                  <a:srgbClr val="BB0000"/>
                </a:solidFill>
                <a:latin typeface="Arial Bold"/>
                <a:ea typeface="Arial Bold"/>
                <a:cs typeface="Arial Bold"/>
                <a:sym typeface="Arial Bold"/>
              </a:rPr>
              <a:t>Multicultural Model</a:t>
            </a:r>
          </a:p>
          <a:p>
            <a:pPr lvl="0">
              <a:defRPr sz="1800">
                <a:solidFill>
                  <a:srgbClr val="000000"/>
                </a:solidFill>
              </a:defRPr>
            </a:pPr>
            <a:endParaRPr sz="1600" dirty="0">
              <a:solidFill>
                <a:srgbClr val="BB0000"/>
              </a:solidFill>
              <a:latin typeface="Arial Bold"/>
              <a:ea typeface="Arial Bold"/>
              <a:cs typeface="Arial Bold"/>
              <a:sym typeface="Arial Bold"/>
            </a:endParaRPr>
          </a:p>
          <a:p>
            <a:pPr marL="342900" lvl="0" indent="-342900">
              <a:spcBef>
                <a:spcPts val="500"/>
              </a:spcBef>
              <a:buFont typeface="Arial" panose="020B0604020202020204" pitchFamily="34" charset="0"/>
              <a:buChar char="•"/>
              <a:defRPr sz="1800">
                <a:solidFill>
                  <a:srgbClr val="000000"/>
                </a:solidFill>
              </a:defRPr>
            </a:pPr>
            <a:r>
              <a:rPr lang="en-US" sz="2400" dirty="0"/>
              <a:t>C</a:t>
            </a:r>
            <a:r>
              <a:rPr sz="2400" dirty="0" smtClean="0"/>
              <a:t>ivil </a:t>
            </a:r>
            <a:r>
              <a:rPr sz="2400" dirty="0"/>
              <a:t>rights and </a:t>
            </a:r>
            <a:r>
              <a:rPr sz="2400" dirty="0" smtClean="0"/>
              <a:t>advocacy</a:t>
            </a:r>
            <a:endParaRPr lang="en-US" sz="2400" dirty="0" smtClean="0"/>
          </a:p>
          <a:p>
            <a:pPr marL="342900" lvl="0" indent="-342900">
              <a:spcBef>
                <a:spcPts val="500"/>
              </a:spcBef>
              <a:buFont typeface="Arial" panose="020B0604020202020204" pitchFamily="34" charset="0"/>
              <a:buChar char="•"/>
              <a:defRPr sz="1800">
                <a:solidFill>
                  <a:srgbClr val="000000"/>
                </a:solidFill>
              </a:defRPr>
            </a:pPr>
            <a:r>
              <a:rPr lang="en-US" sz="2400" dirty="0"/>
              <a:t>M</a:t>
            </a:r>
            <a:r>
              <a:rPr sz="2400" dirty="0" smtClean="0"/>
              <a:t>embers </a:t>
            </a:r>
            <a:r>
              <a:rPr sz="2400" dirty="0"/>
              <a:t>of an oppressed group. </a:t>
            </a:r>
            <a:endParaRPr lang="en-US" sz="2400" dirty="0" smtClean="0"/>
          </a:p>
          <a:p>
            <a:pPr marL="342900" lvl="0" indent="-342900">
              <a:spcBef>
                <a:spcPts val="500"/>
              </a:spcBef>
              <a:buFont typeface="Arial" panose="020B0604020202020204" pitchFamily="34" charset="0"/>
              <a:buChar char="•"/>
              <a:defRPr sz="1800">
                <a:solidFill>
                  <a:srgbClr val="000000"/>
                </a:solidFill>
              </a:defRPr>
            </a:pPr>
            <a:r>
              <a:rPr lang="en-US" sz="2400" dirty="0" smtClean="0"/>
              <a:t>Small acknowledgement of environmental barriers</a:t>
            </a:r>
          </a:p>
          <a:p>
            <a:pPr marL="342900" lvl="0" indent="-342900">
              <a:spcBef>
                <a:spcPts val="500"/>
              </a:spcBef>
              <a:buFont typeface="Arial" panose="020B0604020202020204" pitchFamily="34" charset="0"/>
              <a:buChar char="•"/>
              <a:defRPr sz="1800">
                <a:solidFill>
                  <a:srgbClr val="000000"/>
                </a:solidFill>
              </a:defRPr>
            </a:pPr>
            <a:r>
              <a:rPr lang="en-US" sz="2400" dirty="0" smtClean="0"/>
              <a:t>No emphasis on individual story</a:t>
            </a:r>
          </a:p>
          <a:p>
            <a:pPr marL="342900" lvl="0" indent="-342900">
              <a:spcBef>
                <a:spcPts val="500"/>
              </a:spcBef>
              <a:buFont typeface="Arial" panose="020B0604020202020204" pitchFamily="34" charset="0"/>
              <a:buChar char="•"/>
              <a:defRPr sz="1800">
                <a:solidFill>
                  <a:srgbClr val="000000"/>
                </a:solidFill>
              </a:defRPr>
            </a:pPr>
            <a:r>
              <a:rPr lang="en-US" sz="2400" dirty="0" smtClean="0"/>
              <a:t>O</a:t>
            </a:r>
            <a:r>
              <a:rPr sz="2400" dirty="0" smtClean="0"/>
              <a:t>ne </a:t>
            </a:r>
            <a:r>
              <a:rPr sz="2400" dirty="0"/>
              <a:t>person’s experience as being everyone’s </a:t>
            </a:r>
            <a:r>
              <a:rPr sz="2400" dirty="0" smtClean="0"/>
              <a:t>experience</a:t>
            </a:r>
            <a:endParaRPr sz="2400" dirty="0"/>
          </a:p>
        </p:txBody>
      </p:sp>
      <p:sp>
        <p:nvSpPr>
          <p:cNvPr id="86" name="Shape 86"/>
          <p:cNvSpPr/>
          <p:nvPr/>
        </p:nvSpPr>
        <p:spPr>
          <a:xfrm>
            <a:off x="5573888" y="229810"/>
            <a:ext cx="3392207" cy="668812"/>
          </a:xfrm>
          <a:prstGeom prst="rect">
            <a:avLst/>
          </a:prstGeom>
          <a:ln>
            <a:solidFill>
              <a:srgbClr val="BB0000"/>
            </a:solidFill>
          </a:ln>
        </p:spPr>
        <p:txBody>
          <a:bodyPr lIns="0" tIns="0" rIns="0" bIns="0"/>
          <a:lstStyle/>
          <a:p>
            <a:pPr lvl="0" algn="r">
              <a:lnSpc>
                <a:spcPts val="1600"/>
              </a:lnSpc>
              <a:defRPr sz="1300">
                <a:solidFill>
                  <a:srgbClr val="FFFFFF"/>
                </a:solidFill>
                <a:latin typeface="Arial"/>
                <a:ea typeface="Arial"/>
                <a:cs typeface="Arial"/>
                <a:sym typeface="Arial"/>
              </a:defRPr>
            </a:pPr>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body" idx="1"/>
          </p:nvPr>
        </p:nvSpPr>
        <p:spPr>
          <a:xfrm>
            <a:off x="369650" y="1264597"/>
            <a:ext cx="8606881" cy="5091754"/>
          </a:xfrm>
          <a:prstGeom prst="rect">
            <a:avLst/>
          </a:prstGeom>
        </p:spPr>
        <p:txBody>
          <a:bodyPr lIns="0" tIns="0" rIns="0" bIns="0">
            <a:normAutofit/>
          </a:bodyPr>
          <a:lstStyle/>
          <a:p>
            <a:pPr lvl="0">
              <a:spcBef>
                <a:spcPts val="0"/>
              </a:spcBef>
              <a:defRPr sz="1800">
                <a:solidFill>
                  <a:srgbClr val="000000"/>
                </a:solidFill>
              </a:defRPr>
            </a:pPr>
            <a:r>
              <a:rPr sz="3200" dirty="0">
                <a:solidFill>
                  <a:srgbClr val="BB0000"/>
                </a:solidFill>
                <a:latin typeface="Arial Bold"/>
                <a:ea typeface="Arial Bold"/>
                <a:cs typeface="Arial Bold"/>
                <a:sym typeface="Arial Bold"/>
              </a:rPr>
              <a:t>Access as a Civil Right</a:t>
            </a:r>
          </a:p>
          <a:p>
            <a:pPr lvl="0">
              <a:spcBef>
                <a:spcPts val="0"/>
              </a:spcBef>
              <a:defRPr sz="1800">
                <a:solidFill>
                  <a:srgbClr val="000000"/>
                </a:solidFill>
              </a:defRPr>
            </a:pPr>
            <a:endParaRPr sz="1600" dirty="0">
              <a:solidFill>
                <a:srgbClr val="BB0000"/>
              </a:solidFill>
              <a:latin typeface="Arial Bold"/>
              <a:ea typeface="Arial Bold"/>
              <a:cs typeface="Arial Bold"/>
              <a:sym typeface="Arial Bold"/>
            </a:endParaRPr>
          </a:p>
          <a:p>
            <a:pPr marL="342900" lvl="0" indent="-342900">
              <a:spcBef>
                <a:spcPts val="500"/>
              </a:spcBef>
              <a:defRPr sz="1800">
                <a:solidFill>
                  <a:srgbClr val="000000"/>
                </a:solidFill>
              </a:defRPr>
            </a:pPr>
            <a:r>
              <a:rPr sz="2400" dirty="0">
                <a:latin typeface="Arial Bold"/>
                <a:ea typeface="Arial Bold"/>
                <a:cs typeface="Arial Bold"/>
                <a:sym typeface="Arial Bold"/>
              </a:rPr>
              <a:t>Civil Rights Act of 1964, Title II</a:t>
            </a:r>
          </a:p>
          <a:p>
            <a:pPr marL="714375" lvl="0" indent="-257175">
              <a:spcBef>
                <a:spcPts val="500"/>
              </a:spcBef>
              <a:buClr>
                <a:srgbClr val="000000"/>
              </a:buClr>
              <a:buSzPct val="100000"/>
              <a:buFont typeface="Arial"/>
              <a:buChar char="•"/>
              <a:defRPr sz="1800">
                <a:solidFill>
                  <a:srgbClr val="000000"/>
                </a:solidFill>
              </a:defRPr>
            </a:pPr>
            <a:r>
              <a:rPr sz="2400" dirty="0"/>
              <a:t>“All persons shall be entitled to the full and equal enjoyment of the goods, services, facilities, and privileges, advantages, and accommodations of any place of public accommodation, as defined in this section, without discrimination or segregation on the ground of race, color, religion, or national origin.”</a:t>
            </a:r>
          </a:p>
          <a:p>
            <a:pPr marL="342900" lvl="0" indent="-342900">
              <a:buClr>
                <a:srgbClr val="000000"/>
              </a:buClr>
              <a:buSzPct val="100000"/>
              <a:buFont typeface="Arial"/>
              <a:buChar char="•"/>
              <a:defRPr sz="1800">
                <a:solidFill>
                  <a:srgbClr val="000000"/>
                </a:solidFill>
              </a:defRPr>
            </a:pPr>
            <a:endParaRPr sz="2400" dirty="0"/>
          </a:p>
          <a:p>
            <a:pPr marL="342900" lvl="0" indent="-342900">
              <a:spcBef>
                <a:spcPts val="500"/>
              </a:spcBef>
              <a:defRPr sz="1800">
                <a:solidFill>
                  <a:srgbClr val="000000"/>
                </a:solidFill>
              </a:defRPr>
            </a:pPr>
            <a:r>
              <a:rPr sz="2400" dirty="0">
                <a:latin typeface="Arial Bold"/>
                <a:ea typeface="Arial Bold"/>
                <a:cs typeface="Arial Bold"/>
                <a:sym typeface="Arial Bold"/>
              </a:rPr>
              <a:t>Americans with Disabilities Act of 1990</a:t>
            </a:r>
            <a:br>
              <a:rPr sz="2400" dirty="0">
                <a:latin typeface="Arial Bold"/>
                <a:ea typeface="Arial Bold"/>
                <a:cs typeface="Arial Bold"/>
                <a:sym typeface="Arial Bold"/>
              </a:rPr>
            </a:br>
            <a:r>
              <a:rPr sz="2400" dirty="0">
                <a:latin typeface="Arial Bold"/>
                <a:ea typeface="Arial Bold"/>
                <a:cs typeface="Arial Bold"/>
                <a:sym typeface="Arial Bold"/>
              </a:rPr>
              <a:t/>
            </a:r>
            <a:br>
              <a:rPr sz="2400" dirty="0">
                <a:latin typeface="Arial Bold"/>
                <a:ea typeface="Arial Bold"/>
                <a:cs typeface="Arial Bold"/>
                <a:sym typeface="Arial Bold"/>
              </a:rPr>
            </a:br>
            <a:endParaRPr sz="2400" dirty="0">
              <a:latin typeface="Arial Bold"/>
              <a:ea typeface="Arial Bold"/>
              <a:cs typeface="Arial Bold"/>
              <a:sym typeface="Arial Bold"/>
            </a:endParaRPr>
          </a:p>
        </p:txBody>
      </p:sp>
      <p:sp>
        <p:nvSpPr>
          <p:cNvPr id="42" name="Shape 42"/>
          <p:cNvSpPr/>
          <p:nvPr/>
        </p:nvSpPr>
        <p:spPr>
          <a:xfrm>
            <a:off x="5573888" y="229810"/>
            <a:ext cx="3392207" cy="668812"/>
          </a:xfrm>
          <a:prstGeom prst="rect">
            <a:avLst/>
          </a:prstGeom>
          <a:ln>
            <a:solidFill>
              <a:srgbClr val="BB0000"/>
            </a:solidFill>
          </a:ln>
        </p:spPr>
        <p:txBody>
          <a:bodyPr lIns="0" tIns="0" rIns="0" bIns="0"/>
          <a:lstStyle/>
          <a:p>
            <a:pPr lvl="0" algn="r">
              <a:lnSpc>
                <a:spcPts val="1600"/>
              </a:lnSpc>
              <a:defRPr sz="1300">
                <a:solidFill>
                  <a:srgbClr val="FFFFFF"/>
                </a:solidFill>
                <a:latin typeface="Arial"/>
                <a:ea typeface="Arial"/>
                <a:cs typeface="Arial"/>
                <a:sym typeface="Arial"/>
              </a:defRPr>
            </a:pPr>
            <a:endParaRPr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body" idx="1"/>
          </p:nvPr>
        </p:nvSpPr>
        <p:spPr>
          <a:xfrm>
            <a:off x="369650" y="1264597"/>
            <a:ext cx="8606881" cy="5091754"/>
          </a:xfrm>
          <a:prstGeom prst="rect">
            <a:avLst/>
          </a:prstGeom>
        </p:spPr>
        <p:txBody>
          <a:bodyPr lIns="0" tIns="0" rIns="0" bIns="0">
            <a:normAutofit/>
          </a:bodyPr>
          <a:lstStyle/>
          <a:p>
            <a:pPr lvl="0">
              <a:defRPr sz="1800">
                <a:solidFill>
                  <a:srgbClr val="000000"/>
                </a:solidFill>
              </a:defRPr>
            </a:pPr>
            <a:r>
              <a:rPr sz="3200" dirty="0">
                <a:solidFill>
                  <a:srgbClr val="BB0000"/>
                </a:solidFill>
                <a:latin typeface="Arial Bold"/>
                <a:ea typeface="Arial Bold"/>
                <a:cs typeface="Arial Bold"/>
                <a:sym typeface="Arial Bold"/>
              </a:rPr>
              <a:t>Multicultural Model</a:t>
            </a:r>
          </a:p>
          <a:p>
            <a:pPr lvl="0">
              <a:defRPr sz="1800">
                <a:solidFill>
                  <a:srgbClr val="000000"/>
                </a:solidFill>
              </a:defRPr>
            </a:pPr>
            <a:endParaRPr sz="1600" dirty="0">
              <a:solidFill>
                <a:srgbClr val="BB0000"/>
              </a:solidFill>
              <a:latin typeface="Arial Bold"/>
              <a:ea typeface="Arial Bold"/>
              <a:cs typeface="Arial Bold"/>
              <a:sym typeface="Arial Bold"/>
            </a:endParaRPr>
          </a:p>
          <a:p>
            <a:pPr lvl="0">
              <a:spcBef>
                <a:spcPts val="500"/>
              </a:spcBef>
              <a:defRPr sz="1800">
                <a:solidFill>
                  <a:srgbClr val="000000"/>
                </a:solidFill>
              </a:defRPr>
            </a:pPr>
            <a:r>
              <a:rPr sz="2400" dirty="0">
                <a:latin typeface="Arial Bold"/>
                <a:ea typeface="Arial Bold"/>
                <a:cs typeface="Arial Bold"/>
                <a:sym typeface="Arial Bold"/>
              </a:rPr>
              <a:t>Example</a:t>
            </a:r>
            <a:r>
              <a:rPr sz="2400" dirty="0"/>
              <a:t>: Lisa is a staff member with a learning disability.  She has raised concerns about difficulties with software and websites that are not accessible. These software and websites are essential to the functions of her job. Lisa speaks with her senior administration about  these access concerns and is told, “Joe, who works in technology services and also has a learning disability, seems to be independent. He is able to do his job with the current resources.”</a:t>
            </a:r>
          </a:p>
        </p:txBody>
      </p:sp>
      <p:sp>
        <p:nvSpPr>
          <p:cNvPr id="89" name="Shape 89"/>
          <p:cNvSpPr/>
          <p:nvPr/>
        </p:nvSpPr>
        <p:spPr>
          <a:xfrm>
            <a:off x="5573888" y="229810"/>
            <a:ext cx="3392207" cy="668812"/>
          </a:xfrm>
          <a:prstGeom prst="rect">
            <a:avLst/>
          </a:prstGeom>
          <a:ln>
            <a:solidFill>
              <a:srgbClr val="BB0000"/>
            </a:solidFill>
          </a:ln>
        </p:spPr>
        <p:txBody>
          <a:bodyPr lIns="0" tIns="0" rIns="0" bIns="0"/>
          <a:lstStyle/>
          <a:p>
            <a:pPr lvl="0" algn="r">
              <a:lnSpc>
                <a:spcPts val="1600"/>
              </a:lnSpc>
              <a:defRPr sz="1300">
                <a:solidFill>
                  <a:srgbClr val="FFFFFF"/>
                </a:solidFill>
                <a:latin typeface="Arial"/>
                <a:ea typeface="Arial"/>
                <a:cs typeface="Arial"/>
                <a:sym typeface="Arial"/>
              </a:defRPr>
            </a:pPr>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p:cNvSpPr>
          <p:nvPr>
            <p:ph type="body" idx="1"/>
          </p:nvPr>
        </p:nvSpPr>
        <p:spPr>
          <a:xfrm>
            <a:off x="369650" y="1264597"/>
            <a:ext cx="8606881" cy="5091754"/>
          </a:xfrm>
          <a:prstGeom prst="rect">
            <a:avLst/>
          </a:prstGeom>
        </p:spPr>
        <p:txBody>
          <a:bodyPr lIns="0" tIns="0" rIns="0" bIns="0">
            <a:normAutofit/>
          </a:bodyPr>
          <a:lstStyle/>
          <a:p>
            <a:pPr lvl="0">
              <a:defRPr sz="1800">
                <a:solidFill>
                  <a:srgbClr val="000000"/>
                </a:solidFill>
              </a:defRPr>
            </a:pPr>
            <a:r>
              <a:rPr sz="3200" dirty="0">
                <a:solidFill>
                  <a:srgbClr val="BB0000"/>
                </a:solidFill>
                <a:latin typeface="Arial Bold"/>
                <a:ea typeface="Arial Bold"/>
                <a:cs typeface="Arial Bold"/>
                <a:sym typeface="Arial Bold"/>
              </a:rPr>
              <a:t>Social Construct Model</a:t>
            </a:r>
          </a:p>
          <a:p>
            <a:pPr lvl="0">
              <a:defRPr sz="1800">
                <a:solidFill>
                  <a:srgbClr val="000000"/>
                </a:solidFill>
              </a:defRPr>
            </a:pPr>
            <a:endParaRPr sz="1600" dirty="0">
              <a:solidFill>
                <a:srgbClr val="BB0000"/>
              </a:solidFill>
              <a:latin typeface="Arial Bold"/>
              <a:ea typeface="Arial Bold"/>
              <a:cs typeface="Arial Bold"/>
              <a:sym typeface="Arial Bold"/>
            </a:endParaRPr>
          </a:p>
          <a:p>
            <a:pPr marL="342900" lvl="0" indent="-342900">
              <a:spcBef>
                <a:spcPts val="500"/>
              </a:spcBef>
              <a:buFont typeface="Arial" panose="020B0604020202020204" pitchFamily="34" charset="0"/>
              <a:buChar char="•"/>
              <a:defRPr sz="1800">
                <a:solidFill>
                  <a:srgbClr val="000000"/>
                </a:solidFill>
              </a:defRPr>
            </a:pPr>
            <a:r>
              <a:rPr lang="en-US" sz="2400" dirty="0" smtClean="0"/>
              <a:t>D</a:t>
            </a:r>
            <a:r>
              <a:rPr sz="2400" dirty="0" smtClean="0"/>
              <a:t>isability as diversity</a:t>
            </a:r>
            <a:endParaRPr lang="en-US" sz="2400" dirty="0" smtClean="0"/>
          </a:p>
          <a:p>
            <a:pPr marL="342900" lvl="0" indent="-342900">
              <a:spcBef>
                <a:spcPts val="500"/>
              </a:spcBef>
              <a:buFont typeface="Arial" panose="020B0604020202020204" pitchFamily="34" charset="0"/>
              <a:buChar char="•"/>
              <a:defRPr sz="1800">
                <a:solidFill>
                  <a:srgbClr val="000000"/>
                </a:solidFill>
              </a:defRPr>
            </a:pPr>
            <a:r>
              <a:rPr lang="en-US" sz="2400" dirty="0" smtClean="0"/>
              <a:t>C</a:t>
            </a:r>
            <a:r>
              <a:rPr sz="2400" dirty="0" smtClean="0"/>
              <a:t>elebrates </a:t>
            </a:r>
            <a:r>
              <a:rPr sz="2400" dirty="0"/>
              <a:t>disability as a small part of a person’s </a:t>
            </a:r>
            <a:r>
              <a:rPr sz="2400" dirty="0" smtClean="0"/>
              <a:t>identity</a:t>
            </a:r>
            <a:endParaRPr lang="en-US" sz="2400" dirty="0" smtClean="0"/>
          </a:p>
          <a:p>
            <a:pPr marL="342900" lvl="0" indent="-342900">
              <a:spcBef>
                <a:spcPts val="500"/>
              </a:spcBef>
              <a:buFont typeface="Arial" panose="020B0604020202020204" pitchFamily="34" charset="0"/>
              <a:buChar char="•"/>
              <a:defRPr sz="1800">
                <a:solidFill>
                  <a:srgbClr val="000000"/>
                </a:solidFill>
              </a:defRPr>
            </a:pPr>
            <a:r>
              <a:rPr lang="en-US" sz="2400" dirty="0" smtClean="0"/>
              <a:t>Focus on environment and barrier removal </a:t>
            </a:r>
          </a:p>
          <a:p>
            <a:pPr marL="342900" lvl="0" indent="-342900">
              <a:spcBef>
                <a:spcPts val="500"/>
              </a:spcBef>
              <a:buFont typeface="Arial" panose="020B0604020202020204" pitchFamily="34" charset="0"/>
              <a:buChar char="•"/>
              <a:defRPr sz="1800">
                <a:solidFill>
                  <a:srgbClr val="000000"/>
                </a:solidFill>
              </a:defRPr>
            </a:pPr>
            <a:r>
              <a:rPr lang="en-US" sz="2400" dirty="0" smtClean="0"/>
              <a:t>E</a:t>
            </a:r>
            <a:r>
              <a:rPr sz="2400" dirty="0" smtClean="0"/>
              <a:t>mpower </a:t>
            </a:r>
            <a:r>
              <a:rPr sz="2400" dirty="0"/>
              <a:t>the person with a disability </a:t>
            </a:r>
            <a:r>
              <a:rPr lang="en-US" sz="2400" dirty="0" smtClean="0"/>
              <a:t>to </a:t>
            </a:r>
            <a:r>
              <a:rPr sz="2400" dirty="0" smtClean="0"/>
              <a:t>be successful</a:t>
            </a:r>
            <a:endParaRPr sz="2400" dirty="0"/>
          </a:p>
        </p:txBody>
      </p:sp>
      <p:sp>
        <p:nvSpPr>
          <p:cNvPr id="92" name="Shape 92"/>
          <p:cNvSpPr/>
          <p:nvPr/>
        </p:nvSpPr>
        <p:spPr>
          <a:xfrm>
            <a:off x="5573888" y="229810"/>
            <a:ext cx="3392207" cy="668812"/>
          </a:xfrm>
          <a:prstGeom prst="rect">
            <a:avLst/>
          </a:prstGeom>
          <a:ln>
            <a:solidFill>
              <a:srgbClr val="BB0000"/>
            </a:solidFill>
          </a:ln>
        </p:spPr>
        <p:txBody>
          <a:bodyPr lIns="0" tIns="0" rIns="0" bIns="0"/>
          <a:lstStyle/>
          <a:p>
            <a:pPr lvl="0" algn="r">
              <a:lnSpc>
                <a:spcPts val="1600"/>
              </a:lnSpc>
              <a:defRPr sz="1300">
                <a:solidFill>
                  <a:srgbClr val="FFFFFF"/>
                </a:solidFill>
                <a:latin typeface="Arial"/>
                <a:ea typeface="Arial"/>
                <a:cs typeface="Arial"/>
                <a:sym typeface="Arial"/>
              </a:defRPr>
            </a:pPr>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p:cNvSpPr>
          <p:nvPr>
            <p:ph type="body" idx="1"/>
          </p:nvPr>
        </p:nvSpPr>
        <p:spPr>
          <a:xfrm>
            <a:off x="369650" y="1264597"/>
            <a:ext cx="8606881" cy="5091754"/>
          </a:xfrm>
          <a:prstGeom prst="rect">
            <a:avLst/>
          </a:prstGeom>
        </p:spPr>
        <p:txBody>
          <a:bodyPr lIns="0" tIns="0" rIns="0" bIns="0">
            <a:normAutofit/>
          </a:bodyPr>
          <a:lstStyle/>
          <a:p>
            <a:pPr lvl="0">
              <a:defRPr sz="1800">
                <a:solidFill>
                  <a:srgbClr val="000000"/>
                </a:solidFill>
              </a:defRPr>
            </a:pPr>
            <a:r>
              <a:rPr sz="3200" dirty="0">
                <a:solidFill>
                  <a:srgbClr val="BB0000"/>
                </a:solidFill>
                <a:latin typeface="Arial Bold"/>
                <a:ea typeface="Arial Bold"/>
                <a:cs typeface="Arial Bold"/>
                <a:sym typeface="Arial Bold"/>
              </a:rPr>
              <a:t>Social Construct Model</a:t>
            </a:r>
          </a:p>
          <a:p>
            <a:pPr lvl="0">
              <a:defRPr sz="1800">
                <a:solidFill>
                  <a:srgbClr val="000000"/>
                </a:solidFill>
              </a:defRPr>
            </a:pPr>
            <a:endParaRPr sz="1600" dirty="0">
              <a:solidFill>
                <a:srgbClr val="BB0000"/>
              </a:solidFill>
              <a:latin typeface="Arial Bold"/>
              <a:ea typeface="Arial Bold"/>
              <a:cs typeface="Arial Bold"/>
              <a:sym typeface="Arial Bold"/>
            </a:endParaRPr>
          </a:p>
          <a:p>
            <a:pPr lvl="0">
              <a:spcBef>
                <a:spcPts val="500"/>
              </a:spcBef>
              <a:defRPr sz="1800">
                <a:solidFill>
                  <a:srgbClr val="000000"/>
                </a:solidFill>
              </a:defRPr>
            </a:pPr>
            <a:r>
              <a:rPr sz="2400" dirty="0">
                <a:latin typeface="Arial Bold"/>
                <a:ea typeface="Arial Bold"/>
                <a:cs typeface="Arial Bold"/>
                <a:sym typeface="Arial Bold"/>
              </a:rPr>
              <a:t>Example</a:t>
            </a:r>
            <a:r>
              <a:rPr sz="2400" dirty="0"/>
              <a:t>: A company is planning a major conference. They meet with the ADA Compliance Officer to learn more about creating an inclusive environment for persons with disabilities who will be in attendance at the conference. The conference coordinator verifies that the rooms are accessible and sends out conference materials in electronic format.</a:t>
            </a:r>
          </a:p>
        </p:txBody>
      </p:sp>
      <p:sp>
        <p:nvSpPr>
          <p:cNvPr id="95" name="Shape 95"/>
          <p:cNvSpPr/>
          <p:nvPr/>
        </p:nvSpPr>
        <p:spPr>
          <a:xfrm>
            <a:off x="5573888" y="229810"/>
            <a:ext cx="3392207" cy="668812"/>
          </a:xfrm>
          <a:prstGeom prst="rect">
            <a:avLst/>
          </a:prstGeom>
          <a:ln>
            <a:solidFill>
              <a:srgbClr val="BB0000"/>
            </a:solidFill>
          </a:ln>
        </p:spPr>
        <p:txBody>
          <a:bodyPr lIns="0" tIns="0" rIns="0" bIns="0"/>
          <a:lstStyle/>
          <a:p>
            <a:pPr lvl="0" algn="r">
              <a:lnSpc>
                <a:spcPts val="1600"/>
              </a:lnSpc>
              <a:defRPr sz="1300">
                <a:solidFill>
                  <a:srgbClr val="FFFFFF"/>
                </a:solidFill>
                <a:latin typeface="Arial"/>
                <a:ea typeface="Arial"/>
                <a:cs typeface="Arial"/>
                <a:sym typeface="Arial"/>
              </a:defRPr>
            </a:pPr>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body" idx="1"/>
          </p:nvPr>
        </p:nvSpPr>
        <p:spPr>
          <a:xfrm>
            <a:off x="369650" y="1264597"/>
            <a:ext cx="8606881" cy="5091754"/>
          </a:xfrm>
          <a:prstGeom prst="rect">
            <a:avLst/>
          </a:prstGeom>
        </p:spPr>
        <p:txBody>
          <a:bodyPr lIns="0" tIns="0" rIns="0" bIns="0">
            <a:normAutofit/>
          </a:bodyPr>
          <a:lstStyle/>
          <a:p>
            <a:pPr lvl="0">
              <a:spcBef>
                <a:spcPts val="0"/>
              </a:spcBef>
              <a:defRPr sz="1800">
                <a:solidFill>
                  <a:srgbClr val="000000"/>
                </a:solidFill>
              </a:defRPr>
            </a:pPr>
            <a:r>
              <a:rPr sz="2800" dirty="0">
                <a:solidFill>
                  <a:srgbClr val="BB0000"/>
                </a:solidFill>
                <a:latin typeface="Arial Bold"/>
                <a:ea typeface="Arial Bold"/>
                <a:cs typeface="Arial Bold"/>
                <a:sym typeface="Arial Bold"/>
              </a:rPr>
              <a:t>How do we provide “access always, in all ways?”</a:t>
            </a:r>
          </a:p>
          <a:p>
            <a:pPr lvl="0">
              <a:spcBef>
                <a:spcPts val="0"/>
              </a:spcBef>
              <a:defRPr sz="1800">
                <a:solidFill>
                  <a:srgbClr val="000000"/>
                </a:solidFill>
              </a:defRPr>
            </a:pPr>
            <a:endParaRPr sz="1600" dirty="0">
              <a:solidFill>
                <a:srgbClr val="BB0000"/>
              </a:solidFill>
              <a:latin typeface="Arial Bold"/>
              <a:ea typeface="Arial Bold"/>
              <a:cs typeface="Arial Bold"/>
              <a:sym typeface="Arial Bold"/>
            </a:endParaRPr>
          </a:p>
          <a:p>
            <a:pPr marL="257175" lvl="0" indent="-257175">
              <a:spcBef>
                <a:spcPts val="500"/>
              </a:spcBef>
              <a:buClr>
                <a:srgbClr val="000000"/>
              </a:buClr>
              <a:buSzPct val="100000"/>
              <a:buFont typeface="Arial"/>
              <a:buChar char="•"/>
              <a:defRPr sz="1800">
                <a:solidFill>
                  <a:srgbClr val="000000"/>
                </a:solidFill>
              </a:defRPr>
            </a:pPr>
            <a:r>
              <a:rPr sz="2400" dirty="0"/>
              <a:t>Universal Design for Learning (UDL)</a:t>
            </a:r>
          </a:p>
          <a:p>
            <a:pPr marL="257175" lvl="0" indent="-257175">
              <a:spcBef>
                <a:spcPts val="500"/>
              </a:spcBef>
              <a:buClr>
                <a:srgbClr val="000000"/>
              </a:buClr>
              <a:buSzPct val="100000"/>
              <a:buFont typeface="Arial"/>
              <a:buChar char="•"/>
              <a:defRPr sz="1800">
                <a:solidFill>
                  <a:srgbClr val="000000"/>
                </a:solidFill>
              </a:defRPr>
            </a:pPr>
            <a:r>
              <a:rPr sz="2400" dirty="0" smtClean="0"/>
              <a:t>Integration</a:t>
            </a:r>
            <a:endParaRPr lang="en-US" sz="2400" dirty="0" smtClean="0"/>
          </a:p>
          <a:p>
            <a:pPr marL="257175" lvl="0" indent="-257175">
              <a:spcBef>
                <a:spcPts val="500"/>
              </a:spcBef>
              <a:buClr>
                <a:srgbClr val="000000"/>
              </a:buClr>
              <a:buSzPct val="100000"/>
              <a:buFont typeface="Arial"/>
              <a:buChar char="•"/>
              <a:defRPr sz="1800">
                <a:solidFill>
                  <a:srgbClr val="000000"/>
                </a:solidFill>
              </a:defRPr>
            </a:pPr>
            <a:r>
              <a:rPr lang="en-US" sz="2400" dirty="0" smtClean="0"/>
              <a:t>Resource:</a:t>
            </a:r>
          </a:p>
          <a:p>
            <a:pPr marL="394334" lvl="2" indent="-257175">
              <a:spcBef>
                <a:spcPts val="500"/>
              </a:spcBef>
              <a:buClr>
                <a:srgbClr val="000000"/>
              </a:buClr>
              <a:buFont typeface="Arial"/>
              <a:buChar char="•"/>
              <a:defRPr sz="1800">
                <a:solidFill>
                  <a:srgbClr val="000000"/>
                </a:solidFill>
              </a:defRPr>
            </a:pPr>
            <a:r>
              <a:rPr lang="en-US" sz="1800" dirty="0"/>
              <a:t>Ohio State’s Accessible Classroom Technologies Wiki</a:t>
            </a:r>
          </a:p>
          <a:p>
            <a:pPr marL="394334" lvl="2" indent="-257175">
              <a:spcBef>
                <a:spcPts val="500"/>
              </a:spcBef>
              <a:buClr>
                <a:srgbClr val="000000"/>
              </a:buClr>
              <a:buFont typeface="Arial"/>
              <a:buChar char="•"/>
              <a:defRPr sz="1800">
                <a:solidFill>
                  <a:srgbClr val="000000"/>
                </a:solidFill>
              </a:defRPr>
            </a:pPr>
            <a:r>
              <a:rPr lang="en-US" sz="1800" dirty="0">
                <a:hlinkClick r:id="rId3"/>
              </a:rPr>
              <a:t>https://</a:t>
            </a:r>
            <a:r>
              <a:rPr lang="en-US" sz="1800" dirty="0" smtClean="0">
                <a:hlinkClick r:id="rId3"/>
              </a:rPr>
              <a:t>carmenwiki.osu.edu/display/10292/Home</a:t>
            </a:r>
            <a:r>
              <a:rPr sz="2400" dirty="0"/>
              <a:t/>
            </a:r>
            <a:br>
              <a:rPr sz="2400" dirty="0"/>
            </a:br>
            <a:endParaRPr sz="2400" dirty="0"/>
          </a:p>
          <a:p>
            <a:pPr lvl="0">
              <a:spcBef>
                <a:spcPts val="600"/>
              </a:spcBef>
              <a:defRPr sz="1800">
                <a:solidFill>
                  <a:srgbClr val="000000"/>
                </a:solidFill>
              </a:defRPr>
            </a:pPr>
            <a:r>
              <a:rPr sz="2800" dirty="0">
                <a:solidFill>
                  <a:srgbClr val="BB0000"/>
                </a:solidFill>
                <a:latin typeface="Arial Bold"/>
                <a:ea typeface="Arial Bold"/>
                <a:cs typeface="Arial Bold"/>
                <a:sym typeface="Arial Bold"/>
              </a:rPr>
              <a:t>Think About It</a:t>
            </a:r>
          </a:p>
        </p:txBody>
      </p:sp>
      <p:pic>
        <p:nvPicPr>
          <p:cNvPr id="51" name="image3.png" descr="Graphic of light bulb">
            <a:hlinkClick r:id="rId4"/>
          </p:cNvPr>
          <p:cNvPicPr/>
          <p:nvPr/>
        </p:nvPicPr>
        <p:blipFill>
          <a:blip r:embed="rId5">
            <a:extLst/>
          </a:blip>
          <a:stretch>
            <a:fillRect/>
          </a:stretch>
        </p:blipFill>
        <p:spPr>
          <a:xfrm>
            <a:off x="655212" y="4724399"/>
            <a:ext cx="1828573" cy="1828573"/>
          </a:xfrm>
          <a:prstGeom prst="rect">
            <a:avLst/>
          </a:prstGeom>
          <a:ln w="12700">
            <a:miter lim="400000"/>
          </a:ln>
        </p:spPr>
      </p:pic>
      <p:sp>
        <p:nvSpPr>
          <p:cNvPr id="52" name="Shape 52"/>
          <p:cNvSpPr/>
          <p:nvPr/>
        </p:nvSpPr>
        <p:spPr>
          <a:xfrm>
            <a:off x="1323915" y="6420845"/>
            <a:ext cx="491169"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200">
                <a:latin typeface="Arial"/>
                <a:ea typeface="Arial"/>
                <a:cs typeface="Arial"/>
                <a:sym typeface="Arial"/>
              </a:defRPr>
            </a:lvl1pPr>
          </a:lstStyle>
          <a:p>
            <a:pPr lvl="0">
              <a:defRPr sz="1800"/>
            </a:pPr>
            <a:r>
              <a:rPr sz="1200" dirty="0"/>
              <a:t>Video</a:t>
            </a:r>
          </a:p>
        </p:txBody>
      </p:sp>
      <p:sp>
        <p:nvSpPr>
          <p:cNvPr id="53" name="Shape 53"/>
          <p:cNvSpPr/>
          <p:nvPr/>
        </p:nvSpPr>
        <p:spPr>
          <a:xfrm>
            <a:off x="5573888" y="229810"/>
            <a:ext cx="3392207" cy="668812"/>
          </a:xfrm>
          <a:prstGeom prst="rect">
            <a:avLst/>
          </a:prstGeom>
          <a:ln>
            <a:solidFill>
              <a:srgbClr val="BB0000"/>
            </a:solidFill>
          </a:ln>
        </p:spPr>
        <p:txBody>
          <a:bodyPr lIns="0" tIns="0" rIns="0" bIns="0"/>
          <a:lstStyle/>
          <a:p>
            <a:pPr lvl="0" algn="r">
              <a:lnSpc>
                <a:spcPts val="1600"/>
              </a:lnSpc>
              <a:defRPr sz="1300">
                <a:solidFill>
                  <a:srgbClr val="FFFFFF"/>
                </a:solidFill>
                <a:latin typeface="Arial"/>
                <a:ea typeface="Arial"/>
                <a:cs typeface="Arial"/>
                <a:sym typeface="Arial"/>
              </a:defRPr>
            </a:pPr>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body" idx="1"/>
          </p:nvPr>
        </p:nvSpPr>
        <p:spPr>
          <a:xfrm>
            <a:off x="369650" y="1264597"/>
            <a:ext cx="8606881" cy="755933"/>
          </a:xfrm>
          <a:prstGeom prst="rect">
            <a:avLst/>
          </a:prstGeom>
        </p:spPr>
        <p:txBody>
          <a:bodyPr lIns="0" tIns="0" rIns="0" bIns="0">
            <a:normAutofit/>
          </a:bodyPr>
          <a:lstStyle>
            <a:lvl1pPr>
              <a:defRPr>
                <a:latin typeface="Arial Bold"/>
                <a:ea typeface="Arial Bold"/>
                <a:cs typeface="Arial Bold"/>
                <a:sym typeface="Arial Bold"/>
              </a:defRPr>
            </a:lvl1pPr>
          </a:lstStyle>
          <a:p>
            <a:pPr lvl="0">
              <a:defRPr sz="1800">
                <a:solidFill>
                  <a:srgbClr val="000000"/>
                </a:solidFill>
              </a:defRPr>
            </a:pPr>
            <a:r>
              <a:rPr sz="3200" dirty="0">
                <a:solidFill>
                  <a:srgbClr val="BB0000"/>
                </a:solidFill>
              </a:rPr>
              <a:t>What Do You Think?</a:t>
            </a:r>
          </a:p>
        </p:txBody>
      </p:sp>
      <p:pic>
        <p:nvPicPr>
          <p:cNvPr id="140" name="image7.png" descr="Video still. White text on a black background reads, &quot;Specific Learning Disabilities.&quot;">
            <a:hlinkClick r:id="rId3"/>
          </p:cNvPr>
          <p:cNvPicPr/>
          <p:nvPr/>
        </p:nvPicPr>
        <p:blipFill>
          <a:blip r:embed="rId4">
            <a:extLst/>
          </a:blip>
          <a:stretch>
            <a:fillRect/>
          </a:stretch>
        </p:blipFill>
        <p:spPr>
          <a:xfrm>
            <a:off x="685800" y="1943509"/>
            <a:ext cx="7401290" cy="4014850"/>
          </a:xfrm>
          <a:prstGeom prst="rect">
            <a:avLst/>
          </a:prstGeom>
          <a:ln>
            <a:solidFill>
              <a:srgbClr val="BB0000"/>
            </a:solidFill>
          </a:ln>
        </p:spPr>
      </p:pic>
      <p:sp>
        <p:nvSpPr>
          <p:cNvPr id="141" name="Shape 141"/>
          <p:cNvSpPr/>
          <p:nvPr/>
        </p:nvSpPr>
        <p:spPr>
          <a:xfrm>
            <a:off x="4285479" y="5958359"/>
            <a:ext cx="491168" cy="26425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200">
                <a:latin typeface="Arial"/>
                <a:ea typeface="Arial"/>
                <a:cs typeface="Arial"/>
                <a:sym typeface="Arial"/>
              </a:defRPr>
            </a:lvl1pPr>
          </a:lstStyle>
          <a:p>
            <a:pPr lvl="0">
              <a:defRPr sz="1800"/>
            </a:pPr>
            <a:r>
              <a:rPr sz="1200" dirty="0"/>
              <a:t>Video</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body" idx="1"/>
          </p:nvPr>
        </p:nvSpPr>
        <p:spPr>
          <a:xfrm>
            <a:off x="369650" y="1264597"/>
            <a:ext cx="8606881" cy="5091754"/>
          </a:xfrm>
          <a:prstGeom prst="rect">
            <a:avLst/>
          </a:prstGeom>
        </p:spPr>
        <p:txBody>
          <a:bodyPr lIns="0" tIns="0" rIns="0" bIns="0">
            <a:normAutofit/>
          </a:bodyPr>
          <a:lstStyle/>
          <a:p>
            <a:pPr lvl="0">
              <a:defRPr sz="1800">
                <a:solidFill>
                  <a:srgbClr val="000000"/>
                </a:solidFill>
              </a:defRPr>
            </a:pPr>
            <a:r>
              <a:rPr sz="3200" dirty="0">
                <a:solidFill>
                  <a:srgbClr val="BB0000"/>
                </a:solidFill>
                <a:latin typeface="Arial Bold"/>
                <a:ea typeface="Arial Bold"/>
                <a:cs typeface="Arial Bold"/>
                <a:sym typeface="Arial Bold"/>
              </a:rPr>
              <a:t>Considerations for an Action Plan</a:t>
            </a:r>
          </a:p>
          <a:p>
            <a:pPr lvl="0">
              <a:lnSpc>
                <a:spcPct val="114000"/>
              </a:lnSpc>
              <a:defRPr sz="1800">
                <a:solidFill>
                  <a:srgbClr val="000000"/>
                </a:solidFill>
              </a:defRPr>
            </a:pPr>
            <a:endParaRPr sz="1600" dirty="0"/>
          </a:p>
          <a:p>
            <a:pPr lvl="0">
              <a:lnSpc>
                <a:spcPct val="114000"/>
              </a:lnSpc>
              <a:spcBef>
                <a:spcPts val="500"/>
              </a:spcBef>
              <a:defRPr sz="1800">
                <a:solidFill>
                  <a:srgbClr val="000000"/>
                </a:solidFill>
              </a:defRPr>
            </a:pPr>
            <a:r>
              <a:rPr sz="2400" dirty="0"/>
              <a:t>Physical Environment Concerns</a:t>
            </a:r>
          </a:p>
          <a:p>
            <a:pPr marL="479425" lvl="0" indent="-257175" defTabSz="284163">
              <a:lnSpc>
                <a:spcPct val="114000"/>
              </a:lnSpc>
              <a:spcBef>
                <a:spcPts val="500"/>
              </a:spcBef>
              <a:buClr>
                <a:srgbClr val="000000"/>
              </a:buClr>
              <a:buSzPct val="100000"/>
              <a:buFont typeface="Arial"/>
              <a:buChar char="•"/>
              <a:defRPr sz="1800">
                <a:solidFill>
                  <a:srgbClr val="000000"/>
                </a:solidFill>
              </a:defRPr>
            </a:pPr>
            <a:r>
              <a:rPr sz="2400" dirty="0"/>
              <a:t>Accessible buildings, restrooms, curbs, etc.</a:t>
            </a:r>
          </a:p>
          <a:p>
            <a:pPr marL="479425" lvl="0" indent="-257175" defTabSz="284163">
              <a:lnSpc>
                <a:spcPct val="114000"/>
              </a:lnSpc>
              <a:spcBef>
                <a:spcPts val="500"/>
              </a:spcBef>
              <a:buClr>
                <a:srgbClr val="000000"/>
              </a:buClr>
              <a:buSzPct val="100000"/>
              <a:buFont typeface="Arial"/>
              <a:buChar char="•"/>
              <a:defRPr sz="1800">
                <a:solidFill>
                  <a:srgbClr val="000000"/>
                </a:solidFill>
              </a:defRPr>
            </a:pPr>
            <a:r>
              <a:rPr sz="2400" dirty="0"/>
              <a:t>Resources available that can easily direct individuals to accessible spaces</a:t>
            </a:r>
          </a:p>
        </p:txBody>
      </p:sp>
      <p:sp>
        <p:nvSpPr>
          <p:cNvPr id="149" name="Shape 149"/>
          <p:cNvSpPr/>
          <p:nvPr/>
        </p:nvSpPr>
        <p:spPr>
          <a:xfrm>
            <a:off x="5573888" y="229810"/>
            <a:ext cx="3392207" cy="668812"/>
          </a:xfrm>
          <a:prstGeom prst="rect">
            <a:avLst/>
          </a:prstGeom>
          <a:ln>
            <a:solidFill>
              <a:srgbClr val="BB0000"/>
            </a:solidFill>
          </a:ln>
        </p:spPr>
        <p:txBody>
          <a:bodyPr lIns="0" tIns="0" rIns="0" bIns="0"/>
          <a:lstStyle/>
          <a:p>
            <a:pPr lvl="0" algn="r">
              <a:lnSpc>
                <a:spcPts val="1600"/>
              </a:lnSpc>
              <a:defRPr sz="1300">
                <a:solidFill>
                  <a:srgbClr val="FFFFFF"/>
                </a:solidFill>
                <a:latin typeface="Arial"/>
                <a:ea typeface="Arial"/>
                <a:cs typeface="Arial"/>
                <a:sym typeface="Arial"/>
              </a:defRPr>
            </a:pPr>
            <a:endParaRPr dirty="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body" idx="1"/>
          </p:nvPr>
        </p:nvSpPr>
        <p:spPr>
          <a:xfrm>
            <a:off x="369650" y="1264597"/>
            <a:ext cx="8606881" cy="5091754"/>
          </a:xfrm>
          <a:prstGeom prst="rect">
            <a:avLst/>
          </a:prstGeom>
        </p:spPr>
        <p:txBody>
          <a:bodyPr lIns="0" tIns="0" rIns="0" bIns="0">
            <a:normAutofit/>
          </a:bodyPr>
          <a:lstStyle/>
          <a:p>
            <a:pPr lvl="0">
              <a:defRPr sz="1800">
                <a:solidFill>
                  <a:srgbClr val="000000"/>
                </a:solidFill>
              </a:defRPr>
            </a:pPr>
            <a:r>
              <a:rPr sz="3200" dirty="0">
                <a:solidFill>
                  <a:srgbClr val="BB0000"/>
                </a:solidFill>
                <a:latin typeface="Arial Bold"/>
                <a:ea typeface="Arial Bold"/>
                <a:cs typeface="Arial Bold"/>
                <a:sym typeface="Arial Bold"/>
              </a:rPr>
              <a:t>Considerations for an Action Plan</a:t>
            </a:r>
          </a:p>
          <a:p>
            <a:pPr lvl="0">
              <a:lnSpc>
                <a:spcPct val="114000"/>
              </a:lnSpc>
              <a:defRPr sz="1800">
                <a:solidFill>
                  <a:srgbClr val="000000"/>
                </a:solidFill>
              </a:defRPr>
            </a:pPr>
            <a:endParaRPr sz="1600" dirty="0"/>
          </a:p>
          <a:p>
            <a:pPr lvl="0">
              <a:lnSpc>
                <a:spcPct val="114000"/>
              </a:lnSpc>
              <a:spcBef>
                <a:spcPts val="500"/>
              </a:spcBef>
              <a:defRPr sz="1800">
                <a:solidFill>
                  <a:srgbClr val="000000"/>
                </a:solidFill>
              </a:defRPr>
            </a:pPr>
            <a:r>
              <a:rPr sz="2400" dirty="0"/>
              <a:t>Constructed Environment Concerns</a:t>
            </a:r>
          </a:p>
          <a:p>
            <a:pPr marL="479425" lvl="0" indent="-257175">
              <a:lnSpc>
                <a:spcPct val="114000"/>
              </a:lnSpc>
              <a:spcBef>
                <a:spcPts val="500"/>
              </a:spcBef>
              <a:buClr>
                <a:srgbClr val="000000"/>
              </a:buClr>
              <a:buSzPct val="100000"/>
              <a:buFont typeface="Arial"/>
              <a:buChar char="•"/>
              <a:defRPr sz="1800">
                <a:solidFill>
                  <a:srgbClr val="000000"/>
                </a:solidFill>
              </a:defRPr>
            </a:pPr>
            <a:r>
              <a:rPr sz="2400" dirty="0"/>
              <a:t>Institution messages are consistently inclusive of disability representation and concerns</a:t>
            </a:r>
          </a:p>
          <a:p>
            <a:pPr marL="989012" lvl="0" indent="-295275">
              <a:lnSpc>
                <a:spcPct val="114000"/>
              </a:lnSpc>
              <a:spcBef>
                <a:spcPts val="500"/>
              </a:spcBef>
              <a:buClr>
                <a:srgbClr val="000000"/>
              </a:buClr>
              <a:buSzPct val="100000"/>
              <a:buFont typeface="Arial"/>
              <a:buChar char="•"/>
              <a:defRPr sz="1800">
                <a:solidFill>
                  <a:srgbClr val="000000"/>
                </a:solidFill>
              </a:defRPr>
            </a:pPr>
            <a:r>
              <a:rPr sz="2400" dirty="0"/>
              <a:t>Campus events and programming</a:t>
            </a:r>
          </a:p>
          <a:p>
            <a:pPr marL="989012" lvl="0" indent="-295275">
              <a:lnSpc>
                <a:spcPct val="114000"/>
              </a:lnSpc>
              <a:spcBef>
                <a:spcPts val="500"/>
              </a:spcBef>
              <a:buClr>
                <a:srgbClr val="000000"/>
              </a:buClr>
              <a:buSzPct val="100000"/>
              <a:buFont typeface="Arial"/>
              <a:buChar char="•"/>
              <a:defRPr sz="1800">
                <a:solidFill>
                  <a:srgbClr val="000000"/>
                </a:solidFill>
              </a:defRPr>
            </a:pPr>
            <a:r>
              <a:rPr sz="2400" dirty="0"/>
              <a:t>Multiple formats</a:t>
            </a:r>
          </a:p>
          <a:p>
            <a:pPr marL="479425" lvl="0" indent="-257175">
              <a:lnSpc>
                <a:spcPct val="114000"/>
              </a:lnSpc>
              <a:spcBef>
                <a:spcPts val="500"/>
              </a:spcBef>
              <a:buClr>
                <a:srgbClr val="000000"/>
              </a:buClr>
              <a:buSzPct val="100000"/>
              <a:buFont typeface="Arial"/>
              <a:buChar char="•"/>
              <a:defRPr sz="1800">
                <a:solidFill>
                  <a:srgbClr val="000000"/>
                </a:solidFill>
              </a:defRPr>
            </a:pPr>
            <a:r>
              <a:rPr sz="2400" dirty="0"/>
              <a:t>Artwork and publications have inclusive images</a:t>
            </a:r>
          </a:p>
        </p:txBody>
      </p:sp>
      <p:sp>
        <p:nvSpPr>
          <p:cNvPr id="152" name="Shape 152"/>
          <p:cNvSpPr/>
          <p:nvPr/>
        </p:nvSpPr>
        <p:spPr>
          <a:xfrm>
            <a:off x="5573888" y="229810"/>
            <a:ext cx="3392207" cy="668812"/>
          </a:xfrm>
          <a:prstGeom prst="rect">
            <a:avLst/>
          </a:prstGeom>
          <a:ln>
            <a:solidFill>
              <a:srgbClr val="BB0000"/>
            </a:solidFill>
          </a:ln>
        </p:spPr>
        <p:txBody>
          <a:bodyPr lIns="0" tIns="0" rIns="0" bIns="0"/>
          <a:lstStyle/>
          <a:p>
            <a:pPr lvl="0" algn="r">
              <a:lnSpc>
                <a:spcPts val="1600"/>
              </a:lnSpc>
              <a:defRPr sz="1300">
                <a:solidFill>
                  <a:srgbClr val="FFFFFF"/>
                </a:solidFill>
                <a:latin typeface="Arial"/>
                <a:ea typeface="Arial"/>
                <a:cs typeface="Arial"/>
                <a:sym typeface="Arial"/>
              </a:defRPr>
            </a:pPr>
            <a:endParaRPr dirty="0"/>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body" idx="1"/>
          </p:nvPr>
        </p:nvSpPr>
        <p:spPr>
          <a:xfrm>
            <a:off x="369650" y="1264597"/>
            <a:ext cx="8606881" cy="5091754"/>
          </a:xfrm>
          <a:prstGeom prst="rect">
            <a:avLst/>
          </a:prstGeom>
        </p:spPr>
        <p:txBody>
          <a:bodyPr lIns="0" tIns="0" rIns="0" bIns="0">
            <a:normAutofit/>
          </a:bodyPr>
          <a:lstStyle/>
          <a:p>
            <a:pPr lvl="0">
              <a:defRPr sz="1800">
                <a:solidFill>
                  <a:srgbClr val="000000"/>
                </a:solidFill>
              </a:defRPr>
            </a:pPr>
            <a:r>
              <a:rPr sz="3200" dirty="0">
                <a:solidFill>
                  <a:srgbClr val="BB0000"/>
                </a:solidFill>
                <a:latin typeface="Arial Bold"/>
                <a:ea typeface="Arial Bold"/>
                <a:cs typeface="Arial Bold"/>
                <a:sym typeface="Arial Bold"/>
              </a:rPr>
              <a:t>Considerations for an Action Plan</a:t>
            </a:r>
          </a:p>
          <a:p>
            <a:pPr lvl="0">
              <a:lnSpc>
                <a:spcPct val="114000"/>
              </a:lnSpc>
              <a:defRPr sz="1800">
                <a:solidFill>
                  <a:srgbClr val="000000"/>
                </a:solidFill>
              </a:defRPr>
            </a:pPr>
            <a:endParaRPr sz="1600" dirty="0"/>
          </a:p>
          <a:p>
            <a:pPr lvl="0">
              <a:lnSpc>
                <a:spcPct val="114000"/>
              </a:lnSpc>
              <a:spcBef>
                <a:spcPts val="500"/>
              </a:spcBef>
              <a:defRPr sz="1800">
                <a:solidFill>
                  <a:srgbClr val="000000"/>
                </a:solidFill>
              </a:defRPr>
            </a:pPr>
            <a:r>
              <a:rPr sz="2400" dirty="0"/>
              <a:t>Individual/Personal Accessibility</a:t>
            </a:r>
          </a:p>
          <a:p>
            <a:pPr marL="479425" lvl="0" indent="-257175">
              <a:lnSpc>
                <a:spcPct val="114000"/>
              </a:lnSpc>
              <a:spcBef>
                <a:spcPts val="500"/>
              </a:spcBef>
              <a:buClr>
                <a:srgbClr val="000000"/>
              </a:buClr>
              <a:buSzPct val="100000"/>
              <a:buFont typeface="Arial"/>
              <a:buChar char="•"/>
              <a:defRPr sz="1800">
                <a:solidFill>
                  <a:srgbClr val="000000"/>
                </a:solidFill>
              </a:defRPr>
            </a:pPr>
            <a:r>
              <a:rPr sz="2400" dirty="0"/>
              <a:t>Academic accommodations</a:t>
            </a:r>
          </a:p>
          <a:p>
            <a:pPr marL="479425" lvl="0" indent="-257175">
              <a:lnSpc>
                <a:spcPct val="114000"/>
              </a:lnSpc>
              <a:spcBef>
                <a:spcPts val="500"/>
              </a:spcBef>
              <a:buClr>
                <a:srgbClr val="000000"/>
              </a:buClr>
              <a:buSzPct val="100000"/>
              <a:buFont typeface="Arial"/>
              <a:buChar char="•"/>
              <a:defRPr sz="1800">
                <a:solidFill>
                  <a:srgbClr val="000000"/>
                </a:solidFill>
              </a:defRPr>
            </a:pPr>
            <a:r>
              <a:rPr sz="2400" dirty="0"/>
              <a:t>Workplace accommodations</a:t>
            </a:r>
          </a:p>
          <a:p>
            <a:pPr marL="479425" lvl="0" indent="-257175">
              <a:lnSpc>
                <a:spcPct val="114000"/>
              </a:lnSpc>
              <a:spcBef>
                <a:spcPts val="500"/>
              </a:spcBef>
              <a:buClr>
                <a:srgbClr val="000000"/>
              </a:buClr>
              <a:buSzPct val="100000"/>
              <a:buFont typeface="Arial"/>
              <a:buChar char="•"/>
              <a:defRPr sz="1800">
                <a:solidFill>
                  <a:srgbClr val="000000"/>
                </a:solidFill>
              </a:defRPr>
            </a:pPr>
            <a:r>
              <a:rPr sz="2400" dirty="0"/>
              <a:t>Access to technology</a:t>
            </a:r>
          </a:p>
        </p:txBody>
      </p:sp>
      <p:sp>
        <p:nvSpPr>
          <p:cNvPr id="155" name="Shape 155"/>
          <p:cNvSpPr/>
          <p:nvPr/>
        </p:nvSpPr>
        <p:spPr>
          <a:xfrm>
            <a:off x="5573888" y="229810"/>
            <a:ext cx="3392207" cy="668812"/>
          </a:xfrm>
          <a:prstGeom prst="rect">
            <a:avLst/>
          </a:prstGeom>
          <a:ln>
            <a:solidFill>
              <a:srgbClr val="BB0000"/>
            </a:solidFill>
          </a:ln>
        </p:spPr>
        <p:txBody>
          <a:bodyPr lIns="0" tIns="0" rIns="0" bIns="0"/>
          <a:lstStyle/>
          <a:p>
            <a:pPr lvl="0" algn="r">
              <a:lnSpc>
                <a:spcPts val="1600"/>
              </a:lnSpc>
              <a:defRPr sz="1300">
                <a:solidFill>
                  <a:srgbClr val="FFFFFF"/>
                </a:solidFill>
                <a:latin typeface="Arial"/>
                <a:ea typeface="Arial"/>
                <a:cs typeface="Arial"/>
                <a:sym typeface="Arial"/>
              </a:defRPr>
            </a:pPr>
            <a:endParaRPr dirty="0"/>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3400" y="1447800"/>
            <a:ext cx="8229601" cy="5027614"/>
          </a:xfrm>
        </p:spPr>
        <p:txBody>
          <a:bodyPr/>
          <a:lstStyle/>
          <a:p>
            <a:r>
              <a:rPr lang="en-US" dirty="0" smtClean="0">
                <a:latin typeface="Arial Bold" panose="020B0704020202020204" pitchFamily="34" charset="0"/>
                <a:cs typeface="Arial Bold" panose="020B0704020202020204" pitchFamily="34" charset="0"/>
              </a:rPr>
              <a:t>Modes of Change</a:t>
            </a:r>
          </a:p>
          <a:p>
            <a:pPr marL="457200" indent="-457200">
              <a:buFont typeface="Arial" panose="020B0604020202020204" pitchFamily="34" charset="0"/>
              <a:buChar char="•"/>
            </a:pPr>
            <a:r>
              <a:rPr lang="en-US" sz="2800" dirty="0" smtClean="0">
                <a:solidFill>
                  <a:schemeClr val="tx1"/>
                </a:solidFill>
              </a:rPr>
              <a:t>Individual</a:t>
            </a:r>
          </a:p>
          <a:p>
            <a:pPr marL="457200" indent="-457200">
              <a:buFont typeface="Arial" panose="020B0604020202020204" pitchFamily="34" charset="0"/>
              <a:buChar char="•"/>
            </a:pPr>
            <a:r>
              <a:rPr lang="en-US" sz="2800" dirty="0" smtClean="0">
                <a:solidFill>
                  <a:schemeClr val="tx1"/>
                </a:solidFill>
              </a:rPr>
              <a:t>Group</a:t>
            </a:r>
          </a:p>
          <a:p>
            <a:pPr marL="457200" indent="-457200">
              <a:buFont typeface="Arial" panose="020B0604020202020204" pitchFamily="34" charset="0"/>
              <a:buChar char="•"/>
            </a:pPr>
            <a:r>
              <a:rPr lang="en-US" sz="2800" dirty="0" smtClean="0">
                <a:solidFill>
                  <a:schemeClr val="tx1"/>
                </a:solidFill>
              </a:rPr>
              <a:t>System</a:t>
            </a:r>
            <a:endParaRPr lang="en-US" sz="2800" dirty="0">
              <a:solidFill>
                <a:schemeClr val="tx1"/>
              </a:solidFill>
            </a:endParaRPr>
          </a:p>
        </p:txBody>
      </p:sp>
    </p:spTree>
    <p:extLst>
      <p:ext uri="{BB962C8B-B14F-4D97-AF65-F5344CB8AC3E}">
        <p14:creationId xmlns:p14="http://schemas.microsoft.com/office/powerpoint/2010/main" val="4079169732"/>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1"/>
          </p:nvPr>
        </p:nvSpPr>
        <p:spPr>
          <a:xfrm>
            <a:off x="685801" y="1524000"/>
            <a:ext cx="8290730" cy="5334000"/>
          </a:xfrm>
          <a:prstGeom prst="rect">
            <a:avLst/>
          </a:prstGeom>
        </p:spPr>
        <p:txBody>
          <a:bodyPr/>
          <a:lstStyle/>
          <a:p>
            <a:pPr lvl="0">
              <a:defRPr sz="1800">
                <a:solidFill>
                  <a:srgbClr val="000000"/>
                </a:solidFill>
              </a:defRPr>
            </a:pPr>
            <a:r>
              <a:rPr sz="3200" dirty="0">
                <a:solidFill>
                  <a:srgbClr val="BB0000"/>
                </a:solidFill>
                <a:latin typeface="Arial Bold" panose="020B0704020202020204" pitchFamily="34" charset="0"/>
                <a:cs typeface="Arial Bold" panose="020B0704020202020204" pitchFamily="34" charset="0"/>
              </a:rPr>
              <a:t>Empowerment for Social Change</a:t>
            </a:r>
          </a:p>
          <a:p>
            <a:pPr marL="656007" lvl="1" indent="-275007">
              <a:buSzPct val="100000"/>
              <a:buChar char="•"/>
              <a:defRPr sz="1800">
                <a:solidFill>
                  <a:srgbClr val="000000"/>
                </a:solidFill>
              </a:defRPr>
            </a:pPr>
            <a:r>
              <a:rPr sz="2400" dirty="0"/>
              <a:t>Being an Ally</a:t>
            </a:r>
          </a:p>
          <a:p>
            <a:pPr marL="656007" lvl="1" indent="-275007">
              <a:buSzPct val="100000"/>
              <a:buChar char="•"/>
              <a:defRPr sz="1800">
                <a:solidFill>
                  <a:srgbClr val="000000"/>
                </a:solidFill>
              </a:defRPr>
            </a:pPr>
            <a:r>
              <a:rPr sz="2400" dirty="0"/>
              <a:t>Being a Voice of Change within your sphere of influence</a:t>
            </a:r>
          </a:p>
          <a:p>
            <a:pPr marL="656007" lvl="1" indent="-275007">
              <a:buSzPct val="100000"/>
              <a:buChar char="•"/>
              <a:defRPr sz="1800">
                <a:solidFill>
                  <a:srgbClr val="000000"/>
                </a:solidFill>
              </a:defRPr>
            </a:pPr>
            <a:r>
              <a:rPr sz="2400" dirty="0"/>
              <a:t>Being a Social Justice Agitator and Pushing the Envelope for Change</a:t>
            </a:r>
          </a:p>
          <a:p>
            <a:pPr marL="1037007" lvl="2" indent="-275007">
              <a:defRPr sz="1800">
                <a:solidFill>
                  <a:srgbClr val="000000"/>
                </a:solidFill>
              </a:defRPr>
            </a:pPr>
            <a:r>
              <a:rPr sz="2400" dirty="0"/>
              <a:t>Internal University Processes</a:t>
            </a:r>
          </a:p>
          <a:p>
            <a:pPr marL="1037007" lvl="2" indent="-275007">
              <a:defRPr sz="1800">
                <a:solidFill>
                  <a:srgbClr val="000000"/>
                </a:solidFill>
              </a:defRPr>
            </a:pPr>
            <a:r>
              <a:rPr sz="2400" dirty="0"/>
              <a:t>Office of Civil Rights</a:t>
            </a:r>
          </a:p>
          <a:p>
            <a:pPr marL="1037007" lvl="2" indent="-275007">
              <a:defRPr sz="1800">
                <a:solidFill>
                  <a:srgbClr val="000000"/>
                </a:solidFill>
              </a:defRPr>
            </a:pPr>
            <a:r>
              <a:rPr sz="2400" dirty="0"/>
              <a:t>Equal Employment Opportunity Commission</a:t>
            </a:r>
          </a:p>
          <a:p>
            <a:pPr marL="1037007" lvl="2" indent="-275007">
              <a:defRPr sz="1800">
                <a:solidFill>
                  <a:srgbClr val="000000"/>
                </a:solidFill>
              </a:defRPr>
            </a:pPr>
            <a:r>
              <a:rPr sz="2400" dirty="0"/>
              <a:t>Department of Justice</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447800"/>
            <a:ext cx="8229601" cy="5027614"/>
          </a:xfrm>
        </p:spPr>
        <p:txBody>
          <a:bodyPr/>
          <a:lstStyle/>
          <a:p>
            <a:r>
              <a:rPr lang="en-US" dirty="0" smtClean="0">
                <a:latin typeface="Arial Bold" panose="020B0704020202020204" pitchFamily="34" charset="0"/>
                <a:cs typeface="Arial Bold" panose="020B0704020202020204" pitchFamily="34" charset="0"/>
              </a:rPr>
              <a:t>Legal Mandates</a:t>
            </a:r>
          </a:p>
          <a:p>
            <a:endParaRPr lang="en-US" sz="2200" dirty="0">
              <a:latin typeface="Arial Bold" panose="020B0704020202020204" pitchFamily="34" charset="0"/>
              <a:cs typeface="Arial Bold" panose="020B0704020202020204" pitchFamily="34" charset="0"/>
            </a:endParaRPr>
          </a:p>
          <a:p>
            <a:pPr lvl="0">
              <a:spcBef>
                <a:spcPts val="500"/>
              </a:spcBef>
              <a:defRPr sz="1800">
                <a:solidFill>
                  <a:srgbClr val="000000"/>
                </a:solidFill>
              </a:defRPr>
            </a:pPr>
            <a:r>
              <a:rPr lang="en-US" sz="2400" dirty="0">
                <a:latin typeface="Arial Bold"/>
                <a:ea typeface="Arial Bold"/>
                <a:cs typeface="Arial Bold"/>
                <a:sym typeface="Arial Bold"/>
              </a:rPr>
              <a:t>Americans with Disabilities Act:</a:t>
            </a:r>
          </a:p>
          <a:p>
            <a:pPr marL="714375" lvl="0" indent="-252412">
              <a:spcBef>
                <a:spcPts val="500"/>
              </a:spcBef>
              <a:buClr>
                <a:srgbClr val="000000"/>
              </a:buClr>
              <a:buSzPct val="100000"/>
              <a:buFont typeface="Arial"/>
              <a:buChar char="•"/>
              <a:defRPr sz="1800">
                <a:solidFill>
                  <a:srgbClr val="000000"/>
                </a:solidFill>
              </a:defRPr>
            </a:pPr>
            <a:r>
              <a:rPr lang="en-US" sz="2400" dirty="0"/>
              <a:t>Prohibits discrimination based on disability status</a:t>
            </a:r>
          </a:p>
          <a:p>
            <a:pPr marL="714375" lvl="0" indent="-252412">
              <a:spcBef>
                <a:spcPts val="500"/>
              </a:spcBef>
              <a:buClr>
                <a:srgbClr val="000000"/>
              </a:buClr>
              <a:buSzPct val="100000"/>
              <a:buFont typeface="Arial"/>
              <a:buChar char="•"/>
              <a:defRPr sz="1800">
                <a:solidFill>
                  <a:srgbClr val="000000"/>
                </a:solidFill>
              </a:defRPr>
            </a:pPr>
            <a:r>
              <a:rPr lang="en-US" sz="2400" dirty="0"/>
              <a:t>Individuals with disabilities must have access to reasonable accommodations</a:t>
            </a:r>
          </a:p>
          <a:p>
            <a:pPr marL="342900" lvl="0" indent="-342900">
              <a:buClr>
                <a:srgbClr val="000000"/>
              </a:buClr>
              <a:buSzPct val="100000"/>
              <a:buFont typeface="Arial"/>
              <a:buChar char="•"/>
              <a:defRPr sz="1800">
                <a:solidFill>
                  <a:srgbClr val="000000"/>
                </a:solidFill>
              </a:defRPr>
            </a:pPr>
            <a:endParaRPr lang="en-US" sz="2400" dirty="0"/>
          </a:p>
          <a:p>
            <a:pPr lvl="0">
              <a:spcBef>
                <a:spcPts val="500"/>
              </a:spcBef>
              <a:defRPr sz="1800">
                <a:solidFill>
                  <a:srgbClr val="000000"/>
                </a:solidFill>
              </a:defRPr>
            </a:pPr>
            <a:r>
              <a:rPr lang="en-US" sz="2400" dirty="0">
                <a:latin typeface="Arial Bold"/>
                <a:ea typeface="Arial Bold"/>
                <a:cs typeface="Arial Bold"/>
                <a:sym typeface="Arial Bold"/>
              </a:rPr>
              <a:t>Section 504 of the Rehabilitation Act:</a:t>
            </a:r>
          </a:p>
          <a:p>
            <a:pPr marL="714375" lvl="0" indent="-252412">
              <a:spcBef>
                <a:spcPts val="500"/>
              </a:spcBef>
              <a:buClr>
                <a:srgbClr val="000000"/>
              </a:buClr>
              <a:buSzPct val="100000"/>
              <a:buFont typeface="Arial"/>
              <a:buChar char="•"/>
              <a:defRPr sz="1800">
                <a:solidFill>
                  <a:srgbClr val="000000"/>
                </a:solidFill>
              </a:defRPr>
            </a:pPr>
            <a:r>
              <a:rPr lang="en-US" sz="2400" dirty="0"/>
              <a:t>No individual shall be excluded from participation in a program or activity due to the presence of a disability</a:t>
            </a:r>
          </a:p>
          <a:p>
            <a:endParaRPr lang="en-US" dirty="0">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2197857726"/>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1143000"/>
            <a:ext cx="8229601" cy="5408614"/>
          </a:xfrm>
        </p:spPr>
        <p:txBody>
          <a:bodyPr/>
          <a:lstStyle/>
          <a:p>
            <a:r>
              <a:rPr lang="en-US" dirty="0" smtClean="0">
                <a:solidFill>
                  <a:srgbClr val="C00000"/>
                </a:solidFill>
                <a:latin typeface="Arial Bold" panose="020B0704020202020204" pitchFamily="34" charset="0"/>
                <a:cs typeface="Arial Bold" panose="020B0704020202020204" pitchFamily="34" charset="0"/>
              </a:rPr>
              <a:t>   Activism: Capitol Crawl</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sz="1200" dirty="0" smtClean="0">
                <a:solidFill>
                  <a:schemeClr val="tx1"/>
                </a:solidFill>
              </a:rPr>
              <a:t>								     video</a:t>
            </a:r>
            <a:endParaRPr lang="en-US" sz="1200" dirty="0">
              <a:solidFill>
                <a:schemeClr val="tx1"/>
              </a:solidFill>
            </a:endParaRPr>
          </a:p>
        </p:txBody>
      </p:sp>
      <p:pic>
        <p:nvPicPr>
          <p:cNvPr id="205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76400"/>
            <a:ext cx="7315200" cy="4532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6177652"/>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body" idx="1"/>
          </p:nvPr>
        </p:nvSpPr>
        <p:spPr>
          <a:xfrm>
            <a:off x="369650" y="1264597"/>
            <a:ext cx="8606881" cy="5091754"/>
          </a:xfrm>
          <a:prstGeom prst="rect">
            <a:avLst/>
          </a:prstGeom>
        </p:spPr>
        <p:txBody>
          <a:bodyPr lIns="0" tIns="0" rIns="0" bIns="0">
            <a:normAutofit/>
          </a:bodyPr>
          <a:lstStyle/>
          <a:p>
            <a:pPr lvl="0">
              <a:defRPr sz="1800">
                <a:solidFill>
                  <a:srgbClr val="000000"/>
                </a:solidFill>
              </a:defRPr>
            </a:pPr>
            <a:r>
              <a:rPr sz="3200" dirty="0">
                <a:solidFill>
                  <a:srgbClr val="BB0000"/>
                </a:solidFill>
                <a:latin typeface="Arial Bold"/>
                <a:ea typeface="Arial Bold"/>
                <a:cs typeface="Arial Bold"/>
                <a:sym typeface="Arial Bold"/>
              </a:rPr>
              <a:t>Review of Resources</a:t>
            </a:r>
          </a:p>
          <a:p>
            <a:pPr lvl="0">
              <a:lnSpc>
                <a:spcPct val="114000"/>
              </a:lnSpc>
              <a:defRPr sz="1800">
                <a:solidFill>
                  <a:srgbClr val="000000"/>
                </a:solidFill>
              </a:defRPr>
            </a:pPr>
            <a:endParaRPr sz="1600" dirty="0"/>
          </a:p>
          <a:p>
            <a:pPr marL="457993" indent="-235743">
              <a:lnSpc>
                <a:spcPct val="114000"/>
              </a:lnSpc>
              <a:spcBef>
                <a:spcPts val="500"/>
              </a:spcBef>
              <a:buClr>
                <a:srgbClr val="000000"/>
              </a:buClr>
              <a:buSzPct val="100000"/>
              <a:buFont typeface="Arial"/>
              <a:buChar char="•"/>
              <a:defRPr sz="1800">
                <a:solidFill>
                  <a:srgbClr val="000000"/>
                </a:solidFill>
              </a:defRPr>
            </a:pPr>
            <a:r>
              <a:rPr lang="en-US" sz="2200" dirty="0"/>
              <a:t>Ohio State’s Accessible Classroom Technologies </a:t>
            </a:r>
            <a:r>
              <a:rPr lang="en-US" sz="2200" dirty="0" smtClean="0"/>
              <a:t>Wiki, </a:t>
            </a:r>
            <a:r>
              <a:rPr lang="en-US" sz="2200" dirty="0">
                <a:hlinkClick r:id="rId2"/>
              </a:rPr>
              <a:t>https://</a:t>
            </a:r>
            <a:r>
              <a:rPr lang="en-US" sz="2200" dirty="0" smtClean="0">
                <a:hlinkClick r:id="rId2"/>
              </a:rPr>
              <a:t>carmenwiki.osu.edu/display/10292/Home</a:t>
            </a:r>
            <a:endParaRPr lang="en-US" sz="2200" dirty="0" smtClean="0"/>
          </a:p>
          <a:p>
            <a:pPr marL="457993" lvl="0" indent="-235743">
              <a:lnSpc>
                <a:spcPct val="114000"/>
              </a:lnSpc>
              <a:spcBef>
                <a:spcPts val="500"/>
              </a:spcBef>
              <a:buClr>
                <a:srgbClr val="000000"/>
              </a:buClr>
              <a:buSzPct val="100000"/>
              <a:buFont typeface="Arial"/>
              <a:buChar char="•"/>
              <a:defRPr sz="1800">
                <a:solidFill>
                  <a:srgbClr val="000000"/>
                </a:solidFill>
              </a:defRPr>
            </a:pPr>
            <a:r>
              <a:rPr sz="2200" dirty="0" smtClean="0"/>
              <a:t>DO-IT: Disabilities, Opportunities, Internetworking, and Technology at University of Washington, </a:t>
            </a:r>
            <a:r>
              <a:rPr sz="2200" dirty="0" smtClean="0">
                <a:solidFill>
                  <a:srgbClr val="BB0000"/>
                </a:solidFill>
                <a:hlinkClick r:id="rId3"/>
              </a:rPr>
              <a:t>www.washington.edu/doit/</a:t>
            </a:r>
            <a:r>
              <a:rPr sz="2200" dirty="0" smtClean="0"/>
              <a:t> </a:t>
            </a:r>
          </a:p>
          <a:p>
            <a:pPr marL="457993" lvl="0" indent="-235743">
              <a:lnSpc>
                <a:spcPct val="114000"/>
              </a:lnSpc>
              <a:spcBef>
                <a:spcPts val="500"/>
              </a:spcBef>
              <a:buClr>
                <a:srgbClr val="000000"/>
              </a:buClr>
              <a:buSzPct val="100000"/>
              <a:buFont typeface="Arial"/>
              <a:buChar char="•"/>
              <a:defRPr sz="1800">
                <a:solidFill>
                  <a:srgbClr val="000000"/>
                </a:solidFill>
              </a:defRPr>
            </a:pPr>
            <a:r>
              <a:rPr sz="2200" dirty="0" smtClean="0"/>
              <a:t>The </a:t>
            </a:r>
            <a:r>
              <a:rPr sz="2200" dirty="0"/>
              <a:t>Microaggressions Project, </a:t>
            </a:r>
            <a:r>
              <a:rPr sz="2400" dirty="0">
                <a:solidFill>
                  <a:srgbClr val="BB0000"/>
                </a:solidFill>
                <a:hlinkClick r:id="rId4"/>
              </a:rPr>
              <a:t>http://microaggressions.tumblr.com/tagged/ability</a:t>
            </a:r>
            <a:endParaRPr sz="2400" dirty="0">
              <a:solidFill>
                <a:srgbClr val="BB0000"/>
              </a:solidFill>
            </a:endParaRPr>
          </a:p>
          <a:p>
            <a:pPr marL="457993" lvl="0" indent="-235743">
              <a:lnSpc>
                <a:spcPct val="114000"/>
              </a:lnSpc>
              <a:spcBef>
                <a:spcPts val="500"/>
              </a:spcBef>
              <a:buClr>
                <a:srgbClr val="000000"/>
              </a:buClr>
              <a:buSzPct val="100000"/>
              <a:buFont typeface="Arial"/>
              <a:buChar char="•"/>
              <a:defRPr sz="1800">
                <a:solidFill>
                  <a:srgbClr val="000000"/>
                </a:solidFill>
              </a:defRPr>
            </a:pPr>
            <a:r>
              <a:rPr sz="2200" dirty="0"/>
              <a:t>Project Implicit, </a:t>
            </a:r>
            <a:r>
              <a:rPr sz="2200" dirty="0">
                <a:solidFill>
                  <a:srgbClr val="BB0000"/>
                </a:solidFill>
                <a:hlinkClick r:id="rId5"/>
              </a:rPr>
              <a:t>https://implicit.harvard.edu/implicit/</a:t>
            </a:r>
            <a:endParaRPr sz="2200" dirty="0"/>
          </a:p>
          <a:p>
            <a:pPr marL="457993" lvl="0" indent="-235743">
              <a:lnSpc>
                <a:spcPct val="114000"/>
              </a:lnSpc>
              <a:spcBef>
                <a:spcPts val="500"/>
              </a:spcBef>
              <a:buClr>
                <a:srgbClr val="000000"/>
              </a:buClr>
              <a:buSzPct val="100000"/>
              <a:buFont typeface="Arial"/>
              <a:buChar char="•"/>
              <a:defRPr sz="1800">
                <a:solidFill>
                  <a:srgbClr val="000000"/>
                </a:solidFill>
              </a:defRPr>
            </a:pPr>
            <a:r>
              <a:rPr sz="2200" dirty="0"/>
              <a:t>Center for Leadership in Disability at Georgia State University, </a:t>
            </a:r>
            <a:r>
              <a:rPr sz="2200" dirty="0">
                <a:solidFill>
                  <a:srgbClr val="BB0000"/>
                </a:solidFill>
                <a:hlinkClick r:id="rId6"/>
              </a:rPr>
              <a:t>http://disability.publichealth.gsu.edu/</a:t>
            </a:r>
          </a:p>
        </p:txBody>
      </p:sp>
      <p:sp>
        <p:nvSpPr>
          <p:cNvPr id="158" name="Shape 158"/>
          <p:cNvSpPr/>
          <p:nvPr/>
        </p:nvSpPr>
        <p:spPr>
          <a:xfrm>
            <a:off x="5573888" y="229810"/>
            <a:ext cx="3392207" cy="668812"/>
          </a:xfrm>
          <a:prstGeom prst="rect">
            <a:avLst/>
          </a:prstGeom>
          <a:ln>
            <a:solidFill>
              <a:srgbClr val="BB0000"/>
            </a:solidFill>
          </a:ln>
        </p:spPr>
        <p:txBody>
          <a:bodyPr lIns="0" tIns="0" rIns="0" bIns="0"/>
          <a:lstStyle/>
          <a:p>
            <a:pPr lvl="0" algn="r">
              <a:lnSpc>
                <a:spcPts val="1600"/>
              </a:lnSpc>
              <a:defRPr sz="1300">
                <a:solidFill>
                  <a:srgbClr val="FFFFFF"/>
                </a:solidFill>
                <a:latin typeface="Arial"/>
                <a:ea typeface="Arial"/>
                <a:cs typeface="Arial"/>
                <a:sym typeface="Arial"/>
              </a:defRPr>
            </a:pPr>
            <a:endParaRPr dirty="0"/>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image8.pdf" descr="Graphic of yellow question mark in a red circle"/>
          <p:cNvPicPr/>
          <p:nvPr/>
        </p:nvPicPr>
        <p:blipFill>
          <a:blip r:embed="rId2">
            <a:extLst/>
          </a:blip>
          <a:stretch>
            <a:fillRect/>
          </a:stretch>
        </p:blipFill>
        <p:spPr>
          <a:xfrm>
            <a:off x="2746089" y="2247473"/>
            <a:ext cx="3651822" cy="3651821"/>
          </a:xfrm>
          <a:prstGeom prst="rect">
            <a:avLst/>
          </a:prstGeom>
          <a:ln w="12700">
            <a:miter lim="400000"/>
          </a:ln>
        </p:spPr>
      </p:pic>
      <p:sp>
        <p:nvSpPr>
          <p:cNvPr id="161" name="Shape 161"/>
          <p:cNvSpPr/>
          <p:nvPr/>
        </p:nvSpPr>
        <p:spPr>
          <a:xfrm>
            <a:off x="398626" y="1265830"/>
            <a:ext cx="4697590" cy="54804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200">
                <a:solidFill>
                  <a:srgbClr val="C00000"/>
                </a:solidFill>
                <a:latin typeface="Arial Bold"/>
                <a:ea typeface="Arial Bold"/>
                <a:cs typeface="Arial Bold"/>
                <a:sym typeface="Arial Bold"/>
              </a:defRPr>
            </a:lvl1pPr>
          </a:lstStyle>
          <a:p>
            <a:pPr lvl="0">
              <a:defRPr sz="1800">
                <a:solidFill>
                  <a:srgbClr val="000000"/>
                </a:solidFill>
              </a:defRPr>
            </a:pPr>
            <a:r>
              <a:rPr sz="3200" dirty="0">
                <a:solidFill>
                  <a:srgbClr val="C00000"/>
                </a:solidFill>
              </a:rPr>
              <a:t>QUESTIONS? </a:t>
            </a:r>
          </a:p>
        </p:txBody>
      </p:sp>
      <p:sp>
        <p:nvSpPr>
          <p:cNvPr id="162" name="Shape 162"/>
          <p:cNvSpPr>
            <a:spLocks noGrp="1"/>
          </p:cNvSpPr>
          <p:nvPr>
            <p:ph type="body" idx="1"/>
          </p:nvPr>
        </p:nvSpPr>
        <p:spPr>
          <a:xfrm>
            <a:off x="5573888" y="229810"/>
            <a:ext cx="3392207" cy="668812"/>
          </a:xfrm>
          <a:prstGeom prst="rect">
            <a:avLst/>
          </a:prstGeom>
          <a:ln>
            <a:solidFill>
              <a:srgbClr val="BB0000"/>
            </a:solidFill>
          </a:ln>
        </p:spPr>
        <p:txBody>
          <a:bodyPr lIns="0" tIns="0" rIns="0" bIns="0">
            <a:normAutofit/>
          </a:bodyPr>
          <a:lstStyle/>
          <a:p>
            <a:pPr lvl="0" algn="r">
              <a:lnSpc>
                <a:spcPts val="1600"/>
              </a:lnSpc>
              <a:defRPr sz="1300">
                <a:solidFill>
                  <a:srgbClr val="FFFFFF"/>
                </a:solidFill>
                <a:latin typeface="Arial"/>
                <a:ea typeface="Arial"/>
                <a:cs typeface="Arial"/>
                <a:sym typeface="Arial"/>
              </a:defRPr>
            </a:pPr>
            <a:endParaRPr dirty="0"/>
          </a:p>
        </p:txBody>
      </p:sp>
      <p:sp>
        <p:nvSpPr>
          <p:cNvPr id="2" name="TextBox 1"/>
          <p:cNvSpPr txBox="1"/>
          <p:nvPr/>
        </p:nvSpPr>
        <p:spPr>
          <a:xfrm>
            <a:off x="533400" y="4267200"/>
            <a:ext cx="60960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a:spLocks noGrp="1"/>
          </p:cNvSpPr>
          <p:nvPr>
            <p:ph type="body" idx="1"/>
          </p:nvPr>
        </p:nvSpPr>
        <p:spPr>
          <a:xfrm>
            <a:off x="369650" y="1264597"/>
            <a:ext cx="8606881" cy="5091754"/>
          </a:xfrm>
          <a:prstGeom prst="rect">
            <a:avLst/>
          </a:prstGeom>
        </p:spPr>
        <p:txBody>
          <a:bodyPr lIns="0" tIns="0" rIns="0" bIns="0">
            <a:normAutofit/>
          </a:bodyPr>
          <a:lstStyle/>
          <a:p>
            <a:pPr lvl="0" defTabSz="448055">
              <a:defRPr sz="1800">
                <a:solidFill>
                  <a:srgbClr val="000000"/>
                </a:solidFill>
              </a:defRPr>
            </a:pPr>
            <a:r>
              <a:rPr sz="3136" dirty="0">
                <a:solidFill>
                  <a:srgbClr val="BB0000"/>
                </a:solidFill>
                <a:latin typeface="Arial Bold"/>
                <a:ea typeface="Arial Bold"/>
                <a:cs typeface="Arial Bold"/>
                <a:sym typeface="Arial Bold"/>
              </a:rPr>
              <a:t>Data/Demographics</a:t>
            </a:r>
          </a:p>
          <a:p>
            <a:pPr lvl="0" defTabSz="448055">
              <a:defRPr sz="1800">
                <a:solidFill>
                  <a:srgbClr val="000000"/>
                </a:solidFill>
              </a:defRPr>
            </a:pPr>
            <a:endParaRPr sz="1568" dirty="0">
              <a:solidFill>
                <a:srgbClr val="BB0000"/>
              </a:solidFill>
            </a:endParaRPr>
          </a:p>
          <a:p>
            <a:pPr marL="252031" lvl="0" indent="-252031" defTabSz="448055">
              <a:spcBef>
                <a:spcPts val="500"/>
              </a:spcBef>
              <a:buClr>
                <a:srgbClr val="000000"/>
              </a:buClr>
              <a:buSzPct val="100000"/>
              <a:buFont typeface="Arial"/>
              <a:buChar char="•"/>
              <a:defRPr sz="1800">
                <a:solidFill>
                  <a:srgbClr val="000000"/>
                </a:solidFill>
              </a:defRPr>
            </a:pPr>
            <a:r>
              <a:rPr sz="2352" dirty="0"/>
              <a:t>One in five people have a physical or invisible disability in the United States.</a:t>
            </a:r>
          </a:p>
          <a:p>
            <a:pPr marL="252031" lvl="0" indent="-252031" defTabSz="448055">
              <a:spcBef>
                <a:spcPts val="500"/>
              </a:spcBef>
              <a:buClr>
                <a:srgbClr val="000000"/>
              </a:buClr>
              <a:buSzPct val="100000"/>
              <a:buFont typeface="Arial"/>
              <a:buChar char="•"/>
              <a:defRPr sz="1800">
                <a:solidFill>
                  <a:srgbClr val="000000"/>
                </a:solidFill>
              </a:defRPr>
            </a:pPr>
            <a:r>
              <a:rPr sz="2352" dirty="0"/>
              <a:t>At OSU, only 20% of students with disabilities self-disclose and register for accommodations with Disability Services.</a:t>
            </a:r>
          </a:p>
          <a:p>
            <a:pPr marL="252031" lvl="0" indent="-252031" defTabSz="448055">
              <a:spcBef>
                <a:spcPts val="500"/>
              </a:spcBef>
              <a:buClr>
                <a:srgbClr val="000000"/>
              </a:buClr>
              <a:buSzPct val="100000"/>
              <a:buFont typeface="Arial"/>
              <a:buChar char="•"/>
              <a:defRPr sz="1800">
                <a:solidFill>
                  <a:srgbClr val="000000"/>
                </a:solidFill>
              </a:defRPr>
            </a:pPr>
            <a:r>
              <a:rPr sz="2352" dirty="0"/>
              <a:t>According to research done by Disability Services:</a:t>
            </a:r>
          </a:p>
          <a:p>
            <a:pPr marL="940917" lvl="3" indent="-403250" defTabSz="448055">
              <a:spcBef>
                <a:spcPts val="0"/>
              </a:spcBef>
              <a:buSzPct val="100000"/>
              <a:buFont typeface="Arial"/>
              <a:buChar char="•"/>
              <a:defRPr sz="1800">
                <a:solidFill>
                  <a:srgbClr val="000000"/>
                </a:solidFill>
              </a:defRPr>
            </a:pPr>
            <a:r>
              <a:rPr sz="2352" dirty="0"/>
              <a:t>Students who register in their first year at OSU, as compared to those who wait, are more likely to graduate within six years.</a:t>
            </a:r>
            <a:endParaRPr sz="1960" dirty="0"/>
          </a:p>
          <a:p>
            <a:pPr marL="940917" lvl="3" indent="-403250" defTabSz="448055">
              <a:spcBef>
                <a:spcPts val="0"/>
              </a:spcBef>
              <a:buSzPct val="100000"/>
              <a:buFont typeface="Arial"/>
              <a:buChar char="•"/>
              <a:defRPr sz="1800">
                <a:solidFill>
                  <a:srgbClr val="000000"/>
                </a:solidFill>
              </a:defRPr>
            </a:pPr>
            <a:r>
              <a:rPr sz="2352" dirty="0"/>
              <a:t>Students with disabilities who also identify with another minority group are twice as likely to succeed in college.</a:t>
            </a:r>
          </a:p>
          <a:p>
            <a:pPr lvl="0" defTabSz="448055">
              <a:spcBef>
                <a:spcPts val="500"/>
              </a:spcBef>
              <a:defRPr sz="1800">
                <a:solidFill>
                  <a:srgbClr val="000000"/>
                </a:solidFill>
              </a:defRPr>
            </a:pPr>
            <a:r>
              <a:rPr sz="2352" dirty="0"/>
              <a:t> </a:t>
            </a:r>
          </a:p>
        </p:txBody>
      </p:sp>
      <p:sp>
        <p:nvSpPr>
          <p:cNvPr id="35" name="Shape 35"/>
          <p:cNvSpPr/>
          <p:nvPr/>
        </p:nvSpPr>
        <p:spPr>
          <a:xfrm>
            <a:off x="5573888" y="229810"/>
            <a:ext cx="3392207" cy="668812"/>
          </a:xfrm>
          <a:prstGeom prst="rect">
            <a:avLst/>
          </a:prstGeom>
          <a:ln>
            <a:solidFill>
              <a:srgbClr val="BB0000"/>
            </a:solidFill>
          </a:ln>
        </p:spPr>
        <p:txBody>
          <a:bodyPr lIns="0" tIns="0" rIns="0" bIns="0"/>
          <a:lstStyle/>
          <a:p>
            <a:pPr lvl="0" algn="r">
              <a:lnSpc>
                <a:spcPts val="1600"/>
              </a:lnSpc>
              <a:defRPr sz="1300">
                <a:solidFill>
                  <a:srgbClr val="FFFFFF"/>
                </a:solidFill>
                <a:latin typeface="Arial"/>
                <a:ea typeface="Arial"/>
                <a:cs typeface="Arial"/>
                <a:sym typeface="Arial"/>
              </a:defRPr>
            </a:pPr>
            <a:endParaRPr dirty="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p:cNvSpPr>
          <p:nvPr>
            <p:ph type="body" idx="1"/>
          </p:nvPr>
        </p:nvSpPr>
        <p:spPr>
          <a:xfrm>
            <a:off x="369650" y="1264597"/>
            <a:ext cx="8606881" cy="5091754"/>
          </a:xfrm>
          <a:prstGeom prst="rect">
            <a:avLst/>
          </a:prstGeom>
        </p:spPr>
        <p:txBody>
          <a:bodyPr lIns="0" tIns="0" rIns="0" bIns="0">
            <a:normAutofit/>
          </a:bodyPr>
          <a:lstStyle/>
          <a:p>
            <a:pPr lvl="0">
              <a:defRPr sz="1800">
                <a:solidFill>
                  <a:srgbClr val="000000"/>
                </a:solidFill>
              </a:defRPr>
            </a:pPr>
            <a:r>
              <a:rPr sz="3200" dirty="0">
                <a:solidFill>
                  <a:srgbClr val="BB0000"/>
                </a:solidFill>
                <a:latin typeface="Arial Bold"/>
                <a:ea typeface="Arial Bold"/>
                <a:cs typeface="Arial Bold"/>
                <a:sym typeface="Arial Bold"/>
              </a:rPr>
              <a:t>Data/Demographics (continued)</a:t>
            </a:r>
          </a:p>
          <a:p>
            <a:pPr lvl="0">
              <a:defRPr sz="1800">
                <a:solidFill>
                  <a:srgbClr val="000000"/>
                </a:solidFill>
              </a:defRPr>
            </a:pPr>
            <a:endParaRPr sz="1600" dirty="0">
              <a:solidFill>
                <a:srgbClr val="BB0000"/>
              </a:solidFill>
            </a:endParaRPr>
          </a:p>
          <a:p>
            <a:pPr lvl="0">
              <a:spcBef>
                <a:spcPts val="1800"/>
              </a:spcBef>
              <a:defRPr sz="1800">
                <a:solidFill>
                  <a:srgbClr val="000000"/>
                </a:solidFill>
              </a:defRPr>
            </a:pPr>
            <a:r>
              <a:rPr sz="2400" dirty="0">
                <a:latin typeface="Arial Bold"/>
                <a:ea typeface="Arial Bold"/>
                <a:cs typeface="Arial Bold"/>
                <a:sym typeface="Arial Bold"/>
              </a:rPr>
              <a:t>Of people age 16 and older in the US:</a:t>
            </a:r>
          </a:p>
          <a:p>
            <a:pPr marL="257175" lvl="0" indent="-257175">
              <a:spcBef>
                <a:spcPts val="500"/>
              </a:spcBef>
              <a:buClr>
                <a:srgbClr val="000000"/>
              </a:buClr>
              <a:buSzPct val="100000"/>
              <a:buFont typeface="Arial"/>
              <a:buChar char="•"/>
              <a:defRPr sz="1800">
                <a:solidFill>
                  <a:srgbClr val="000000"/>
                </a:solidFill>
              </a:defRPr>
            </a:pPr>
            <a:r>
              <a:rPr sz="2400" dirty="0"/>
              <a:t>21% </a:t>
            </a:r>
            <a:r>
              <a:rPr sz="2400" dirty="0">
                <a:latin typeface="Arial Bold"/>
                <a:ea typeface="Arial Bold"/>
                <a:cs typeface="Arial Bold"/>
                <a:sym typeface="Arial Bold"/>
              </a:rPr>
              <a:t>with</a:t>
            </a:r>
            <a:r>
              <a:rPr sz="2400" dirty="0"/>
              <a:t> a disability are below the poverty level.</a:t>
            </a:r>
          </a:p>
          <a:p>
            <a:pPr marL="257175" lvl="0" indent="-257175">
              <a:spcBef>
                <a:spcPts val="1800"/>
              </a:spcBef>
              <a:buClr>
                <a:srgbClr val="000000"/>
              </a:buClr>
              <a:buSzPct val="100000"/>
              <a:buFont typeface="Arial"/>
              <a:buChar char="•"/>
              <a:defRPr sz="1800">
                <a:solidFill>
                  <a:srgbClr val="000000"/>
                </a:solidFill>
              </a:defRPr>
            </a:pPr>
            <a:r>
              <a:rPr sz="2400" dirty="0"/>
              <a:t>11% </a:t>
            </a:r>
            <a:r>
              <a:rPr sz="2400" dirty="0">
                <a:latin typeface="Arial Bold"/>
                <a:ea typeface="Arial Bold"/>
                <a:cs typeface="Arial Bold"/>
                <a:sym typeface="Arial Bold"/>
              </a:rPr>
              <a:t>without</a:t>
            </a:r>
            <a:r>
              <a:rPr sz="2400" dirty="0"/>
              <a:t> a disability are below the poverty level.</a:t>
            </a:r>
          </a:p>
          <a:p>
            <a:pPr marL="257175" lvl="0" indent="-257175">
              <a:spcBef>
                <a:spcPts val="500"/>
              </a:spcBef>
              <a:buClr>
                <a:srgbClr val="000000"/>
              </a:buClr>
              <a:buSzPct val="100000"/>
              <a:buFont typeface="Arial"/>
              <a:buChar char="•"/>
              <a:defRPr sz="1800">
                <a:solidFill>
                  <a:srgbClr val="000000"/>
                </a:solidFill>
              </a:defRPr>
            </a:pPr>
            <a:r>
              <a:rPr sz="2400" dirty="0"/>
              <a:t>72% </a:t>
            </a:r>
            <a:r>
              <a:rPr sz="2400" dirty="0">
                <a:latin typeface="Arial Bold"/>
                <a:ea typeface="Arial Bold"/>
                <a:cs typeface="Arial Bold"/>
                <a:sym typeface="Arial Bold"/>
              </a:rPr>
              <a:t>with </a:t>
            </a:r>
            <a:r>
              <a:rPr sz="2400" dirty="0"/>
              <a:t>a disability are not in the labor force.</a:t>
            </a:r>
          </a:p>
          <a:p>
            <a:pPr marL="257175" lvl="0" indent="-257175">
              <a:spcBef>
                <a:spcPts val="500"/>
              </a:spcBef>
              <a:buClr>
                <a:srgbClr val="000000"/>
              </a:buClr>
              <a:buSzPct val="100000"/>
              <a:buFont typeface="Arial"/>
              <a:buChar char="•"/>
              <a:defRPr sz="1800">
                <a:solidFill>
                  <a:srgbClr val="000000"/>
                </a:solidFill>
              </a:defRPr>
            </a:pPr>
            <a:r>
              <a:rPr sz="2400" dirty="0"/>
              <a:t>27% </a:t>
            </a:r>
            <a:r>
              <a:rPr sz="2400" dirty="0">
                <a:latin typeface="Arial Bold"/>
                <a:ea typeface="Arial Bold"/>
                <a:cs typeface="Arial Bold"/>
                <a:sym typeface="Arial Bold"/>
              </a:rPr>
              <a:t>without </a:t>
            </a:r>
            <a:r>
              <a:rPr sz="2400" dirty="0"/>
              <a:t>a disability are not in the labor force.</a:t>
            </a:r>
          </a:p>
        </p:txBody>
      </p:sp>
      <p:sp>
        <p:nvSpPr>
          <p:cNvPr id="38" name="Shape 38"/>
          <p:cNvSpPr/>
          <p:nvPr/>
        </p:nvSpPr>
        <p:spPr>
          <a:xfrm>
            <a:off x="369651" y="6358444"/>
            <a:ext cx="6858001" cy="26425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a:latin typeface="Arial"/>
                <a:ea typeface="Arial"/>
                <a:cs typeface="Arial"/>
                <a:sym typeface="Arial"/>
              </a:defRPr>
            </a:lvl1pPr>
          </a:lstStyle>
          <a:p>
            <a:pPr lvl="0">
              <a:defRPr sz="1800"/>
            </a:pPr>
            <a:r>
              <a:rPr sz="1200" dirty="0"/>
              <a:t>(Disabled World July 26,2011, supplied by the US Censes Bureau 2011)</a:t>
            </a:r>
          </a:p>
        </p:txBody>
      </p:sp>
      <p:sp>
        <p:nvSpPr>
          <p:cNvPr id="39" name="Shape 39"/>
          <p:cNvSpPr/>
          <p:nvPr/>
        </p:nvSpPr>
        <p:spPr>
          <a:xfrm>
            <a:off x="5573888" y="229810"/>
            <a:ext cx="3392207" cy="668812"/>
          </a:xfrm>
          <a:prstGeom prst="rect">
            <a:avLst/>
          </a:prstGeom>
          <a:ln>
            <a:solidFill>
              <a:srgbClr val="BB0000"/>
            </a:solidFill>
          </a:ln>
        </p:spPr>
        <p:txBody>
          <a:bodyPr lIns="0" tIns="0" rIns="0" bIns="0"/>
          <a:lstStyle/>
          <a:p>
            <a:pPr lvl="0" algn="r">
              <a:lnSpc>
                <a:spcPts val="1600"/>
              </a:lnSpc>
              <a:defRPr sz="1300">
                <a:solidFill>
                  <a:srgbClr val="FFFFFF"/>
                </a:solidFill>
                <a:latin typeface="Arial"/>
                <a:ea typeface="Arial"/>
                <a:cs typeface="Arial"/>
                <a:sym typeface="Arial"/>
              </a:defRPr>
            </a:pPr>
            <a:endParaRPr dirty="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p:cNvSpPr>
          <p:nvPr>
            <p:ph type="body" idx="1"/>
          </p:nvPr>
        </p:nvSpPr>
        <p:spPr>
          <a:xfrm>
            <a:off x="369650" y="1264597"/>
            <a:ext cx="8606881" cy="5091754"/>
          </a:xfrm>
          <a:prstGeom prst="rect">
            <a:avLst/>
          </a:prstGeom>
        </p:spPr>
        <p:txBody>
          <a:bodyPr lIns="0" tIns="0" rIns="0" bIns="0">
            <a:normAutofit/>
          </a:bodyPr>
          <a:lstStyle/>
          <a:p>
            <a:pPr lvl="0">
              <a:spcBef>
                <a:spcPts val="0"/>
              </a:spcBef>
              <a:defRPr sz="1800">
                <a:solidFill>
                  <a:srgbClr val="000000"/>
                </a:solidFill>
              </a:defRPr>
            </a:pPr>
            <a:r>
              <a:rPr sz="3200" dirty="0" smtClean="0">
                <a:solidFill>
                  <a:srgbClr val="BB0000"/>
                </a:solidFill>
                <a:latin typeface="Arial Bold"/>
                <a:ea typeface="Arial Bold"/>
                <a:cs typeface="Arial Bold"/>
                <a:sym typeface="Arial Bold"/>
              </a:rPr>
              <a:t>Inclusion in Diversity Statements</a:t>
            </a:r>
          </a:p>
          <a:p>
            <a:pPr lvl="0">
              <a:spcBef>
                <a:spcPts val="0"/>
              </a:spcBef>
              <a:defRPr sz="1800">
                <a:solidFill>
                  <a:srgbClr val="000000"/>
                </a:solidFill>
              </a:defRPr>
            </a:pPr>
            <a:endParaRPr sz="1600" dirty="0" smtClean="0">
              <a:solidFill>
                <a:srgbClr val="BB0000"/>
              </a:solidFill>
              <a:latin typeface="Arial Bold"/>
              <a:ea typeface="Arial Bold"/>
              <a:cs typeface="Arial Bold"/>
              <a:sym typeface="Arial Bold"/>
            </a:endParaRPr>
          </a:p>
          <a:p>
            <a:pPr lvl="0">
              <a:spcBef>
                <a:spcPts val="500"/>
              </a:spcBef>
              <a:defRPr sz="1800">
                <a:solidFill>
                  <a:srgbClr val="000000"/>
                </a:solidFill>
              </a:defRPr>
            </a:pPr>
            <a:r>
              <a:rPr sz="2400" dirty="0" smtClean="0"/>
              <a:t>“Wright State University promotes the acceptance and appreciation of every individual regardless of race, gender, age, ethnicity, ability or disability, sexual orientation, socioeconomic status, religious affiliation, or national origin. We encourage appropriate activities and events that foster learning about the diversity of our world.”</a:t>
            </a:r>
            <a:br>
              <a:rPr sz="2400" dirty="0" smtClean="0"/>
            </a:br>
            <a:r>
              <a:rPr sz="2400" dirty="0" smtClean="0"/>
              <a:t/>
            </a:r>
            <a:br>
              <a:rPr sz="2400" dirty="0" smtClean="0"/>
            </a:br>
            <a:endParaRPr sz="2400" dirty="0"/>
          </a:p>
        </p:txBody>
      </p:sp>
      <p:sp>
        <p:nvSpPr>
          <p:cNvPr id="63" name="Shape 63"/>
          <p:cNvSpPr/>
          <p:nvPr/>
        </p:nvSpPr>
        <p:spPr>
          <a:xfrm>
            <a:off x="5573888" y="229810"/>
            <a:ext cx="3392207" cy="668812"/>
          </a:xfrm>
          <a:prstGeom prst="rect">
            <a:avLst/>
          </a:prstGeom>
          <a:ln>
            <a:solidFill>
              <a:srgbClr val="BB0000"/>
            </a:solidFill>
          </a:ln>
        </p:spPr>
        <p:txBody>
          <a:bodyPr lIns="0" tIns="0" rIns="0" bIns="0"/>
          <a:lstStyle/>
          <a:p>
            <a:pPr lvl="0" algn="r">
              <a:lnSpc>
                <a:spcPts val="1600"/>
              </a:lnSpc>
              <a:defRPr sz="1300">
                <a:solidFill>
                  <a:srgbClr val="FFFFFF"/>
                </a:solidFill>
                <a:latin typeface="Arial"/>
                <a:ea typeface="Arial"/>
                <a:cs typeface="Arial"/>
                <a:sym typeface="Arial"/>
              </a:defRPr>
            </a:pPr>
            <a:endParaRPr dirty="0"/>
          </a:p>
        </p:txBody>
      </p:sp>
      <p:sp>
        <p:nvSpPr>
          <p:cNvPr id="64" name="Shape 64"/>
          <p:cNvSpPr/>
          <p:nvPr/>
        </p:nvSpPr>
        <p:spPr>
          <a:xfrm>
            <a:off x="369650" y="6356351"/>
            <a:ext cx="6959404" cy="26425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sz="1200" dirty="0">
                <a:latin typeface="Arial"/>
                <a:ea typeface="Arial"/>
                <a:cs typeface="Arial"/>
                <a:sym typeface="Arial"/>
              </a:rPr>
              <a:t>To view entire statement, visit </a:t>
            </a:r>
            <a:r>
              <a:rPr sz="1200" dirty="0">
                <a:latin typeface="Arial"/>
                <a:ea typeface="Arial"/>
                <a:cs typeface="Arial"/>
                <a:sym typeface="Arial"/>
                <a:hlinkClick r:id="rId2"/>
              </a:rPr>
              <a:t>http://www.wright.edu/foundational-principles/diversity-statement</a:t>
            </a:r>
            <a:r>
              <a:rPr sz="1200" u="sng" dirty="0">
                <a:latin typeface="Arial"/>
                <a:ea typeface="Arial"/>
                <a:cs typeface="Arial"/>
                <a:sym typeface="Arial"/>
              </a:rPr>
              <a:t> </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body" idx="1"/>
          </p:nvPr>
        </p:nvSpPr>
        <p:spPr>
          <a:xfrm>
            <a:off x="369650" y="1264597"/>
            <a:ext cx="8606881" cy="5091754"/>
          </a:xfrm>
          <a:prstGeom prst="rect">
            <a:avLst/>
          </a:prstGeom>
        </p:spPr>
        <p:txBody>
          <a:bodyPr lIns="0" tIns="0" rIns="0" bIns="0">
            <a:normAutofit lnSpcReduction="10000"/>
          </a:bodyPr>
          <a:lstStyle/>
          <a:p>
            <a:pPr lvl="0">
              <a:spcBef>
                <a:spcPts val="0"/>
              </a:spcBef>
              <a:defRPr sz="1800">
                <a:solidFill>
                  <a:srgbClr val="000000"/>
                </a:solidFill>
              </a:defRPr>
            </a:pPr>
            <a:r>
              <a:rPr sz="3200" dirty="0">
                <a:solidFill>
                  <a:srgbClr val="BB0000"/>
                </a:solidFill>
                <a:latin typeface="Arial Bold"/>
                <a:ea typeface="Arial Bold"/>
                <a:cs typeface="Arial Bold"/>
                <a:sym typeface="Arial Bold"/>
              </a:rPr>
              <a:t>Inclusion in Diversity Statements</a:t>
            </a:r>
          </a:p>
          <a:p>
            <a:pPr lvl="0">
              <a:spcBef>
                <a:spcPts val="0"/>
              </a:spcBef>
              <a:defRPr sz="1800">
                <a:solidFill>
                  <a:srgbClr val="000000"/>
                </a:solidFill>
              </a:defRPr>
            </a:pPr>
            <a:endParaRPr sz="1600" dirty="0">
              <a:solidFill>
                <a:srgbClr val="BB0000"/>
              </a:solidFill>
              <a:latin typeface="Arial Bold"/>
              <a:ea typeface="Arial Bold"/>
              <a:cs typeface="Arial Bold"/>
              <a:sym typeface="Arial Bold"/>
            </a:endParaRPr>
          </a:p>
          <a:p>
            <a:pPr lvl="0">
              <a:spcBef>
                <a:spcPts val="300"/>
              </a:spcBef>
              <a:defRPr sz="1800">
                <a:solidFill>
                  <a:srgbClr val="000000"/>
                </a:solidFill>
              </a:defRPr>
            </a:pPr>
            <a:r>
              <a:rPr sz="1600" dirty="0"/>
              <a:t>“The diversity of the people of California has been the source of innovative ideas and creative accomplishments throughout the state’s history into the present. Diversity – a defining feature of California’s past, present, and future – refers to the variety of personal experiences, values, and worldviews that arise from differences of culture and circumstance. Such differences include race, ethnicity, gender, age, religion, language, abilities/disabilities, sexual orientation, gender identity, socioeconomic status, and geographic region, and more.</a:t>
            </a:r>
          </a:p>
          <a:p>
            <a:pPr lvl="0">
              <a:defRPr sz="1800">
                <a:solidFill>
                  <a:srgbClr val="000000"/>
                </a:solidFill>
              </a:defRPr>
            </a:pPr>
            <a:endParaRPr sz="1600" dirty="0"/>
          </a:p>
          <a:p>
            <a:pPr lvl="0">
              <a:spcBef>
                <a:spcPts val="300"/>
              </a:spcBef>
              <a:defRPr sz="1800">
                <a:solidFill>
                  <a:srgbClr val="000000"/>
                </a:solidFill>
              </a:defRPr>
            </a:pPr>
            <a:r>
              <a:rPr sz="1600" dirty="0"/>
              <a:t>Because the core mission of the University of California is to serve the interests of the State of California, it must seek to achieve diversity among its student bodies and among its employees. The State of California has a compelling interest in making sure that people from all backgrounds perceive that access to the University is possible for talented students, staff, and faculty from all groups. The knowledge that the University of California is open to qualified students from all groups, and thus serves all parts of the community equitably, helps sustain the social fabric of the State.”</a:t>
            </a:r>
          </a:p>
          <a:p>
            <a:pPr lvl="0">
              <a:spcBef>
                <a:spcPts val="500"/>
              </a:spcBef>
              <a:defRPr sz="1800">
                <a:solidFill>
                  <a:srgbClr val="000000"/>
                </a:solidFill>
              </a:defRPr>
            </a:pPr>
            <a:r>
              <a:rPr sz="1600" dirty="0"/>
              <a:t/>
            </a:r>
            <a:br>
              <a:rPr sz="1600" dirty="0"/>
            </a:br>
            <a:r>
              <a:rPr sz="1600" dirty="0"/>
              <a:t/>
            </a:r>
            <a:br>
              <a:rPr sz="1600" dirty="0"/>
            </a:br>
            <a:endParaRPr sz="1600" dirty="0"/>
          </a:p>
        </p:txBody>
      </p:sp>
      <p:sp>
        <p:nvSpPr>
          <p:cNvPr id="67" name="Shape 67"/>
          <p:cNvSpPr/>
          <p:nvPr/>
        </p:nvSpPr>
        <p:spPr>
          <a:xfrm>
            <a:off x="5573888" y="229810"/>
            <a:ext cx="3392207" cy="668812"/>
          </a:xfrm>
          <a:prstGeom prst="rect">
            <a:avLst/>
          </a:prstGeom>
          <a:ln>
            <a:solidFill>
              <a:srgbClr val="BB0000"/>
            </a:solidFill>
          </a:ln>
        </p:spPr>
        <p:txBody>
          <a:bodyPr lIns="0" tIns="0" rIns="0" bIns="0"/>
          <a:lstStyle/>
          <a:p>
            <a:pPr lvl="0" algn="r">
              <a:lnSpc>
                <a:spcPts val="1600"/>
              </a:lnSpc>
              <a:defRPr sz="1300">
                <a:solidFill>
                  <a:srgbClr val="FFFFFF"/>
                </a:solidFill>
                <a:latin typeface="Arial"/>
                <a:ea typeface="Arial"/>
                <a:cs typeface="Arial"/>
                <a:sym typeface="Arial"/>
              </a:defRPr>
            </a:pPr>
            <a:endParaRPr dirty="0"/>
          </a:p>
        </p:txBody>
      </p:sp>
      <p:sp>
        <p:nvSpPr>
          <p:cNvPr id="68" name="Shape 68"/>
          <p:cNvSpPr/>
          <p:nvPr/>
        </p:nvSpPr>
        <p:spPr>
          <a:xfrm>
            <a:off x="369649" y="6356351"/>
            <a:ext cx="7000969" cy="44205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sz="1200" dirty="0">
                <a:latin typeface="Arial"/>
                <a:ea typeface="Arial"/>
                <a:cs typeface="Arial"/>
                <a:sym typeface="Arial"/>
              </a:rPr>
              <a:t>To view entire statement, visit </a:t>
            </a:r>
            <a:r>
              <a:rPr sz="1200" dirty="0">
                <a:latin typeface="Arial"/>
                <a:ea typeface="Arial"/>
                <a:cs typeface="Arial"/>
                <a:sym typeface="Arial"/>
                <a:hlinkClick r:id="rId2"/>
              </a:rPr>
              <a:t>http://regents.universityofcalifornia.edu/governance/policies/4400.html</a:t>
            </a:r>
            <a:endParaRPr sz="1200" dirty="0">
              <a:latin typeface="Arial"/>
              <a:ea typeface="Arial"/>
              <a:cs typeface="Arial"/>
              <a:sym typeface="Arial"/>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p:cNvSpPr>
          <p:nvPr>
            <p:ph type="body" idx="1"/>
          </p:nvPr>
        </p:nvSpPr>
        <p:spPr>
          <a:xfrm>
            <a:off x="369650" y="1264597"/>
            <a:ext cx="8606881" cy="5091754"/>
          </a:xfrm>
          <a:prstGeom prst="rect">
            <a:avLst/>
          </a:prstGeom>
        </p:spPr>
        <p:txBody>
          <a:bodyPr lIns="0" tIns="0" rIns="0" bIns="0">
            <a:normAutofit/>
          </a:bodyPr>
          <a:lstStyle>
            <a:lvl1pPr>
              <a:defRPr>
                <a:latin typeface="Arial Bold"/>
                <a:ea typeface="Arial Bold"/>
                <a:cs typeface="Arial Bold"/>
                <a:sym typeface="Arial Bold"/>
              </a:defRPr>
            </a:lvl1pPr>
          </a:lstStyle>
          <a:p>
            <a:pPr lvl="0">
              <a:defRPr sz="1800">
                <a:solidFill>
                  <a:srgbClr val="000000"/>
                </a:solidFill>
              </a:defRPr>
            </a:pPr>
            <a:r>
              <a:rPr sz="3200" dirty="0">
                <a:solidFill>
                  <a:srgbClr val="BB0000"/>
                </a:solidFill>
              </a:rPr>
              <a:t>Student Disability Identity</a:t>
            </a:r>
          </a:p>
        </p:txBody>
      </p:sp>
      <p:sp>
        <p:nvSpPr>
          <p:cNvPr id="98" name="Shape 98"/>
          <p:cNvSpPr/>
          <p:nvPr/>
        </p:nvSpPr>
        <p:spPr>
          <a:xfrm>
            <a:off x="4285479" y="6118588"/>
            <a:ext cx="491168" cy="26425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200">
                <a:latin typeface="Arial"/>
                <a:ea typeface="Arial"/>
                <a:cs typeface="Arial"/>
                <a:sym typeface="Arial"/>
              </a:defRPr>
            </a:lvl1pPr>
          </a:lstStyle>
          <a:p>
            <a:pPr lvl="0">
              <a:defRPr sz="1800"/>
            </a:pPr>
            <a:r>
              <a:rPr sz="1200" dirty="0"/>
              <a:t>Video</a:t>
            </a:r>
          </a:p>
        </p:txBody>
      </p:sp>
      <p:pic>
        <p:nvPicPr>
          <p:cNvPr id="99" name="image4.png" descr="Video still of a female student is sitting in her wheelchair outside a building on her campus. She is speaking, and the caption reads, &quot;I do want to be an advocate for other students&quot;">
            <a:hlinkClick r:id="rId3"/>
          </p:cNvPr>
          <p:cNvPicPr/>
          <p:nvPr/>
        </p:nvPicPr>
        <p:blipFill>
          <a:blip r:embed="rId4">
            <a:extLst/>
          </a:blip>
          <a:stretch>
            <a:fillRect/>
          </a:stretch>
        </p:blipFill>
        <p:spPr>
          <a:xfrm>
            <a:off x="752970" y="1926422"/>
            <a:ext cx="7638059" cy="4148775"/>
          </a:xfrm>
          <a:prstGeom prst="rect">
            <a:avLst/>
          </a:prstGeom>
          <a:ln>
            <a:solidFill>
              <a:srgbClr val="BB0000"/>
            </a:solidFill>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body" idx="1"/>
          </p:nvPr>
        </p:nvSpPr>
        <p:spPr>
          <a:xfrm>
            <a:off x="5573888" y="229810"/>
            <a:ext cx="3392207" cy="668812"/>
          </a:xfrm>
          <a:prstGeom prst="rect">
            <a:avLst/>
          </a:prstGeom>
          <a:ln>
            <a:solidFill>
              <a:srgbClr val="BB0000"/>
            </a:solidFill>
          </a:ln>
        </p:spPr>
        <p:txBody>
          <a:bodyPr lIns="0" tIns="0" rIns="0" bIns="0">
            <a:normAutofit/>
          </a:bodyPr>
          <a:lstStyle/>
          <a:p>
            <a:pPr lvl="0" algn="r">
              <a:lnSpc>
                <a:spcPts val="1600"/>
              </a:lnSpc>
              <a:spcBef>
                <a:spcPts val="0"/>
              </a:spcBef>
              <a:defRPr sz="1300">
                <a:solidFill>
                  <a:srgbClr val="FFFFFF"/>
                </a:solidFill>
              </a:defRPr>
            </a:pPr>
            <a:endParaRPr dirty="0"/>
          </a:p>
        </p:txBody>
      </p:sp>
      <p:pic>
        <p:nvPicPr>
          <p:cNvPr id="105" name="image5.jpeg" descr="Black and white photogragh of three men sitting on a bench in formal attire and winter coats. Several uniformed military officers are standing in the background. The man on the left is smiling, and everyone is looking to the right."/>
          <p:cNvPicPr/>
          <p:nvPr/>
        </p:nvPicPr>
        <p:blipFill>
          <a:blip r:embed="rId2">
            <a:extLst/>
          </a:blip>
          <a:stretch>
            <a:fillRect/>
          </a:stretch>
        </p:blipFill>
        <p:spPr>
          <a:xfrm>
            <a:off x="1412067" y="1105218"/>
            <a:ext cx="6319867" cy="4779400"/>
          </a:xfrm>
          <a:prstGeom prst="rect">
            <a:avLst/>
          </a:prstGeom>
          <a:ln w="12700">
            <a:miter lim="400000"/>
          </a:ln>
        </p:spPr>
      </p:pic>
      <p:sp>
        <p:nvSpPr>
          <p:cNvPr id="106" name="Shape 106"/>
          <p:cNvSpPr/>
          <p:nvPr/>
        </p:nvSpPr>
        <p:spPr>
          <a:xfrm>
            <a:off x="1382668" y="5648650"/>
            <a:ext cx="5877232" cy="79765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endParaRPr sz="1200" dirty="0">
              <a:latin typeface="Arial"/>
              <a:ea typeface="Arial"/>
              <a:cs typeface="Arial"/>
              <a:sym typeface="Arial"/>
            </a:endParaRPr>
          </a:p>
          <a:p>
            <a:pPr lvl="0"/>
            <a:r>
              <a:rPr sz="1200" dirty="0">
                <a:latin typeface="Arial"/>
                <a:ea typeface="Arial"/>
                <a:cs typeface="Arial"/>
                <a:sym typeface="Arial"/>
              </a:rPr>
              <a:t>Winston Churchill, Franklin D. Roosevelt and Joseph Stalin at the Yalta Conference. </a:t>
            </a:r>
            <a:r>
              <a:rPr sz="1200" dirty="0" err="1">
                <a:latin typeface="Arial"/>
                <a:ea typeface="Arial"/>
                <a:cs typeface="Arial"/>
                <a:sym typeface="Arial"/>
              </a:rPr>
              <a:t>Livadia</a:t>
            </a:r>
            <a:r>
              <a:rPr sz="1200" dirty="0">
                <a:latin typeface="Arial"/>
                <a:ea typeface="Arial"/>
                <a:cs typeface="Arial"/>
                <a:sym typeface="Arial"/>
              </a:rPr>
              <a:t> Palace, Yalta, USSR. February 9, 1945.</a:t>
            </a:r>
            <a:endParaRPr dirty="0">
              <a:latin typeface="Arial"/>
              <a:ea typeface="Arial"/>
              <a:cs typeface="Arial"/>
              <a:sym typeface="Arial"/>
            </a:endParaRPr>
          </a:p>
        </p:txBody>
      </p:sp>
      <p:sp>
        <p:nvSpPr>
          <p:cNvPr id="107" name="Shape 107"/>
          <p:cNvSpPr/>
          <p:nvPr/>
        </p:nvSpPr>
        <p:spPr>
          <a:xfrm>
            <a:off x="250723" y="6461052"/>
            <a:ext cx="7801896" cy="26425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sz="1200" dirty="0">
                <a:latin typeface="Arial"/>
                <a:ea typeface="Arial"/>
                <a:cs typeface="Arial"/>
                <a:sym typeface="Arial"/>
                <a:hlinkClick r:id="rId3"/>
              </a:rPr>
              <a:t>http://www.fdrlibrary.marist.edu/archives/collections/franklin/?p=digitallibrary/digitalcontent&amp;id=2322</a:t>
            </a:r>
            <a:r>
              <a:rPr sz="1200" dirty="0">
                <a:latin typeface="Arial"/>
                <a:ea typeface="Arial"/>
                <a:cs typeface="Arial"/>
                <a:sym typeface="Arial"/>
              </a:rPr>
              <a:t> </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DDDDDD"/>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DDDDD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DDDDD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DDDDDD"/>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DDDDD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DDDDD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160</TotalTime>
  <Words>1482</Words>
  <Application>Microsoft Office PowerPoint</Application>
  <PresentationFormat>On-screen Show (4:3)</PresentationFormat>
  <Paragraphs>181</Paragraphs>
  <Slides>32</Slides>
  <Notes>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Hall, Enjie G.</dc:creator>
  <cp:lastModifiedBy>Hall, Enjie G.</cp:lastModifiedBy>
  <cp:revision>21</cp:revision>
  <dcterms:modified xsi:type="dcterms:W3CDTF">2014-11-04T13:58:46Z</dcterms:modified>
</cp:coreProperties>
</file>