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59" r:id="rId5"/>
    <p:sldId id="260" r:id="rId6"/>
    <p:sldId id="262" r:id="rId7"/>
    <p:sldId id="269" r:id="rId8"/>
    <p:sldId id="264" r:id="rId9"/>
    <p:sldId id="265" r:id="rId10"/>
    <p:sldId id="267" r:id="rId11"/>
    <p:sldId id="266" r:id="rId12"/>
    <p:sldId id="263" r:id="rId13"/>
    <p:sldId id="271" r:id="rId14"/>
    <p:sldId id="270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57444" autoAdjust="0"/>
  </p:normalViewPr>
  <p:slideViewPr>
    <p:cSldViewPr snapToGrid="0" snapToObjects="1">
      <p:cViewPr varScale="1">
        <p:scale>
          <a:sx n="88" d="100"/>
          <a:sy n="88" d="100"/>
        </p:scale>
        <p:origin x="22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26969-931E-4089-BD9D-B0BC2ACB94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FC17E-DCBA-43A3-883A-A9409008FBB0}">
      <dgm:prSet phldrT="[Text]" custT="1"/>
      <dgm:spPr/>
      <dgm:t>
        <a:bodyPr/>
        <a:lstStyle/>
        <a:p>
          <a:r>
            <a:rPr lang="en-US" sz="1400" dirty="0" smtClean="0"/>
            <a:t>Beginning</a:t>
          </a:r>
          <a:endParaRPr lang="en-US" sz="1400" dirty="0"/>
        </a:p>
      </dgm:t>
    </dgm:pt>
    <dgm:pt modelId="{B45667FE-DC86-424E-89CD-D54A3DC1B1A3}" type="parTrans" cxnId="{1F9FE694-2BC0-4C1F-A59A-544EF7BCE34B}">
      <dgm:prSet/>
      <dgm:spPr/>
      <dgm:t>
        <a:bodyPr/>
        <a:lstStyle/>
        <a:p>
          <a:endParaRPr lang="en-US"/>
        </a:p>
      </dgm:t>
    </dgm:pt>
    <dgm:pt modelId="{7DCC0DB4-F7E5-44DE-B40B-EC341B9DF0CA}" type="sibTrans" cxnId="{1F9FE694-2BC0-4C1F-A59A-544EF7BCE34B}">
      <dgm:prSet/>
      <dgm:spPr/>
      <dgm:t>
        <a:bodyPr/>
        <a:lstStyle/>
        <a:p>
          <a:endParaRPr lang="en-US"/>
        </a:p>
      </dgm:t>
    </dgm:pt>
    <dgm:pt modelId="{2D3076A7-9203-4F3A-AB4C-A87634470655}">
      <dgm:prSet phldrT="[Text]" custT="1"/>
      <dgm:spPr/>
      <dgm:t>
        <a:bodyPr/>
        <a:lstStyle/>
        <a:p>
          <a:r>
            <a:rPr lang="en-US" sz="1800" dirty="0" smtClean="0"/>
            <a:t>December 2009 – request from student; consultation with Legal and Res </a:t>
          </a:r>
          <a:r>
            <a:rPr lang="en-US" sz="1800" dirty="0" err="1" smtClean="0"/>
            <a:t>Srvcs</a:t>
          </a:r>
          <a:endParaRPr lang="en-US" sz="1800" dirty="0"/>
        </a:p>
      </dgm:t>
    </dgm:pt>
    <dgm:pt modelId="{34FAF4EA-8EE0-4232-AD57-E8EF68437495}" type="parTrans" cxnId="{AB201AF6-0214-463D-8076-034209EE9A99}">
      <dgm:prSet/>
      <dgm:spPr/>
      <dgm:t>
        <a:bodyPr/>
        <a:lstStyle/>
        <a:p>
          <a:endParaRPr lang="en-US"/>
        </a:p>
      </dgm:t>
    </dgm:pt>
    <dgm:pt modelId="{B34F297F-91EB-416C-8A9F-C6B1952445D7}" type="sibTrans" cxnId="{AB201AF6-0214-463D-8076-034209EE9A99}">
      <dgm:prSet/>
      <dgm:spPr/>
      <dgm:t>
        <a:bodyPr/>
        <a:lstStyle/>
        <a:p>
          <a:endParaRPr lang="en-US"/>
        </a:p>
      </dgm:t>
    </dgm:pt>
    <dgm:pt modelId="{1E0C584C-93ED-467E-8DAF-0B6F23AEEEEE}">
      <dgm:prSet phldrT="[Text]" custT="1"/>
      <dgm:spPr/>
      <dgm:t>
        <a:bodyPr/>
        <a:lstStyle/>
        <a:p>
          <a:r>
            <a:rPr lang="en-US" sz="1400" dirty="0" smtClean="0"/>
            <a:t>Middle</a:t>
          </a:r>
          <a:endParaRPr lang="en-US" sz="1400" dirty="0"/>
        </a:p>
      </dgm:t>
    </dgm:pt>
    <dgm:pt modelId="{16254468-447C-4680-8148-94DCB6A3938F}" type="parTrans" cxnId="{B7719B98-743D-4329-B5F2-6A3A965082B6}">
      <dgm:prSet/>
      <dgm:spPr/>
      <dgm:t>
        <a:bodyPr/>
        <a:lstStyle/>
        <a:p>
          <a:endParaRPr lang="en-US"/>
        </a:p>
      </dgm:t>
    </dgm:pt>
    <dgm:pt modelId="{337E8F74-0839-4214-9304-DE92A86236EB}" type="sibTrans" cxnId="{B7719B98-743D-4329-B5F2-6A3A965082B6}">
      <dgm:prSet/>
      <dgm:spPr/>
      <dgm:t>
        <a:bodyPr/>
        <a:lstStyle/>
        <a:p>
          <a:endParaRPr lang="en-US"/>
        </a:p>
      </dgm:t>
    </dgm:pt>
    <dgm:pt modelId="{3214BD8B-7454-427D-86C1-DDFFFEA1304F}">
      <dgm:prSet phldrT="[Text]" custT="1"/>
      <dgm:spPr/>
      <dgm:t>
        <a:bodyPr/>
        <a:lstStyle/>
        <a:p>
          <a:r>
            <a:rPr lang="en-US" sz="1800" dirty="0" smtClean="0"/>
            <a:t>November 2010 – OCRC declines jurisdiction and refers to HUD</a:t>
          </a:r>
          <a:endParaRPr lang="en-US" sz="1800" dirty="0"/>
        </a:p>
      </dgm:t>
    </dgm:pt>
    <dgm:pt modelId="{19A4952F-47E2-4D19-8D83-0DD954DECDC1}" type="parTrans" cxnId="{42685483-D8C6-47BA-A476-971A092479FF}">
      <dgm:prSet/>
      <dgm:spPr/>
      <dgm:t>
        <a:bodyPr/>
        <a:lstStyle/>
        <a:p>
          <a:endParaRPr lang="en-US"/>
        </a:p>
      </dgm:t>
    </dgm:pt>
    <dgm:pt modelId="{22091FF2-D2EE-43C3-8B43-B028831FA244}" type="sibTrans" cxnId="{42685483-D8C6-47BA-A476-971A092479FF}">
      <dgm:prSet/>
      <dgm:spPr/>
      <dgm:t>
        <a:bodyPr/>
        <a:lstStyle/>
        <a:p>
          <a:endParaRPr lang="en-US"/>
        </a:p>
      </dgm:t>
    </dgm:pt>
    <dgm:pt modelId="{051EED6D-6B58-48AD-AE3A-AB61B8CAD31A}">
      <dgm:prSet phldrT="[Text]" custT="1"/>
      <dgm:spPr/>
      <dgm:t>
        <a:bodyPr/>
        <a:lstStyle/>
        <a:p>
          <a:r>
            <a:rPr lang="en-US" sz="1400" dirty="0" smtClean="0"/>
            <a:t>Almost </a:t>
          </a:r>
        </a:p>
        <a:p>
          <a:r>
            <a:rPr lang="en-US" sz="1400" dirty="0" smtClean="0"/>
            <a:t>End</a:t>
          </a:r>
          <a:endParaRPr lang="en-US" sz="1400" dirty="0"/>
        </a:p>
      </dgm:t>
    </dgm:pt>
    <dgm:pt modelId="{0952588C-B204-47F9-A9C2-6E5737ED8FAF}" type="parTrans" cxnId="{4365508F-8908-42BE-BB45-7844B0C1233A}">
      <dgm:prSet/>
      <dgm:spPr/>
      <dgm:t>
        <a:bodyPr/>
        <a:lstStyle/>
        <a:p>
          <a:endParaRPr lang="en-US"/>
        </a:p>
      </dgm:t>
    </dgm:pt>
    <dgm:pt modelId="{72A5BE79-276C-42F4-B436-28FBCF7CCA2A}" type="sibTrans" cxnId="{4365508F-8908-42BE-BB45-7844B0C1233A}">
      <dgm:prSet/>
      <dgm:spPr/>
      <dgm:t>
        <a:bodyPr/>
        <a:lstStyle/>
        <a:p>
          <a:endParaRPr lang="en-US"/>
        </a:p>
      </dgm:t>
    </dgm:pt>
    <dgm:pt modelId="{8AD2FD63-FD0F-447B-93FE-36A7209A2191}">
      <dgm:prSet phldrT="[Text]" custT="1"/>
      <dgm:spPr/>
      <dgm:t>
        <a:bodyPr/>
        <a:lstStyle/>
        <a:p>
          <a:r>
            <a:rPr lang="en-US" sz="1800" dirty="0" smtClean="0"/>
            <a:t>November 2015 – KSU decides to settle, drafts agreement/policy</a:t>
          </a:r>
          <a:endParaRPr lang="en-US" sz="1800" dirty="0"/>
        </a:p>
      </dgm:t>
    </dgm:pt>
    <dgm:pt modelId="{B628B99B-AE42-4BD6-8080-A4BE5806C759}" type="parTrans" cxnId="{EDEAA8D8-7A3A-4533-ACB1-439837FE014E}">
      <dgm:prSet/>
      <dgm:spPr/>
      <dgm:t>
        <a:bodyPr/>
        <a:lstStyle/>
        <a:p>
          <a:endParaRPr lang="en-US"/>
        </a:p>
      </dgm:t>
    </dgm:pt>
    <dgm:pt modelId="{9F3D0895-5E75-4C67-8AA6-98CF63A17DB5}" type="sibTrans" cxnId="{EDEAA8D8-7A3A-4533-ACB1-439837FE014E}">
      <dgm:prSet/>
      <dgm:spPr/>
      <dgm:t>
        <a:bodyPr/>
        <a:lstStyle/>
        <a:p>
          <a:endParaRPr lang="en-US"/>
        </a:p>
      </dgm:t>
    </dgm:pt>
    <dgm:pt modelId="{0B2911D5-8403-41D6-888B-4E1F19905403}">
      <dgm:prSet phldrT="[Text]" custT="1"/>
      <dgm:spPr/>
      <dgm:t>
        <a:bodyPr/>
        <a:lstStyle/>
        <a:p>
          <a:r>
            <a:rPr lang="en-US" sz="1800" dirty="0" smtClean="0"/>
            <a:t>February 2010 – request denied; e-mail explaining reasons; student moves out</a:t>
          </a:r>
          <a:endParaRPr lang="en-US" sz="1800" dirty="0"/>
        </a:p>
      </dgm:t>
    </dgm:pt>
    <dgm:pt modelId="{C893D4D2-46DE-4495-8701-61DE87DD2F1C}" type="parTrans" cxnId="{3F14B9E2-8370-4EBC-B18B-709703435D0D}">
      <dgm:prSet/>
      <dgm:spPr/>
      <dgm:t>
        <a:bodyPr/>
        <a:lstStyle/>
        <a:p>
          <a:endParaRPr lang="en-US"/>
        </a:p>
      </dgm:t>
    </dgm:pt>
    <dgm:pt modelId="{9AA9BC98-8D33-4057-BBB5-D50E34238F5B}" type="sibTrans" cxnId="{3F14B9E2-8370-4EBC-B18B-709703435D0D}">
      <dgm:prSet/>
      <dgm:spPr/>
      <dgm:t>
        <a:bodyPr/>
        <a:lstStyle/>
        <a:p>
          <a:endParaRPr lang="en-US"/>
        </a:p>
      </dgm:t>
    </dgm:pt>
    <dgm:pt modelId="{8A640E4D-1818-4A63-A075-ABCF9CF347E5}">
      <dgm:prSet phldrT="[Text]" custT="1"/>
      <dgm:spPr/>
      <dgm:t>
        <a:bodyPr/>
        <a:lstStyle/>
        <a:p>
          <a:r>
            <a:rPr lang="en-US" sz="1800" dirty="0" smtClean="0"/>
            <a:t>August 2014 - HUD files discrimination charge against KSU and individuals</a:t>
          </a:r>
          <a:endParaRPr lang="en-US" sz="1800" dirty="0"/>
        </a:p>
      </dgm:t>
    </dgm:pt>
    <dgm:pt modelId="{C793006C-3AF8-483B-94F5-0495F10455B9}" type="parTrans" cxnId="{4069A644-9715-4F8C-A8BE-2C150C2694B0}">
      <dgm:prSet/>
      <dgm:spPr/>
      <dgm:t>
        <a:bodyPr/>
        <a:lstStyle/>
        <a:p>
          <a:endParaRPr lang="en-US"/>
        </a:p>
      </dgm:t>
    </dgm:pt>
    <dgm:pt modelId="{143C2F62-776A-4E8A-B8C0-786E65B1C450}" type="sibTrans" cxnId="{4069A644-9715-4F8C-A8BE-2C150C2694B0}">
      <dgm:prSet/>
      <dgm:spPr/>
      <dgm:t>
        <a:bodyPr/>
        <a:lstStyle/>
        <a:p>
          <a:endParaRPr lang="en-US"/>
        </a:p>
      </dgm:t>
    </dgm:pt>
    <dgm:pt modelId="{97EABD1D-C08E-4491-902A-FE1C0F14B40F}">
      <dgm:prSet phldrT="[Text]" custT="1"/>
      <dgm:spPr/>
      <dgm:t>
        <a:bodyPr/>
        <a:lstStyle/>
        <a:p>
          <a:r>
            <a:rPr lang="en-US" sz="1800" dirty="0" smtClean="0"/>
            <a:t>April 2016 – Fairness Hearing with judge</a:t>
          </a:r>
          <a:endParaRPr lang="en-US" sz="1800" dirty="0"/>
        </a:p>
      </dgm:t>
    </dgm:pt>
    <dgm:pt modelId="{E23D577E-2C72-424E-8EAE-07EF54A57838}" type="parTrans" cxnId="{0F994B01-382F-443B-98CD-986F0A8FD4F5}">
      <dgm:prSet/>
      <dgm:spPr/>
      <dgm:t>
        <a:bodyPr/>
        <a:lstStyle/>
        <a:p>
          <a:endParaRPr lang="en-US"/>
        </a:p>
      </dgm:t>
    </dgm:pt>
    <dgm:pt modelId="{384DBB3B-CF31-4A03-9C13-B81A159A0808}" type="sibTrans" cxnId="{0F994B01-382F-443B-98CD-986F0A8FD4F5}">
      <dgm:prSet/>
      <dgm:spPr/>
      <dgm:t>
        <a:bodyPr/>
        <a:lstStyle/>
        <a:p>
          <a:endParaRPr lang="en-US"/>
        </a:p>
      </dgm:t>
    </dgm:pt>
    <dgm:pt modelId="{3B635C02-DBAA-46F4-9FE9-75D516C2E529}">
      <dgm:prSet phldrT="[Text]" custT="1"/>
      <dgm:spPr/>
      <dgm:t>
        <a:bodyPr/>
        <a:lstStyle/>
        <a:p>
          <a:r>
            <a:rPr lang="en-US" sz="1800" dirty="0" smtClean="0"/>
            <a:t>HUD investigates and finds against KSU and individuals </a:t>
          </a:r>
          <a:endParaRPr lang="en-US" sz="1800" dirty="0"/>
        </a:p>
      </dgm:t>
    </dgm:pt>
    <dgm:pt modelId="{1A85855C-05EB-4779-BEB5-B7723E3BE81A}" type="parTrans" cxnId="{49A1DEA1-F0A1-48F9-A07D-3558E2615AAB}">
      <dgm:prSet/>
      <dgm:spPr/>
      <dgm:t>
        <a:bodyPr/>
        <a:lstStyle/>
        <a:p>
          <a:endParaRPr lang="en-US"/>
        </a:p>
      </dgm:t>
    </dgm:pt>
    <dgm:pt modelId="{2AC2080F-5372-4BA7-A416-AF4C76632229}" type="sibTrans" cxnId="{49A1DEA1-F0A1-48F9-A07D-3558E2615AAB}">
      <dgm:prSet/>
      <dgm:spPr/>
      <dgm:t>
        <a:bodyPr/>
        <a:lstStyle/>
        <a:p>
          <a:endParaRPr lang="en-US"/>
        </a:p>
      </dgm:t>
    </dgm:pt>
    <dgm:pt modelId="{0EB62F20-E503-4DA8-AF16-4136EAD23DAB}">
      <dgm:prSet phldrT="[Text]" custT="1"/>
      <dgm:spPr/>
      <dgm:t>
        <a:bodyPr/>
        <a:lstStyle/>
        <a:p>
          <a:r>
            <a:rPr lang="en-US" sz="1800" dirty="0" smtClean="0"/>
            <a:t>February 2010 – student sues through FHAA/HUD &amp; OCRC</a:t>
          </a:r>
          <a:endParaRPr lang="en-US" sz="1800" dirty="0"/>
        </a:p>
      </dgm:t>
    </dgm:pt>
    <dgm:pt modelId="{B58616E4-0DAE-4E52-979D-63F5745BCBBA}" type="parTrans" cxnId="{B0735D82-D220-4041-9D25-84E2DDF5A8BA}">
      <dgm:prSet/>
      <dgm:spPr/>
      <dgm:t>
        <a:bodyPr/>
        <a:lstStyle/>
        <a:p>
          <a:endParaRPr lang="en-US"/>
        </a:p>
      </dgm:t>
    </dgm:pt>
    <dgm:pt modelId="{90DFD0A6-D62A-40D8-91AF-6CB1308BFBAC}" type="sibTrans" cxnId="{B0735D82-D220-4041-9D25-84E2DDF5A8BA}">
      <dgm:prSet/>
      <dgm:spPr/>
      <dgm:t>
        <a:bodyPr/>
        <a:lstStyle/>
        <a:p>
          <a:endParaRPr lang="en-US"/>
        </a:p>
      </dgm:t>
    </dgm:pt>
    <dgm:pt modelId="{7E8A262B-3EF2-411F-AAF7-5975EDADC775}">
      <dgm:prSet phldrT="[Text]" custT="1"/>
      <dgm:spPr/>
      <dgm:t>
        <a:bodyPr/>
        <a:lstStyle/>
        <a:p>
          <a:r>
            <a:rPr lang="en-US" sz="1800" dirty="0" smtClean="0"/>
            <a:t>KSU appeals –  OAG involved, more litigation, depositions, inquiries, etc. </a:t>
          </a:r>
          <a:endParaRPr lang="en-US" sz="1800" dirty="0"/>
        </a:p>
      </dgm:t>
    </dgm:pt>
    <dgm:pt modelId="{769C4E4E-667A-4487-8D0B-8587A1D5EA65}" type="parTrans" cxnId="{4FBF2FDD-E373-4040-A977-840D24524543}">
      <dgm:prSet/>
      <dgm:spPr/>
      <dgm:t>
        <a:bodyPr/>
        <a:lstStyle/>
        <a:p>
          <a:endParaRPr lang="en-US"/>
        </a:p>
      </dgm:t>
    </dgm:pt>
    <dgm:pt modelId="{288AB508-B3FD-42E7-BAB7-0E7F03B457F2}" type="sibTrans" cxnId="{4FBF2FDD-E373-4040-A977-840D24524543}">
      <dgm:prSet/>
      <dgm:spPr/>
      <dgm:t>
        <a:bodyPr/>
        <a:lstStyle/>
        <a:p>
          <a:endParaRPr lang="en-US"/>
        </a:p>
      </dgm:t>
    </dgm:pt>
    <dgm:pt modelId="{5E87B6FD-590B-4E5C-B820-0C88DE5D4916}">
      <dgm:prSet phldrT="[Text]" custT="1"/>
      <dgm:spPr/>
      <dgm:t>
        <a:bodyPr/>
        <a:lstStyle/>
        <a:p>
          <a:r>
            <a:rPr lang="en-US" sz="1800" dirty="0" smtClean="0"/>
            <a:t>September 2016 – consent degree signed by judge </a:t>
          </a:r>
          <a:endParaRPr lang="en-US" sz="1800" dirty="0"/>
        </a:p>
      </dgm:t>
    </dgm:pt>
    <dgm:pt modelId="{83E960FC-D8B4-42B8-A84E-A28B585A89A3}" type="parTrans" cxnId="{5B24CF9C-ACC6-4DEE-9E3E-FD8E1C43AF1F}">
      <dgm:prSet/>
      <dgm:spPr/>
      <dgm:t>
        <a:bodyPr/>
        <a:lstStyle/>
        <a:p>
          <a:endParaRPr lang="en-US"/>
        </a:p>
      </dgm:t>
    </dgm:pt>
    <dgm:pt modelId="{2A8BE165-3A35-4EF5-AC62-9C9B05C2A923}" type="sibTrans" cxnId="{5B24CF9C-ACC6-4DEE-9E3E-FD8E1C43AF1F}">
      <dgm:prSet/>
      <dgm:spPr/>
      <dgm:t>
        <a:bodyPr/>
        <a:lstStyle/>
        <a:p>
          <a:endParaRPr lang="en-US"/>
        </a:p>
      </dgm:t>
    </dgm:pt>
    <dgm:pt modelId="{49ADEAD5-269A-4447-8873-234984EABA62}" type="pres">
      <dgm:prSet presAssocID="{B4E26969-931E-4089-BD9D-B0BC2ACB94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17FE7-CFE4-4A98-AECC-28434504AC25}" type="pres">
      <dgm:prSet presAssocID="{EBBFC17E-DCBA-43A3-883A-A9409008FBB0}" presName="composite" presStyleCnt="0"/>
      <dgm:spPr/>
    </dgm:pt>
    <dgm:pt modelId="{86C8F485-725D-4B76-925B-38A45FBE9F81}" type="pres">
      <dgm:prSet presAssocID="{EBBFC17E-DCBA-43A3-883A-A9409008FBB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E23B2-3638-418F-95BC-04854C4AF495}" type="pres">
      <dgm:prSet presAssocID="{EBBFC17E-DCBA-43A3-883A-A9409008FBB0}" presName="descendantText" presStyleLbl="alignAcc1" presStyleIdx="0" presStyleCnt="3" custScaleY="123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90255-3506-4331-8296-0B90CDC3A4EE}" type="pres">
      <dgm:prSet presAssocID="{7DCC0DB4-F7E5-44DE-B40B-EC341B9DF0CA}" presName="sp" presStyleCnt="0"/>
      <dgm:spPr/>
    </dgm:pt>
    <dgm:pt modelId="{B84FFFC3-3FB6-4A13-9BAD-E62AE730CD0E}" type="pres">
      <dgm:prSet presAssocID="{1E0C584C-93ED-467E-8DAF-0B6F23AEEEEE}" presName="composite" presStyleCnt="0"/>
      <dgm:spPr/>
    </dgm:pt>
    <dgm:pt modelId="{0E207204-AE32-41E7-ADE4-B62B63C29BD8}" type="pres">
      <dgm:prSet presAssocID="{1E0C584C-93ED-467E-8DAF-0B6F23AEEE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72936-17C3-4770-91FA-80344240B8AB}" type="pres">
      <dgm:prSet presAssocID="{1E0C584C-93ED-467E-8DAF-0B6F23AEEEEE}" presName="descendantText" presStyleLbl="alignAcc1" presStyleIdx="1" presStyleCnt="3" custScaleY="148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91732-6018-4012-8EE6-20A025888366}" type="pres">
      <dgm:prSet presAssocID="{337E8F74-0839-4214-9304-DE92A86236EB}" presName="sp" presStyleCnt="0"/>
      <dgm:spPr/>
    </dgm:pt>
    <dgm:pt modelId="{0A9D9FF6-E3AB-4B36-BA59-EE7AA61AD295}" type="pres">
      <dgm:prSet presAssocID="{051EED6D-6B58-48AD-AE3A-AB61B8CAD31A}" presName="composite" presStyleCnt="0"/>
      <dgm:spPr/>
    </dgm:pt>
    <dgm:pt modelId="{1909D521-8666-4937-BE0A-DDA074D1C408}" type="pres">
      <dgm:prSet presAssocID="{051EED6D-6B58-48AD-AE3A-AB61B8CAD31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2C67D-3A7A-46D0-8076-2304DCC5673E}" type="pres">
      <dgm:prSet presAssocID="{051EED6D-6B58-48AD-AE3A-AB61B8CAD31A}" presName="descendantText" presStyleLbl="alignAcc1" presStyleIdx="2" presStyleCnt="3" custScaleY="140022" custLinFactNeighborX="0" custLinFactNeighborY="19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B356CE-B97A-49DE-B8A8-C6137206F90E}" type="presOf" srcId="{0EB62F20-E503-4DA8-AF16-4136EAD23DAB}" destId="{69BE23B2-3638-418F-95BC-04854C4AF495}" srcOrd="0" destOrd="2" presId="urn:microsoft.com/office/officeart/2005/8/layout/chevron2"/>
    <dgm:cxn modelId="{4FBF2FDD-E373-4040-A977-840D24524543}" srcId="{1E0C584C-93ED-467E-8DAF-0B6F23AEEEEE}" destId="{7E8A262B-3EF2-411F-AAF7-5975EDADC775}" srcOrd="3" destOrd="0" parTransId="{769C4E4E-667A-4487-8D0B-8587A1D5EA65}" sibTransId="{288AB508-B3FD-42E7-BAB7-0E7F03B457F2}"/>
    <dgm:cxn modelId="{51B8807F-3BB5-4A80-88C6-C43D2AE91E61}" type="presOf" srcId="{1E0C584C-93ED-467E-8DAF-0B6F23AEEEEE}" destId="{0E207204-AE32-41E7-ADE4-B62B63C29BD8}" srcOrd="0" destOrd="0" presId="urn:microsoft.com/office/officeart/2005/8/layout/chevron2"/>
    <dgm:cxn modelId="{AAD74E64-1D7A-4A59-9E22-C7A472878DE3}" type="presOf" srcId="{051EED6D-6B58-48AD-AE3A-AB61B8CAD31A}" destId="{1909D521-8666-4937-BE0A-DDA074D1C408}" srcOrd="0" destOrd="0" presId="urn:microsoft.com/office/officeart/2005/8/layout/chevron2"/>
    <dgm:cxn modelId="{2190CC3B-1CEE-449F-86C5-4B295F92726F}" type="presOf" srcId="{2D3076A7-9203-4F3A-AB4C-A87634470655}" destId="{69BE23B2-3638-418F-95BC-04854C4AF495}" srcOrd="0" destOrd="0" presId="urn:microsoft.com/office/officeart/2005/8/layout/chevron2"/>
    <dgm:cxn modelId="{2EFF2E34-7ABD-4A57-9C0E-58282ADEB7FD}" type="presOf" srcId="{8A640E4D-1818-4A63-A075-ABCF9CF347E5}" destId="{11172936-17C3-4770-91FA-80344240B8AB}" srcOrd="0" destOrd="1" presId="urn:microsoft.com/office/officeart/2005/8/layout/chevron2"/>
    <dgm:cxn modelId="{EE51F948-FC50-4447-995F-B7103E879C91}" type="presOf" srcId="{97EABD1D-C08E-4491-902A-FE1C0F14B40F}" destId="{1272C67D-3A7A-46D0-8076-2304DCC5673E}" srcOrd="0" destOrd="1" presId="urn:microsoft.com/office/officeart/2005/8/layout/chevron2"/>
    <dgm:cxn modelId="{E102C9BD-C7BA-4F68-8432-4101041EB357}" type="presOf" srcId="{EBBFC17E-DCBA-43A3-883A-A9409008FBB0}" destId="{86C8F485-725D-4B76-925B-38A45FBE9F81}" srcOrd="0" destOrd="0" presId="urn:microsoft.com/office/officeart/2005/8/layout/chevron2"/>
    <dgm:cxn modelId="{5B24CF9C-ACC6-4DEE-9E3E-FD8E1C43AF1F}" srcId="{051EED6D-6B58-48AD-AE3A-AB61B8CAD31A}" destId="{5E87B6FD-590B-4E5C-B820-0C88DE5D4916}" srcOrd="2" destOrd="0" parTransId="{83E960FC-D8B4-42B8-A84E-A28B585A89A3}" sibTransId="{2A8BE165-3A35-4EF5-AC62-9C9B05C2A923}"/>
    <dgm:cxn modelId="{F98A0911-EA73-4DF5-9249-0CA86C5090E7}" type="presOf" srcId="{8AD2FD63-FD0F-447B-93FE-36A7209A2191}" destId="{1272C67D-3A7A-46D0-8076-2304DCC5673E}" srcOrd="0" destOrd="0" presId="urn:microsoft.com/office/officeart/2005/8/layout/chevron2"/>
    <dgm:cxn modelId="{42685483-D8C6-47BA-A476-971A092479FF}" srcId="{1E0C584C-93ED-467E-8DAF-0B6F23AEEEEE}" destId="{3214BD8B-7454-427D-86C1-DDFFFEA1304F}" srcOrd="0" destOrd="0" parTransId="{19A4952F-47E2-4D19-8D83-0DD954DECDC1}" sibTransId="{22091FF2-D2EE-43C3-8B43-B028831FA244}"/>
    <dgm:cxn modelId="{4365508F-8908-42BE-BB45-7844B0C1233A}" srcId="{B4E26969-931E-4089-BD9D-B0BC2ACB94C5}" destId="{051EED6D-6B58-48AD-AE3A-AB61B8CAD31A}" srcOrd="2" destOrd="0" parTransId="{0952588C-B204-47F9-A9C2-6E5737ED8FAF}" sibTransId="{72A5BE79-276C-42F4-B436-28FBCF7CCA2A}"/>
    <dgm:cxn modelId="{AB1DAC49-1C1B-4A8E-9E56-AB4FEA6798C0}" type="presOf" srcId="{0B2911D5-8403-41D6-888B-4E1F19905403}" destId="{69BE23B2-3638-418F-95BC-04854C4AF495}" srcOrd="0" destOrd="1" presId="urn:microsoft.com/office/officeart/2005/8/layout/chevron2"/>
    <dgm:cxn modelId="{6FE4B86F-21AC-4C95-873F-DA10A507D5F7}" type="presOf" srcId="{7E8A262B-3EF2-411F-AAF7-5975EDADC775}" destId="{11172936-17C3-4770-91FA-80344240B8AB}" srcOrd="0" destOrd="3" presId="urn:microsoft.com/office/officeart/2005/8/layout/chevron2"/>
    <dgm:cxn modelId="{B0735D82-D220-4041-9D25-84E2DDF5A8BA}" srcId="{EBBFC17E-DCBA-43A3-883A-A9409008FBB0}" destId="{0EB62F20-E503-4DA8-AF16-4136EAD23DAB}" srcOrd="2" destOrd="0" parTransId="{B58616E4-0DAE-4E52-979D-63F5745BCBBA}" sibTransId="{90DFD0A6-D62A-40D8-91AF-6CB1308BFBAC}"/>
    <dgm:cxn modelId="{AB201AF6-0214-463D-8076-034209EE9A99}" srcId="{EBBFC17E-DCBA-43A3-883A-A9409008FBB0}" destId="{2D3076A7-9203-4F3A-AB4C-A87634470655}" srcOrd="0" destOrd="0" parTransId="{34FAF4EA-8EE0-4232-AD57-E8EF68437495}" sibTransId="{B34F297F-91EB-416C-8A9F-C6B1952445D7}"/>
    <dgm:cxn modelId="{5B367659-564F-4E44-9C10-EFFCEB5FDEDB}" type="presOf" srcId="{B4E26969-931E-4089-BD9D-B0BC2ACB94C5}" destId="{49ADEAD5-269A-4447-8873-234984EABA62}" srcOrd="0" destOrd="0" presId="urn:microsoft.com/office/officeart/2005/8/layout/chevron2"/>
    <dgm:cxn modelId="{2B3444AE-8C6A-4144-B1E4-BC1FFA17C9C8}" type="presOf" srcId="{3214BD8B-7454-427D-86C1-DDFFFEA1304F}" destId="{11172936-17C3-4770-91FA-80344240B8AB}" srcOrd="0" destOrd="0" presId="urn:microsoft.com/office/officeart/2005/8/layout/chevron2"/>
    <dgm:cxn modelId="{4069A644-9715-4F8C-A8BE-2C150C2694B0}" srcId="{1E0C584C-93ED-467E-8DAF-0B6F23AEEEEE}" destId="{8A640E4D-1818-4A63-A075-ABCF9CF347E5}" srcOrd="1" destOrd="0" parTransId="{C793006C-3AF8-483B-94F5-0495F10455B9}" sibTransId="{143C2F62-776A-4E8A-B8C0-786E65B1C450}"/>
    <dgm:cxn modelId="{57369172-A89F-4659-B61A-40B8033CE466}" type="presOf" srcId="{3B635C02-DBAA-46F4-9FE9-75D516C2E529}" destId="{11172936-17C3-4770-91FA-80344240B8AB}" srcOrd="0" destOrd="2" presId="urn:microsoft.com/office/officeart/2005/8/layout/chevron2"/>
    <dgm:cxn modelId="{1F9FE694-2BC0-4C1F-A59A-544EF7BCE34B}" srcId="{B4E26969-931E-4089-BD9D-B0BC2ACB94C5}" destId="{EBBFC17E-DCBA-43A3-883A-A9409008FBB0}" srcOrd="0" destOrd="0" parTransId="{B45667FE-DC86-424E-89CD-D54A3DC1B1A3}" sibTransId="{7DCC0DB4-F7E5-44DE-B40B-EC341B9DF0CA}"/>
    <dgm:cxn modelId="{B7719B98-743D-4329-B5F2-6A3A965082B6}" srcId="{B4E26969-931E-4089-BD9D-B0BC2ACB94C5}" destId="{1E0C584C-93ED-467E-8DAF-0B6F23AEEEEE}" srcOrd="1" destOrd="0" parTransId="{16254468-447C-4680-8148-94DCB6A3938F}" sibTransId="{337E8F74-0839-4214-9304-DE92A86236EB}"/>
    <dgm:cxn modelId="{3F14B9E2-8370-4EBC-B18B-709703435D0D}" srcId="{EBBFC17E-DCBA-43A3-883A-A9409008FBB0}" destId="{0B2911D5-8403-41D6-888B-4E1F19905403}" srcOrd="1" destOrd="0" parTransId="{C893D4D2-46DE-4495-8701-61DE87DD2F1C}" sibTransId="{9AA9BC98-8D33-4057-BBB5-D50E34238F5B}"/>
    <dgm:cxn modelId="{49A1DEA1-F0A1-48F9-A07D-3558E2615AAB}" srcId="{1E0C584C-93ED-467E-8DAF-0B6F23AEEEEE}" destId="{3B635C02-DBAA-46F4-9FE9-75D516C2E529}" srcOrd="2" destOrd="0" parTransId="{1A85855C-05EB-4779-BEB5-B7723E3BE81A}" sibTransId="{2AC2080F-5372-4BA7-A416-AF4C76632229}"/>
    <dgm:cxn modelId="{97A25018-CC4E-47F0-B615-C40DAB620238}" type="presOf" srcId="{5E87B6FD-590B-4E5C-B820-0C88DE5D4916}" destId="{1272C67D-3A7A-46D0-8076-2304DCC5673E}" srcOrd="0" destOrd="2" presId="urn:microsoft.com/office/officeart/2005/8/layout/chevron2"/>
    <dgm:cxn modelId="{EDEAA8D8-7A3A-4533-ACB1-439837FE014E}" srcId="{051EED6D-6B58-48AD-AE3A-AB61B8CAD31A}" destId="{8AD2FD63-FD0F-447B-93FE-36A7209A2191}" srcOrd="0" destOrd="0" parTransId="{B628B99B-AE42-4BD6-8080-A4BE5806C759}" sibTransId="{9F3D0895-5E75-4C67-8AA6-98CF63A17DB5}"/>
    <dgm:cxn modelId="{0F994B01-382F-443B-98CD-986F0A8FD4F5}" srcId="{051EED6D-6B58-48AD-AE3A-AB61B8CAD31A}" destId="{97EABD1D-C08E-4491-902A-FE1C0F14B40F}" srcOrd="1" destOrd="0" parTransId="{E23D577E-2C72-424E-8EAE-07EF54A57838}" sibTransId="{384DBB3B-CF31-4A03-9C13-B81A159A0808}"/>
    <dgm:cxn modelId="{2F62C47C-E12C-48CD-AE42-E2FC5DC97DF4}" type="presParOf" srcId="{49ADEAD5-269A-4447-8873-234984EABA62}" destId="{2A117FE7-CFE4-4A98-AECC-28434504AC25}" srcOrd="0" destOrd="0" presId="urn:microsoft.com/office/officeart/2005/8/layout/chevron2"/>
    <dgm:cxn modelId="{F2E8EEB7-A83C-4B94-97FF-A824C442A416}" type="presParOf" srcId="{2A117FE7-CFE4-4A98-AECC-28434504AC25}" destId="{86C8F485-725D-4B76-925B-38A45FBE9F81}" srcOrd="0" destOrd="0" presId="urn:microsoft.com/office/officeart/2005/8/layout/chevron2"/>
    <dgm:cxn modelId="{BE80A448-0A8E-44AA-B42D-49530BCAB6AA}" type="presParOf" srcId="{2A117FE7-CFE4-4A98-AECC-28434504AC25}" destId="{69BE23B2-3638-418F-95BC-04854C4AF495}" srcOrd="1" destOrd="0" presId="urn:microsoft.com/office/officeart/2005/8/layout/chevron2"/>
    <dgm:cxn modelId="{8C9FD0CA-3F81-414D-AF1A-E6CC74913A0F}" type="presParOf" srcId="{49ADEAD5-269A-4447-8873-234984EABA62}" destId="{3B390255-3506-4331-8296-0B90CDC3A4EE}" srcOrd="1" destOrd="0" presId="urn:microsoft.com/office/officeart/2005/8/layout/chevron2"/>
    <dgm:cxn modelId="{7D8C5879-6BFF-4261-8ED3-1E45506F2AEC}" type="presParOf" srcId="{49ADEAD5-269A-4447-8873-234984EABA62}" destId="{B84FFFC3-3FB6-4A13-9BAD-E62AE730CD0E}" srcOrd="2" destOrd="0" presId="urn:microsoft.com/office/officeart/2005/8/layout/chevron2"/>
    <dgm:cxn modelId="{09E0A0F8-AF60-4A3B-9118-FB78B3168370}" type="presParOf" srcId="{B84FFFC3-3FB6-4A13-9BAD-E62AE730CD0E}" destId="{0E207204-AE32-41E7-ADE4-B62B63C29BD8}" srcOrd="0" destOrd="0" presId="urn:microsoft.com/office/officeart/2005/8/layout/chevron2"/>
    <dgm:cxn modelId="{C3617779-C71C-4C57-A258-39AF56F8AB21}" type="presParOf" srcId="{B84FFFC3-3FB6-4A13-9BAD-E62AE730CD0E}" destId="{11172936-17C3-4770-91FA-80344240B8AB}" srcOrd="1" destOrd="0" presId="urn:microsoft.com/office/officeart/2005/8/layout/chevron2"/>
    <dgm:cxn modelId="{976F3CEC-9725-4260-9CE7-871AE99B7846}" type="presParOf" srcId="{49ADEAD5-269A-4447-8873-234984EABA62}" destId="{95F91732-6018-4012-8EE6-20A025888366}" srcOrd="3" destOrd="0" presId="urn:microsoft.com/office/officeart/2005/8/layout/chevron2"/>
    <dgm:cxn modelId="{77BD8E09-EB35-42E7-97AC-0EE0BAA7F466}" type="presParOf" srcId="{49ADEAD5-269A-4447-8873-234984EABA62}" destId="{0A9D9FF6-E3AB-4B36-BA59-EE7AA61AD295}" srcOrd="4" destOrd="0" presId="urn:microsoft.com/office/officeart/2005/8/layout/chevron2"/>
    <dgm:cxn modelId="{CF438B96-039C-4258-8A1D-4D0212477A24}" type="presParOf" srcId="{0A9D9FF6-E3AB-4B36-BA59-EE7AA61AD295}" destId="{1909D521-8666-4937-BE0A-DDA074D1C408}" srcOrd="0" destOrd="0" presId="urn:microsoft.com/office/officeart/2005/8/layout/chevron2"/>
    <dgm:cxn modelId="{3B783E90-4566-45C7-82ED-4B5D5BEB674B}" type="presParOf" srcId="{0A9D9FF6-E3AB-4B36-BA59-EE7AA61AD295}" destId="{1272C67D-3A7A-46D0-8076-2304DCC567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2FF67-9ED6-4AA2-B1C6-28BB96120F77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BF776-933C-4121-981A-C901E21F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1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2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5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7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6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0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2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3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F776-933C-4121-981A-C901E21FF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3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5" y="4763159"/>
            <a:ext cx="4517081" cy="451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75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714" y="841772"/>
            <a:ext cx="7772400" cy="2509748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651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34696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84" y="4763159"/>
            <a:ext cx="1539796" cy="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8DE-DCD3-E844-A1CD-00ABD5C27D7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7E3A-A8BC-1542-B6A9-3881FA2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8DE-DCD3-E844-A1CD-00ABD5C27D77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7E3A-A8BC-1542-B6A9-3881FA2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8DE-DCD3-E844-A1CD-00ABD5C27D77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7E3A-A8BC-1542-B6A9-3881FA2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8DE-DCD3-E844-A1CD-00ABD5C27D77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7E3A-A8BC-1542-B6A9-3881FA2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8DE-DCD3-E844-A1CD-00ABD5C27D77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7E3A-A8BC-1542-B6A9-3881FA2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165"/>
            <a:ext cx="9144000" cy="394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5" y="4763159"/>
            <a:ext cx="4517081" cy="451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5" y="0"/>
            <a:ext cx="23675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8344" y="0"/>
            <a:ext cx="6897006" cy="106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85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6365" y="4767263"/>
            <a:ext cx="45115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143" y="4767263"/>
            <a:ext cx="4817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3B7E3A-A8BC-1542-B6A9-3881FA2AF1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1" y="-14513"/>
            <a:ext cx="1789607" cy="8134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8C3B8DE-DCD3-E844-A1CD-00ABD5C27D77}" type="datetimeFigureOut">
              <a:rPr lang="en-US" smtClean="0"/>
              <a:pPr/>
              <a:t>10/19/2016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93" y="4442028"/>
            <a:ext cx="523665" cy="444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17" y="4763159"/>
            <a:ext cx="1539796" cy="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1" i="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k.edu/offices/academic_success/dss/assistance-animal-policy-and-agreement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hud.gov/hudportal/documents/huddoc?id=servanimals_ntcfheo2013-01.pdf" TargetMode="External"/><Relationship Id="rId5" Type="http://schemas.openxmlformats.org/officeDocument/2006/relationships/hyperlink" Target="https://www.ada.gov/regs2010/service_animal_qa.html" TargetMode="External"/><Relationship Id="rId4" Type="http://schemas.openxmlformats.org/officeDocument/2006/relationships/hyperlink" Target="http://www.newyorker.com/magazine/2014/10/20/pets-allow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36232"/>
            <a:ext cx="6858000" cy="1670718"/>
          </a:xfrm>
        </p:spPr>
        <p:txBody>
          <a:bodyPr/>
          <a:lstStyle/>
          <a:p>
            <a:pPr algn="r"/>
            <a:r>
              <a:rPr lang="en-US" smtClean="0"/>
              <a:t>Amy Quillin, Ph.D.</a:t>
            </a:r>
          </a:p>
          <a:p>
            <a:pPr algn="r"/>
            <a:r>
              <a:rPr lang="en-US" smtClean="0"/>
              <a:t>Director, Student Accessibility Services </a:t>
            </a:r>
          </a:p>
          <a:p>
            <a:pPr algn="r"/>
            <a:r>
              <a:rPr lang="en-US" smtClean="0"/>
              <a:t>Kent State University</a:t>
            </a:r>
          </a:p>
          <a:p>
            <a:pPr algn="r"/>
            <a:r>
              <a:rPr lang="en-US" smtClean="0"/>
              <a:t>October 21, 2016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714" y="841772"/>
            <a:ext cx="7772400" cy="2029765"/>
          </a:xfrm>
        </p:spPr>
        <p:txBody>
          <a:bodyPr/>
          <a:lstStyle/>
          <a:p>
            <a:r>
              <a:rPr lang="en-US" sz="4400" smtClean="0"/>
              <a:t>Animals Allowed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OH-AHEAD Fall Conference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6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3178"/>
            <a:ext cx="7886700" cy="3349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clear about SAS </a:t>
            </a:r>
            <a:r>
              <a:rPr lang="en-US" dirty="0" smtClean="0"/>
              <a:t>processes </a:t>
            </a:r>
            <a:r>
              <a:rPr lang="en-US" dirty="0"/>
              <a:t>for students</a:t>
            </a:r>
          </a:p>
          <a:p>
            <a:pPr lvl="1"/>
            <a:r>
              <a:rPr lang="en-US" dirty="0"/>
              <a:t>Registration </a:t>
            </a:r>
            <a:r>
              <a:rPr lang="en-US" dirty="0" smtClean="0"/>
              <a:t>(</a:t>
            </a:r>
            <a:r>
              <a:rPr lang="en-US" dirty="0"/>
              <a:t>documentation, intake, interactive process)</a:t>
            </a:r>
          </a:p>
          <a:p>
            <a:pPr lvl="1"/>
            <a:r>
              <a:rPr lang="en-US" dirty="0"/>
              <a:t>Scope of student </a:t>
            </a:r>
            <a:r>
              <a:rPr lang="en-US" dirty="0" smtClean="0"/>
              <a:t>responsibilities relative to the animal</a:t>
            </a:r>
            <a:endParaRPr lang="en-US" dirty="0"/>
          </a:p>
          <a:p>
            <a:pPr lvl="1"/>
            <a:r>
              <a:rPr lang="en-US" dirty="0"/>
              <a:t>Conditions for animals permitted in halls</a:t>
            </a:r>
          </a:p>
          <a:p>
            <a:pPr lvl="1"/>
            <a:r>
              <a:rPr lang="en-US" dirty="0"/>
              <a:t>What would disqualify animal from being allowed in </a:t>
            </a:r>
            <a:r>
              <a:rPr lang="en-US" dirty="0" smtClean="0"/>
              <a:t>hall?</a:t>
            </a:r>
            <a:endParaRPr lang="en-US" dirty="0"/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Be clear about Residence Services </a:t>
            </a:r>
            <a:r>
              <a:rPr lang="en-US" dirty="0" smtClean="0"/>
              <a:t>processes </a:t>
            </a:r>
            <a:r>
              <a:rPr lang="en-US" dirty="0"/>
              <a:t>for students </a:t>
            </a:r>
          </a:p>
          <a:p>
            <a:pPr lvl="1"/>
            <a:r>
              <a:rPr lang="en-US" dirty="0" smtClean="0"/>
              <a:t>Student must meet </a:t>
            </a:r>
            <a:r>
              <a:rPr lang="en-US" dirty="0"/>
              <a:t>with hall staff</a:t>
            </a:r>
          </a:p>
          <a:p>
            <a:pPr lvl="1"/>
            <a:r>
              <a:rPr lang="en-US" dirty="0"/>
              <a:t>Is roommate informed and o.k. with </a:t>
            </a:r>
            <a:r>
              <a:rPr lang="en-US" dirty="0" smtClean="0"/>
              <a:t>animal?</a:t>
            </a:r>
            <a:endParaRPr lang="en-US" dirty="0"/>
          </a:p>
          <a:p>
            <a:pPr lvl="1"/>
            <a:r>
              <a:rPr lang="en-US" dirty="0"/>
              <a:t>How do maintenance and cleaning staff know </a:t>
            </a:r>
            <a:r>
              <a:rPr lang="en-US" dirty="0" smtClean="0"/>
              <a:t>animal is </a:t>
            </a:r>
            <a:r>
              <a:rPr lang="en-US" dirty="0"/>
              <a:t>in </a:t>
            </a:r>
            <a:r>
              <a:rPr lang="en-US" dirty="0" smtClean="0"/>
              <a:t>room?</a:t>
            </a:r>
            <a:endParaRPr lang="en-US" dirty="0"/>
          </a:p>
          <a:p>
            <a:pPr lvl="1"/>
            <a:r>
              <a:rPr lang="en-US" dirty="0"/>
              <a:t>Where to dispose of animal </a:t>
            </a:r>
            <a:r>
              <a:rPr lang="en-US" dirty="0" smtClean="0"/>
              <a:t>waste? </a:t>
            </a:r>
            <a:endParaRPr lang="en-US" dirty="0"/>
          </a:p>
          <a:p>
            <a:pPr lvl="1"/>
            <a:r>
              <a:rPr lang="en-US" dirty="0"/>
              <a:t>Etc.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344" y="0"/>
            <a:ext cx="6897006" cy="974035"/>
          </a:xfrm>
        </p:spPr>
        <p:txBody>
          <a:bodyPr/>
          <a:lstStyle/>
          <a:p>
            <a:r>
              <a:rPr lang="en-US" dirty="0" smtClean="0"/>
              <a:t>Considerations in crafting policy,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13329"/>
          </a:xfrm>
        </p:spPr>
        <p:txBody>
          <a:bodyPr/>
          <a:lstStyle/>
          <a:p>
            <a:r>
              <a:rPr lang="en-US" b="0" dirty="0" smtClean="0"/>
              <a:t>Increase </a:t>
            </a:r>
            <a:r>
              <a:rPr lang="en-US" dirty="0" smtClean="0"/>
              <a:t>robustness of documentation </a:t>
            </a:r>
            <a:r>
              <a:rPr lang="en-US" b="0" dirty="0" smtClean="0"/>
              <a:t>requirements – “reliable 3</a:t>
            </a:r>
            <a:r>
              <a:rPr lang="en-US" b="0" baseline="30000" dirty="0" smtClean="0"/>
              <a:t>rd</a:t>
            </a:r>
            <a:r>
              <a:rPr lang="en-US" b="0" dirty="0" smtClean="0"/>
              <a:t> party” v. licensed medical/psychological provider</a:t>
            </a:r>
          </a:p>
          <a:p>
            <a:r>
              <a:rPr lang="en-US" b="0" dirty="0" smtClean="0"/>
              <a:t>Consider both student well being </a:t>
            </a:r>
            <a:r>
              <a:rPr lang="en-US" dirty="0" smtClean="0"/>
              <a:t>AND</a:t>
            </a:r>
            <a:r>
              <a:rPr lang="en-US" b="0" dirty="0" smtClean="0"/>
              <a:t> animal well being </a:t>
            </a:r>
          </a:p>
          <a:p>
            <a:r>
              <a:rPr lang="en-US" b="0" dirty="0" smtClean="0"/>
              <a:t>How to enforce that the animal is/will be “well cared for”</a:t>
            </a:r>
          </a:p>
          <a:p>
            <a:r>
              <a:rPr lang="en-US" b="0" dirty="0" smtClean="0"/>
              <a:t>Possibly involve local Dog Warden or other (animal) policing authority</a:t>
            </a:r>
          </a:p>
          <a:p>
            <a:r>
              <a:rPr lang="en-US" b="0" dirty="0" smtClean="0"/>
              <a:t>Determine what constitutes “unreasonably long period of time” for leaving animal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considerations (per judge)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7" y="1232452"/>
            <a:ext cx="8090452" cy="3409121"/>
          </a:xfrm>
        </p:spPr>
        <p:txBody>
          <a:bodyPr/>
          <a:lstStyle/>
          <a:p>
            <a:r>
              <a:rPr lang="en-US" dirty="0" smtClean="0"/>
              <a:t>Timely</a:t>
            </a:r>
            <a:r>
              <a:rPr lang="en-US" b="0" dirty="0" smtClean="0"/>
              <a:t> responses</a:t>
            </a:r>
          </a:p>
          <a:p>
            <a:r>
              <a:rPr lang="en-US" dirty="0" smtClean="0"/>
              <a:t>Document</a:t>
            </a:r>
            <a:r>
              <a:rPr lang="en-US" b="0" dirty="0" smtClean="0"/>
              <a:t> even if just personal notes (for jogging memory)</a:t>
            </a:r>
          </a:p>
          <a:p>
            <a:r>
              <a:rPr lang="en-US" b="0" dirty="0" smtClean="0"/>
              <a:t>Sometimes </a:t>
            </a:r>
            <a:r>
              <a:rPr lang="en-US" dirty="0" smtClean="0"/>
              <a:t>less really is more </a:t>
            </a:r>
            <a:r>
              <a:rPr lang="en-US" b="0" dirty="0" smtClean="0"/>
              <a:t>– “student record” is fair game</a:t>
            </a:r>
          </a:p>
          <a:p>
            <a:r>
              <a:rPr lang="en-US" b="0" dirty="0" smtClean="0"/>
              <a:t>Lawsuits can be time &amp; energy suckers, </a:t>
            </a:r>
            <a:r>
              <a:rPr lang="en-US" dirty="0" smtClean="0"/>
              <a:t>find ways to manage </a:t>
            </a:r>
          </a:p>
          <a:p>
            <a:r>
              <a:rPr lang="en-US" dirty="0" smtClean="0"/>
              <a:t>Depositions</a:t>
            </a:r>
            <a:r>
              <a:rPr lang="en-US" b="0" dirty="0" smtClean="0"/>
              <a:t> </a:t>
            </a:r>
            <a:r>
              <a:rPr lang="en-US" b="0" dirty="0" err="1" smtClean="0"/>
              <a:t>schlepositions</a:t>
            </a:r>
            <a:r>
              <a:rPr lang="en-US" b="0" dirty="0" smtClean="0"/>
              <a:t> … be prepared</a:t>
            </a:r>
          </a:p>
          <a:p>
            <a:r>
              <a:rPr lang="en-US" dirty="0" smtClean="0"/>
              <a:t>Develop thick(</a:t>
            </a:r>
            <a:r>
              <a:rPr lang="en-US" dirty="0" err="1" smtClean="0"/>
              <a:t>er</a:t>
            </a:r>
            <a:r>
              <a:rPr lang="en-US" dirty="0" smtClean="0"/>
              <a:t>) skin</a:t>
            </a:r>
            <a:r>
              <a:rPr lang="en-US" b="0" dirty="0" smtClean="0"/>
              <a:t> </a:t>
            </a:r>
          </a:p>
          <a:p>
            <a:r>
              <a:rPr lang="en-US" dirty="0" smtClean="0"/>
              <a:t>Establish/maintain good relationships </a:t>
            </a:r>
            <a:r>
              <a:rPr lang="en-US" b="0" dirty="0" smtClean="0"/>
              <a:t>with legal counsel, university communications (departments/people taking “hits” for you)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Know who’s on the </a:t>
            </a:r>
            <a:r>
              <a:rPr lang="en-US" dirty="0" smtClean="0"/>
              <a:t>other end of the phon</a:t>
            </a:r>
            <a:r>
              <a:rPr lang="en-US" b="0" dirty="0" smtClean="0"/>
              <a:t>e</a:t>
            </a:r>
          </a:p>
          <a:p>
            <a:r>
              <a:rPr lang="en-US" b="0" dirty="0" smtClean="0"/>
              <a:t>Lawsuits can be </a:t>
            </a:r>
            <a:r>
              <a:rPr lang="en-US" dirty="0" smtClean="0"/>
              <a:t>expensive &amp; political</a:t>
            </a:r>
          </a:p>
          <a:p>
            <a:r>
              <a:rPr lang="en-US" dirty="0" smtClean="0"/>
              <a:t>Campus counseling services</a:t>
            </a:r>
            <a:r>
              <a:rPr lang="en-US" b="0" dirty="0" smtClean="0"/>
              <a:t> should be prepared for requests</a:t>
            </a:r>
          </a:p>
          <a:p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b="0" dirty="0"/>
              <a:t>bright side: being named in a federal lawsuit can often be your “fun fact” when doing ice-breakers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5621"/>
            <a:ext cx="7886700" cy="36123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University Nebraska – Kearny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UN-Kearny assistance animal policy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Yorker article: Pets Allowed, by Patricia Marx (10.20.14)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New Yorker article, Animals Allowed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ADA &amp; frequently asked questions about service animals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ADA guidance on service animals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HUD guidance on Emotional Support Animals (2013)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HUD guidance on ESA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2 dogs, Katie and Bean" title="Amy's dog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1149" y="1370013"/>
            <a:ext cx="3701701" cy="285432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344" y="0"/>
            <a:ext cx="7525656" cy="106562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Lingering questions and/or wisdom from the group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49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result for pictures of emotional support animals" title="ESA ta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55" y="465369"/>
            <a:ext cx="1487654" cy="1614042"/>
          </a:xfrm>
          <a:prstGeom prst="rect">
            <a:avLst/>
          </a:prstGeom>
          <a:noFill/>
          <a:ex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Brief history of lawsuit</a:t>
            </a:r>
          </a:p>
          <a:p>
            <a:r>
              <a:rPr lang="en-US" smtClean="0"/>
              <a:t>Some context</a:t>
            </a:r>
          </a:p>
          <a:p>
            <a:r>
              <a:rPr lang="en-US" smtClean="0"/>
              <a:t>Considerations when crafting emotional assistance animal policy</a:t>
            </a:r>
          </a:p>
          <a:p>
            <a:r>
              <a:rPr lang="en-US" smtClean="0"/>
              <a:t>Additional considerations (per judge) </a:t>
            </a:r>
          </a:p>
          <a:p>
            <a:r>
              <a:rPr lang="en-US" smtClean="0"/>
              <a:t>Lessons learned</a:t>
            </a:r>
          </a:p>
          <a:p>
            <a:r>
              <a:rPr lang="en-US" smtClean="0"/>
              <a:t>Questions/wisdom from the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we’ll cover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5619"/>
            <a:ext cx="7886700" cy="3578569"/>
          </a:xfrm>
        </p:spPr>
        <p:txBody>
          <a:bodyPr/>
          <a:lstStyle/>
          <a:p>
            <a:r>
              <a:rPr lang="en-US" dirty="0" smtClean="0"/>
              <a:t>Service v</a:t>
            </a:r>
            <a:r>
              <a:rPr lang="en-US" dirty="0"/>
              <a:t>. Emotional Support </a:t>
            </a:r>
            <a:r>
              <a:rPr lang="en-US" dirty="0" smtClean="0"/>
              <a:t>(Assistance) v</a:t>
            </a:r>
            <a:r>
              <a:rPr lang="en-US" dirty="0"/>
              <a:t>. </a:t>
            </a:r>
            <a:r>
              <a:rPr lang="en-US" dirty="0" smtClean="0"/>
              <a:t>Therapy animal</a:t>
            </a:r>
          </a:p>
          <a:p>
            <a:r>
              <a:rPr lang="en-US" dirty="0" smtClean="0"/>
              <a:t>Ohio Civil Rights Commission (OCRC)</a:t>
            </a:r>
          </a:p>
          <a:p>
            <a:r>
              <a:rPr lang="en-US" dirty="0" smtClean="0"/>
              <a:t>Fair Housing Advocates Association (FHAA)</a:t>
            </a:r>
          </a:p>
          <a:p>
            <a:r>
              <a:rPr lang="en-US" dirty="0" smtClean="0"/>
              <a:t>Housing &amp; Urban Development (HUD)</a:t>
            </a:r>
          </a:p>
          <a:p>
            <a:r>
              <a:rPr lang="en-US" dirty="0" smtClean="0"/>
              <a:t>Ohio Attorneys General (OAG)</a:t>
            </a:r>
          </a:p>
          <a:p>
            <a:r>
              <a:rPr lang="en-US" dirty="0" smtClean="0"/>
              <a:t>KSU Office of General Counsel (Legal)</a:t>
            </a:r>
          </a:p>
          <a:p>
            <a:r>
              <a:rPr lang="en-US" dirty="0" smtClean="0"/>
              <a:t>Residence Services (Res </a:t>
            </a:r>
            <a:r>
              <a:rPr lang="en-US" dirty="0" err="1" smtClean="0"/>
              <a:t>Srvcs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Student Accessibility Services (SAS)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&amp; players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794199"/>
              </p:ext>
            </p:extLst>
          </p:nvPr>
        </p:nvGraphicFramePr>
        <p:xfrm>
          <a:off x="344557" y="940904"/>
          <a:ext cx="8468139" cy="352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the lawsuit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le with line through it, indicating no pets allowed" title="No pe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86" y="3491680"/>
            <a:ext cx="961611" cy="10273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65620"/>
            <a:ext cx="8258677" cy="3047302"/>
          </a:xfrm>
        </p:spPr>
        <p:txBody>
          <a:bodyPr/>
          <a:lstStyle/>
          <a:p>
            <a:r>
              <a:rPr lang="en-US" b="0" dirty="0" smtClean="0"/>
              <a:t>KSU Residence Services typically houses </a:t>
            </a:r>
            <a:r>
              <a:rPr lang="en-US" dirty="0" smtClean="0"/>
              <a:t>6400+ students</a:t>
            </a:r>
            <a:r>
              <a:rPr lang="en-US" b="0" dirty="0" smtClean="0"/>
              <a:t> </a:t>
            </a:r>
          </a:p>
          <a:p>
            <a:r>
              <a:rPr lang="en-US" b="0" dirty="0" smtClean="0"/>
              <a:t>SAS currently serves approx. </a:t>
            </a:r>
            <a:r>
              <a:rPr lang="en-US" dirty="0" smtClean="0"/>
              <a:t>1350 students; in 2010 approx. 1100</a:t>
            </a:r>
            <a:r>
              <a:rPr lang="en-US" b="0" dirty="0" smtClean="0"/>
              <a:t> </a:t>
            </a:r>
          </a:p>
          <a:p>
            <a:r>
              <a:rPr lang="en-US" b="0" dirty="0" smtClean="0"/>
              <a:t>In 2009, </a:t>
            </a:r>
            <a:r>
              <a:rPr lang="en-US" b="0" dirty="0"/>
              <a:t>Residence Services operated </a:t>
            </a:r>
            <a:r>
              <a:rPr lang="en-US" dirty="0"/>
              <a:t>student apartments</a:t>
            </a:r>
            <a:r>
              <a:rPr lang="en-US" b="0" dirty="0"/>
              <a:t> (for families, couples, upperclassmen), where student resided</a:t>
            </a:r>
          </a:p>
          <a:p>
            <a:r>
              <a:rPr lang="en-US" b="0" dirty="0" smtClean="0"/>
              <a:t>Documentation from student provided by University-employed psychologist recommending “her [student’s] pet” live with her</a:t>
            </a:r>
          </a:p>
          <a:p>
            <a:r>
              <a:rPr lang="en-US" b="0" dirty="0" smtClean="0"/>
              <a:t>Residence Services had “no pet” policy in halls or apartments, although previously had service animals in halls</a:t>
            </a:r>
          </a:p>
          <a:p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ictures of housing and urban develop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22" y="2992713"/>
            <a:ext cx="1529330" cy="14429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 descr="Housing &amp; Urban Development logo" title="HUD logo"/>
          <p:cNvSpPr>
            <a:spLocks noGrp="1"/>
          </p:cNvSpPr>
          <p:nvPr>
            <p:ph idx="1"/>
          </p:nvPr>
        </p:nvSpPr>
        <p:spPr>
          <a:xfrm>
            <a:off x="368969" y="1102996"/>
            <a:ext cx="8261684" cy="3447946"/>
          </a:xfrm>
        </p:spPr>
        <p:txBody>
          <a:bodyPr>
            <a:normAutofit/>
          </a:bodyPr>
          <a:lstStyle/>
          <a:p>
            <a:r>
              <a:rPr lang="en-US" b="0" dirty="0" smtClean="0"/>
              <a:t>In 2010 no real guidance from HUD/FHA on what constituted appropriate animals in one’s dwelling </a:t>
            </a:r>
          </a:p>
          <a:p>
            <a:r>
              <a:rPr lang="en-US" b="0" dirty="0"/>
              <a:t>Lawsuit listed KSU generally PLUS 4 staff members by name – 1 from SAS and 3 from Residence Services </a:t>
            </a:r>
          </a:p>
          <a:p>
            <a:r>
              <a:rPr lang="en-US" b="0" dirty="0" smtClean="0"/>
              <a:t>Story </a:t>
            </a:r>
            <a:r>
              <a:rPr lang="en-US" b="0" dirty="0"/>
              <a:t>got picked up in local paper (Record Courier) in May </a:t>
            </a:r>
            <a:r>
              <a:rPr lang="en-US" b="0" dirty="0" smtClean="0"/>
              <a:t>2011 </a:t>
            </a:r>
          </a:p>
          <a:p>
            <a:pPr lvl="1"/>
            <a:r>
              <a:rPr lang="en-US" dirty="0" smtClean="0"/>
              <a:t>What my grandfather always said … </a:t>
            </a:r>
            <a:endParaRPr lang="en-US" dirty="0"/>
          </a:p>
          <a:p>
            <a:r>
              <a:rPr lang="en-US" b="0" dirty="0" smtClean="0"/>
              <a:t>UN-Kearny </a:t>
            </a:r>
            <a:r>
              <a:rPr lang="en-US" b="0" dirty="0"/>
              <a:t>decision published in </a:t>
            </a:r>
            <a:r>
              <a:rPr lang="en-US" b="0" dirty="0" smtClean="0"/>
              <a:t>2013 (original                                       charge in 2011)</a:t>
            </a:r>
          </a:p>
          <a:p>
            <a:r>
              <a:rPr lang="en-US" b="0" dirty="0" smtClean="0"/>
              <a:t>KSU represented by Ohio Attorneys General office</a:t>
            </a:r>
          </a:p>
          <a:p>
            <a:r>
              <a:rPr lang="en-US" b="0" dirty="0" smtClean="0"/>
              <a:t>“Fairness Hearing” April, 2016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ver page of KSU lawsuit" title="lawsuit"/>
          <p:cNvPicPr>
            <a:picLocks noGrp="1"/>
          </p:cNvPicPr>
          <p:nvPr>
            <p:ph idx="1"/>
          </p:nvPr>
        </p:nvPicPr>
        <p:blipFill rotWithShape="1">
          <a:blip r:embed="rId3"/>
          <a:srcRect l="13782" t="19943" r="27404" b="4843"/>
          <a:stretch/>
        </p:blipFill>
        <p:spPr bwMode="auto">
          <a:xfrm>
            <a:off x="2029325" y="1065621"/>
            <a:ext cx="4748463" cy="3570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344" y="0"/>
            <a:ext cx="6897006" cy="914400"/>
          </a:xfrm>
        </p:spPr>
        <p:txBody>
          <a:bodyPr/>
          <a:lstStyle/>
          <a:p>
            <a:r>
              <a:rPr lang="en-US" dirty="0" smtClean="0"/>
              <a:t>HUD’s charge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mp of approval&#10;" title="stamp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4" y="3158472"/>
            <a:ext cx="1552344" cy="12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23267"/>
          </a:xfrm>
        </p:spPr>
        <p:txBody>
          <a:bodyPr>
            <a:normAutofit/>
          </a:bodyPr>
          <a:lstStyle/>
          <a:p>
            <a:r>
              <a:rPr lang="en-US" b="0" dirty="0" smtClean="0"/>
              <a:t>Since January 2016, University (SAS &amp; Residence Services) proceeded “as if” the policy was official (even though it hadn’t yet been signed by the judge) </a:t>
            </a:r>
          </a:p>
          <a:p>
            <a:r>
              <a:rPr lang="en-US" b="0" dirty="0" smtClean="0"/>
              <a:t>Prior to judge signing consent decree &amp; making it </a:t>
            </a:r>
            <a:r>
              <a:rPr lang="en-US" b="0" dirty="0"/>
              <a:t>official (September 2016), </a:t>
            </a:r>
            <a:r>
              <a:rPr lang="en-US" b="0" dirty="0" smtClean="0"/>
              <a:t>policy not publicly available</a:t>
            </a:r>
          </a:p>
          <a:p>
            <a:r>
              <a:rPr lang="en-US" b="0" dirty="0" smtClean="0"/>
              <a:t>Legal, Res </a:t>
            </a:r>
            <a:r>
              <a:rPr lang="en-US" b="0" dirty="0" err="1" smtClean="0"/>
              <a:t>Srvcs</a:t>
            </a:r>
            <a:r>
              <a:rPr lang="en-US" b="0" dirty="0" smtClean="0"/>
              <a:t> and SAS will meet to coordinate                                    “official” enactment of policy</a:t>
            </a:r>
          </a:p>
          <a:p>
            <a:r>
              <a:rPr lang="en-US" b="0" dirty="0" smtClean="0"/>
              <a:t>To date, SAS has fielded ~ xx inquiries/requests                                       for assistance animals; xx approved    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things stand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7116"/>
            <a:ext cx="8223802" cy="3561346"/>
          </a:xfrm>
        </p:spPr>
        <p:txBody>
          <a:bodyPr>
            <a:normAutofit/>
          </a:bodyPr>
          <a:lstStyle/>
          <a:p>
            <a:r>
              <a:rPr lang="en-US" dirty="0" smtClean="0"/>
              <a:t>Refer to other schools’ language </a:t>
            </a:r>
            <a:endParaRPr lang="en-US" dirty="0"/>
          </a:p>
          <a:p>
            <a:pPr lvl="1"/>
            <a:r>
              <a:rPr lang="en-US" dirty="0" smtClean="0"/>
              <a:t>May want to give strong consideration to those that have/had DOJ involvement</a:t>
            </a:r>
          </a:p>
          <a:p>
            <a:r>
              <a:rPr lang="en-US" dirty="0" smtClean="0"/>
              <a:t>Involve &amp; get input from Legal and Res </a:t>
            </a:r>
            <a:r>
              <a:rPr lang="en-US" dirty="0" err="1" smtClean="0"/>
              <a:t>Srvcs</a:t>
            </a:r>
            <a:endParaRPr lang="en-US" dirty="0" smtClean="0"/>
          </a:p>
          <a:p>
            <a:r>
              <a:rPr lang="en-US" dirty="0" smtClean="0"/>
              <a:t>Other offices/departments to consider </a:t>
            </a:r>
          </a:p>
          <a:p>
            <a:pPr lvl="1"/>
            <a:r>
              <a:rPr lang="en-US" dirty="0" smtClean="0"/>
              <a:t>Dean of Students</a:t>
            </a:r>
          </a:p>
          <a:p>
            <a:pPr lvl="1"/>
            <a:r>
              <a:rPr lang="en-US" dirty="0" smtClean="0"/>
              <a:t>Grounds </a:t>
            </a:r>
          </a:p>
          <a:p>
            <a:pPr lvl="1"/>
            <a:r>
              <a:rPr lang="en-US" dirty="0" smtClean="0"/>
              <a:t>Housekeeping / Maintenance</a:t>
            </a:r>
          </a:p>
          <a:p>
            <a:pPr lvl="1"/>
            <a:r>
              <a:rPr lang="en-US" dirty="0" smtClean="0"/>
              <a:t>Counseling / Psychological Services</a:t>
            </a:r>
          </a:p>
          <a:p>
            <a:pPr lvl="1"/>
            <a:r>
              <a:rPr lang="en-US" dirty="0" smtClean="0"/>
              <a:t>Human Resources (e.g., live-in hall staff requesting assistance animal) </a:t>
            </a:r>
          </a:p>
          <a:p>
            <a:pPr lvl="1"/>
            <a:r>
              <a:rPr lang="en-US" dirty="0" smtClean="0"/>
              <a:t>University Communications &amp; Marketing (fielding press inquiries, etc.)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crafting &amp; implementing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896</Words>
  <Application>Microsoft Office PowerPoint</Application>
  <PresentationFormat>On-screen Show (16:9)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Animals Allowed OH-AHEAD Fall Conference</vt:lpstr>
      <vt:lpstr>What we’ll cover today</vt:lpstr>
      <vt:lpstr>Definitions &amp; players </vt:lpstr>
      <vt:lpstr>A brief history of the lawsuit … </vt:lpstr>
      <vt:lpstr>Setting the context</vt:lpstr>
      <vt:lpstr>More context</vt:lpstr>
      <vt:lpstr>HUD’s charge … </vt:lpstr>
      <vt:lpstr>Where things stand now</vt:lpstr>
      <vt:lpstr>When crafting &amp; implementing policy</vt:lpstr>
      <vt:lpstr>Considerations in crafting policy, cont.</vt:lpstr>
      <vt:lpstr>Additional considerations (per judge)</vt:lpstr>
      <vt:lpstr>Lessons learned </vt:lpstr>
      <vt:lpstr>More lessons</vt:lpstr>
      <vt:lpstr>Resources </vt:lpstr>
      <vt:lpstr>Lingering questions and/or wisdom from the group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Kurtis J. Soltman</cp:lastModifiedBy>
  <cp:revision>80</cp:revision>
  <dcterms:created xsi:type="dcterms:W3CDTF">2016-02-11T18:06:46Z</dcterms:created>
  <dcterms:modified xsi:type="dcterms:W3CDTF">2016-10-19T17:45:16Z</dcterms:modified>
</cp:coreProperties>
</file>