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sldIdLst>
    <p:sldId id="256" r:id="rId2"/>
    <p:sldId id="257" r:id="rId3"/>
    <p:sldId id="258" r:id="rId4"/>
    <p:sldId id="262" r:id="rId5"/>
    <p:sldId id="268" r:id="rId6"/>
    <p:sldId id="259" r:id="rId7"/>
    <p:sldId id="263" r:id="rId8"/>
    <p:sldId id="266" r:id="rId9"/>
    <p:sldId id="265" r:id="rId10"/>
    <p:sldId id="267" r:id="rId11"/>
    <p:sldId id="261" r:id="rId12"/>
    <p:sldId id="277" r:id="rId13"/>
    <p:sldId id="269" r:id="rId14"/>
    <p:sldId id="264" r:id="rId15"/>
    <p:sldId id="271" r:id="rId16"/>
    <p:sldId id="270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8" autoAdjust="0"/>
    <p:restoredTop sz="94737"/>
  </p:normalViewPr>
  <p:slideViewPr>
    <p:cSldViewPr snapToGrid="0">
      <p:cViewPr varScale="1">
        <p:scale>
          <a:sx n="110" d="100"/>
          <a:sy n="110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32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4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2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1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16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8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6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8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2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3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3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16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E2zRm6M8O0" TargetMode="External"/><Relationship Id="rId2" Type="http://schemas.openxmlformats.org/officeDocument/2006/relationships/hyperlink" Target="http://www.automaticsync.com/captionsync/youtube-automatic-caption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amara.org/en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scowlin1@ken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mp.org/equalaccess/C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bclearn.com/portal/site/HigherEd" TargetMode="External"/><Relationship Id="rId3" Type="http://schemas.openxmlformats.org/officeDocument/2006/relationships/hyperlink" Target="http://www.captioningkey.org/quality_captioning.html" TargetMode="External"/><Relationship Id="rId7" Type="http://schemas.openxmlformats.org/officeDocument/2006/relationships/hyperlink" Target="http://www.synchrimedia.com/" TargetMode="External"/><Relationship Id="rId2" Type="http://schemas.openxmlformats.org/officeDocument/2006/relationships/hyperlink" Target="http://www.3playmedi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ups.ecuad.ca/wp-content/uploads/2015/04/The+Complete+Guide+to+Closed+Captioning.pdf" TargetMode="External"/><Relationship Id="rId5" Type="http://schemas.openxmlformats.org/officeDocument/2006/relationships/hyperlink" Target="https://cielo24.com/" TargetMode="External"/><Relationship Id="rId4" Type="http://schemas.openxmlformats.org/officeDocument/2006/relationships/hyperlink" Target="http://www.dcmp.org/captioningkey/types_methods_styles.html" TargetMode="External"/><Relationship Id="rId9" Type="http://schemas.openxmlformats.org/officeDocument/2006/relationships/hyperlink" Target="http://www.pepnet.org/resources/access-and-accommodations/Offline%20Caption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istia.com/blog/more-accessible-video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cups.ecuad.ca/wp-content/uploads/2015/04/The+Complete+Guide+to+Closed+Captioning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tioningkey.org/quality_caption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Closed Captioning: </a:t>
            </a:r>
            <a:br>
              <a:rPr lang="en-US" dirty="0" smtClean="0"/>
            </a:br>
            <a:r>
              <a:rPr lang="en-US" dirty="0" smtClean="0"/>
              <a:t>Your Guide to Technology and Accessibility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Shannon Cowling, Assistant Director Accessible Communication and Media</a:t>
            </a:r>
          </a:p>
          <a:p>
            <a:r>
              <a:rPr lang="en-US" dirty="0" smtClean="0"/>
              <a:t>Kent State University </a:t>
            </a:r>
          </a:p>
        </p:txBody>
      </p:sp>
    </p:spTree>
    <p:extLst>
      <p:ext uri="{BB962C8B-B14F-4D97-AF65-F5344CB8AC3E}">
        <p14:creationId xmlns:p14="http://schemas.microsoft.com/office/powerpoint/2010/main" val="473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97280" y="1939338"/>
            <a:ext cx="5393100" cy="40719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Mixed case preferred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CAPITAL LETTERS imply?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Font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Sans serif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Proportionally spaced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Translucent box </a:t>
            </a:r>
            <a:endParaRPr lang="en-US" sz="2800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2699" y="1939338"/>
            <a:ext cx="5393100" cy="42025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Two lines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Left justified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Lines should not exceed 32 characters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Sentence break – at a logical point or pause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3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43188" y="1737360"/>
            <a:ext cx="565057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800" b="1" dirty="0">
                <a:solidFill>
                  <a:srgbClr val="002060"/>
                </a:solidFill>
              </a:rPr>
              <a:t>Inappropriate</a:t>
            </a:r>
            <a:endParaRPr lang="en-US" sz="2800" dirty="0">
              <a:solidFill>
                <a:srgbClr val="002060"/>
              </a:solidFill>
            </a:endParaRPr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Seth </a:t>
            </a:r>
            <a:r>
              <a:rPr lang="en-US" dirty="0"/>
              <a:t>picked up his </a:t>
            </a:r>
            <a:endParaRPr lang="en-US" dirty="0" smtClean="0"/>
          </a:p>
          <a:p>
            <a:pPr fontAlgn="t"/>
            <a:r>
              <a:rPr lang="en-US" dirty="0" smtClean="0"/>
              <a:t>black cat</a:t>
            </a:r>
            <a:r>
              <a:rPr lang="en-US" dirty="0"/>
              <a:t>.</a:t>
            </a:r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Lila </a:t>
            </a:r>
            <a:r>
              <a:rPr lang="en-US" dirty="0"/>
              <a:t>scooted under</a:t>
            </a:r>
            <a:br>
              <a:rPr lang="en-US" dirty="0"/>
            </a:br>
            <a:r>
              <a:rPr lang="en-US" dirty="0"/>
              <a:t>the bed.</a:t>
            </a:r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Darnell </a:t>
            </a:r>
            <a:r>
              <a:rPr lang="en-US" dirty="0"/>
              <a:t>and Tameka</a:t>
            </a:r>
            <a:br>
              <a:rPr lang="en-US" dirty="0"/>
            </a:br>
            <a:r>
              <a:rPr lang="en-US" dirty="0"/>
              <a:t>Johnson are at meeting.</a:t>
            </a:r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In </a:t>
            </a:r>
            <a:r>
              <a:rPr lang="en-US" dirty="0"/>
              <a:t>seconds she arrived, and</a:t>
            </a:r>
            <a:br>
              <a:rPr lang="en-US" dirty="0"/>
            </a:br>
            <a:r>
              <a:rPr lang="en-US" dirty="0"/>
              <a:t>he ordered a drink.</a:t>
            </a:r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She </a:t>
            </a:r>
            <a:r>
              <a:rPr lang="en-US" dirty="0"/>
              <a:t>suspected her </a:t>
            </a:r>
          </a:p>
          <a:p>
            <a:pPr fontAlgn="t"/>
            <a:r>
              <a:rPr lang="en-US" dirty="0"/>
              <a:t>face said it all.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0859" y="1703928"/>
            <a:ext cx="44436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800" b="1" dirty="0" smtClean="0">
                <a:solidFill>
                  <a:srgbClr val="002060"/>
                </a:solidFill>
              </a:rPr>
              <a:t>Appropriate</a:t>
            </a:r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Seth pick up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his black cat.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Lila scooted </a:t>
            </a:r>
            <a:br>
              <a:rPr lang="en-US" dirty="0"/>
            </a:br>
            <a:r>
              <a:rPr lang="en-US" dirty="0"/>
              <a:t>under the bed. </a:t>
            </a:r>
            <a:endParaRPr lang="en-US" dirty="0" smtClean="0"/>
          </a:p>
          <a:p>
            <a:pPr fontAlgn="t"/>
            <a:endParaRPr lang="en-US" dirty="0"/>
          </a:p>
          <a:p>
            <a:pPr fontAlgn="t"/>
            <a:r>
              <a:rPr lang="en-US" dirty="0"/>
              <a:t>Darnell and Tameka Johnson</a:t>
            </a:r>
            <a:br>
              <a:rPr lang="en-US" dirty="0"/>
            </a:br>
            <a:r>
              <a:rPr lang="en-US" dirty="0"/>
              <a:t>are at the meeting</a:t>
            </a:r>
            <a:r>
              <a:rPr lang="en-US" dirty="0" smtClean="0"/>
              <a:t>.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In seconds she arrived,</a:t>
            </a:r>
            <a:br>
              <a:rPr lang="en-US" dirty="0"/>
            </a:br>
            <a:r>
              <a:rPr lang="en-US" dirty="0"/>
              <a:t>and he ordered a </a:t>
            </a:r>
            <a:r>
              <a:rPr lang="en-US" dirty="0" smtClean="0"/>
              <a:t>drink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She suspected her face</a:t>
            </a:r>
          </a:p>
          <a:p>
            <a:pPr fontAlgn="t"/>
            <a:r>
              <a:rPr lang="en-US" dirty="0"/>
              <a:t>s</a:t>
            </a:r>
            <a:r>
              <a:rPr lang="en-US" dirty="0" smtClean="0"/>
              <a:t>aid </a:t>
            </a:r>
            <a:r>
              <a:rPr lang="en-US" dirty="0"/>
              <a:t>it all. </a:t>
            </a:r>
          </a:p>
        </p:txBody>
      </p:sp>
    </p:spTree>
    <p:extLst>
      <p:ext uri="{BB962C8B-B14F-4D97-AF65-F5344CB8AC3E}">
        <p14:creationId xmlns:p14="http://schemas.microsoft.com/office/powerpoint/2010/main" val="13910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2480" y="2015068"/>
            <a:ext cx="10058400" cy="4023360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hlinkClick r:id="rId2"/>
              </a:rPr>
              <a:t>YouTube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2800" b="1" dirty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b="1" dirty="0" smtClean="0"/>
              <a:t>If you remember anything from today……</a:t>
            </a:r>
            <a:endParaRPr lang="en-US" sz="2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800" b="1" dirty="0">
              <a:hlinkClick r:id="rId3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407" y="2492005"/>
            <a:ext cx="675860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How?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3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72316"/>
            <a:ext cx="10058400" cy="1450757"/>
          </a:xfrm>
        </p:spPr>
        <p:txBody>
          <a:bodyPr/>
          <a:lstStyle/>
          <a:p>
            <a:r>
              <a:rPr lang="en-US" dirty="0" smtClean="0"/>
              <a:t>Process (In-House)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837" y="1902883"/>
            <a:ext cx="10687283" cy="435504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Verbatim transcript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Include speaker ID and sound effects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Divide the transcript into 32 characters with no more than 2 lines of text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Use captioning software to add the time codes and synch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Import the captioning file into the video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Consider where the video is housed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Quality control</a:t>
            </a:r>
            <a:r>
              <a:rPr lang="en-US" sz="3000" dirty="0"/>
              <a:t> </a:t>
            </a:r>
            <a:r>
              <a:rPr lang="en-US" sz="3000" dirty="0" smtClean="0"/>
              <a:t>&amp; supervision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Scalability </a:t>
            </a:r>
          </a:p>
          <a:p>
            <a:pPr marL="384048" lvl="2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0341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(Outsourcing)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Cost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Reputation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Turnaround time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Workflow &amp; compatibility with current software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How do you coordinate services?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Current workflow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Suggested workflow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25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122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Campus Partnerships </a:t>
            </a:r>
            <a:r>
              <a:rPr lang="en-US" sz="2800" dirty="0"/>
              <a:t> </a:t>
            </a:r>
            <a:r>
              <a:rPr lang="en-US" sz="2800" dirty="0" smtClean="0"/>
              <a:t>- Networking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Staffing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Face-to-face and online courses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Implementation 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Technology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Stakeholders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Education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63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– Not recommended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Speech recognition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You get what you pay for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Transcripts only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Not captioning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hlinkClick r:id="rId2"/>
              </a:rPr>
              <a:t>https://amara.org/en</a:t>
            </a:r>
            <a:r>
              <a:rPr lang="en-US" sz="2800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Contact me at </a:t>
            </a:r>
            <a:r>
              <a:rPr lang="en-US" sz="2800" dirty="0" smtClean="0">
                <a:solidFill>
                  <a:srgbClr val="002060"/>
                </a:solidFill>
                <a:hlinkClick r:id="rId2"/>
              </a:rPr>
              <a:t>scowlin1@kent.edu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Connect on </a:t>
            </a:r>
            <a:r>
              <a:rPr lang="en-US" sz="2800" smtClean="0">
                <a:solidFill>
                  <a:schemeClr val="tx1"/>
                </a:solidFill>
              </a:rPr>
              <a:t>social media.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Kent State University Student Accessibility Services Division of Student Affairs" title="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832" y="5034042"/>
            <a:ext cx="5831168" cy="125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Captions?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2042676"/>
            <a:ext cx="11067377" cy="4017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“Captioning </a:t>
            </a:r>
            <a:r>
              <a:rPr lang="en-US" sz="2800" dirty="0"/>
              <a:t>is the process of converting the audio content of a television broadcast, webcast, film, video, CD-ROM, DVD, live event, and other productions into text and displaying the text on a screen or monitor. Captions not only display words as the textual equivalent of spoken dialogue or narration, but they also include speaker identification, sound effects, and music description</a:t>
            </a:r>
            <a:r>
              <a:rPr lang="en-US" sz="2800" dirty="0" smtClean="0"/>
              <a:t>.”</a:t>
            </a:r>
            <a:endParaRPr lang="en-US" sz="2400" dirty="0" smtClean="0"/>
          </a:p>
          <a:p>
            <a:pPr marL="0" indent="0">
              <a:buNone/>
            </a:pPr>
            <a:r>
              <a:rPr lang="en-US" sz="2800" b="1" dirty="0" smtClean="0"/>
              <a:t>What are they, really?</a:t>
            </a:r>
          </a:p>
          <a:p>
            <a:pPr marL="0" indent="0">
              <a:buNone/>
            </a:pPr>
            <a:r>
              <a:rPr lang="en-US" sz="2800" b="1" dirty="0" smtClean="0"/>
              <a:t>Who here is coordinating cc?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00713" y="5737492"/>
            <a:ext cx="912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definition in </a:t>
            </a:r>
            <a:r>
              <a:rPr lang="en-US" dirty="0"/>
              <a:t>the Described and Captioned Media Program </a:t>
            </a:r>
            <a:r>
              <a:rPr lang="en-US" b="1" dirty="0" smtClean="0">
                <a:solidFill>
                  <a:srgbClr val="002060"/>
                </a:solidFill>
                <a:hlinkClick r:id="rId2"/>
              </a:rPr>
              <a:t>https</a:t>
            </a:r>
            <a:r>
              <a:rPr lang="en-US" b="1" dirty="0">
                <a:solidFill>
                  <a:srgbClr val="002060"/>
                </a:solidFill>
                <a:hlinkClick r:id="rId2"/>
              </a:rPr>
              <a:t>://</a:t>
            </a:r>
            <a:r>
              <a:rPr lang="en-US" b="1" dirty="0" smtClean="0">
                <a:solidFill>
                  <a:srgbClr val="002060"/>
                </a:solidFill>
                <a:hlinkClick r:id="rId2"/>
              </a:rPr>
              <a:t>dcmp.org/equalaccess/C.html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47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62667"/>
            <a:ext cx="10461308" cy="422380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2060"/>
                </a:solidFill>
              </a:rPr>
              <a:t>3 Play Media - 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http://www.3playmedia.com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Captioning Key - 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http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://www.captioningkey.org/quality_captioning.html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/>
              <a:t>Further explanation and examples of captioning may be found at: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www.dcmp.org/captioningkey/types_methods_styles.html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Cielo </a:t>
            </a:r>
            <a:r>
              <a:rPr lang="en-US" dirty="0">
                <a:solidFill>
                  <a:srgbClr val="002060"/>
                </a:solidFill>
              </a:rPr>
              <a:t>24 </a:t>
            </a: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smtClean="0">
                <a:solidFill>
                  <a:srgbClr val="002060"/>
                </a:solidFill>
                <a:hlinkClick r:id="rId5"/>
              </a:rPr>
              <a:t>https</a:t>
            </a:r>
            <a:r>
              <a:rPr lang="en-US" dirty="0">
                <a:solidFill>
                  <a:srgbClr val="002060"/>
                </a:solidFill>
                <a:hlinkClick r:id="rId5"/>
              </a:rPr>
              <a:t>://cielo24.com</a:t>
            </a:r>
            <a:r>
              <a:rPr lang="en-US" dirty="0" smtClean="0">
                <a:solidFill>
                  <a:srgbClr val="002060"/>
                </a:solidFill>
                <a:hlinkClick r:id="rId5"/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Cross, J. and Hornsby, A. (ND). The Complete Guide to Closed Captioning and Educational Video Accessibility.</a:t>
            </a:r>
            <a:r>
              <a:rPr lang="en-US" dirty="0">
                <a:solidFill>
                  <a:srgbClr val="002060"/>
                </a:solidFill>
              </a:rPr>
              <a:t> Retrieved </a:t>
            </a:r>
            <a:r>
              <a:rPr lang="en-US" dirty="0" smtClean="0">
                <a:solidFill>
                  <a:srgbClr val="002060"/>
                </a:solidFill>
              </a:rPr>
              <a:t>from  </a:t>
            </a:r>
            <a:r>
              <a:rPr lang="en-US" dirty="0" smtClean="0">
                <a:solidFill>
                  <a:srgbClr val="002060"/>
                </a:solidFill>
                <a:hlinkClick r:id="rId6"/>
              </a:rPr>
              <a:t>http</a:t>
            </a:r>
            <a:r>
              <a:rPr lang="en-US" dirty="0">
                <a:solidFill>
                  <a:srgbClr val="002060"/>
                </a:solidFill>
                <a:hlinkClick r:id="rId6"/>
              </a:rPr>
              <a:t>://</a:t>
            </a:r>
            <a:r>
              <a:rPr lang="en-US" dirty="0" smtClean="0">
                <a:solidFill>
                  <a:srgbClr val="002060"/>
                </a:solidFill>
                <a:hlinkClick r:id="rId6"/>
              </a:rPr>
              <a:t>ecups.ecuad.ca/wpcontent/uploads/2015/04/The+Complete+Guide+to+Closed+Captioning.pdf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Movie Captioner</a:t>
            </a:r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en-US" dirty="0">
                <a:solidFill>
                  <a:srgbClr val="002060"/>
                </a:solidFill>
                <a:hlinkClick r:id="rId7"/>
              </a:rPr>
              <a:t>http://www.synchrimedia.com</a:t>
            </a:r>
            <a:r>
              <a:rPr lang="en-US" dirty="0" smtClean="0">
                <a:solidFill>
                  <a:srgbClr val="002060"/>
                </a:solidFill>
                <a:hlinkClick r:id="rId7"/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NBC Learn - </a:t>
            </a:r>
            <a:r>
              <a:rPr lang="en-US" dirty="0" smtClean="0">
                <a:solidFill>
                  <a:srgbClr val="002060"/>
                </a:solidFill>
                <a:hlinkClick r:id="rId8"/>
              </a:rPr>
              <a:t>http</a:t>
            </a:r>
            <a:r>
              <a:rPr lang="en-US" dirty="0">
                <a:solidFill>
                  <a:srgbClr val="002060"/>
                </a:solidFill>
                <a:hlinkClick r:id="rId8"/>
              </a:rPr>
              <a:t>://</a:t>
            </a:r>
            <a:r>
              <a:rPr lang="en-US" dirty="0" smtClean="0">
                <a:solidFill>
                  <a:srgbClr val="002060"/>
                </a:solidFill>
                <a:hlinkClick r:id="rId8"/>
              </a:rPr>
              <a:t>www.nbclearn.com/portal/site/HigherEd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Pepnet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2 - </a:t>
            </a:r>
            <a:r>
              <a:rPr lang="en-US" dirty="0">
                <a:solidFill>
                  <a:srgbClr val="002060"/>
                </a:solidFill>
                <a:hlinkClick r:id="rId9" invalidUrl="http://www.pepnet.org/resources/access-and-accommodations/Offline Captioning"/>
              </a:rPr>
              <a:t>http://</a:t>
            </a:r>
            <a:r>
              <a:rPr lang="en-US" dirty="0" smtClean="0">
                <a:solidFill>
                  <a:srgbClr val="002060"/>
                </a:solidFill>
                <a:hlinkClick r:id="rId9" invalidUrl="http://www.pepnet.org/resources/access-and-accommodations/Offline Captioning"/>
              </a:rPr>
              <a:t>www.pepnet.org/resources/access-and-accommodations/Offline%20Captioning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672" y="2020557"/>
            <a:ext cx="11029615" cy="3888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 </a:t>
            </a:r>
            <a:r>
              <a:rPr lang="en-US" sz="2800" b="1" u="sng" dirty="0" smtClean="0"/>
              <a:t>Goals for today’s session</a:t>
            </a:r>
            <a:r>
              <a:rPr lang="en-US" sz="2800" b="1" dirty="0" smtClean="0"/>
              <a:t>: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Understand captioning best practices and basic technical terms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Identify campus partnerships and resources, captioning vendors, and          budgetary challenges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Compare current workflow to suggested workflow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405493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captioning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78393" y="2030395"/>
            <a:ext cx="108437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Why caption?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hlinkClick r:id="rId2"/>
              </a:rPr>
              <a:t>https</a:t>
            </a:r>
            <a:r>
              <a:rPr lang="en-US" sz="2000" dirty="0">
                <a:solidFill>
                  <a:srgbClr val="002060"/>
                </a:solidFill>
                <a:hlinkClick r:id="rId2"/>
              </a:rPr>
              <a:t>://</a:t>
            </a:r>
            <a:r>
              <a:rPr lang="en-US" sz="2000" dirty="0" smtClean="0">
                <a:solidFill>
                  <a:srgbClr val="002060"/>
                </a:solidFill>
                <a:hlinkClick r:id="rId2"/>
              </a:rPr>
              <a:t>wistia.com/blog/more-accessible-video</a:t>
            </a: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How does it actually work?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Technology requirements   </a:t>
            </a:r>
            <a:endParaRPr lang="en-US" sz="2800" dirty="0"/>
          </a:p>
        </p:txBody>
      </p:sp>
      <p:pic>
        <p:nvPicPr>
          <p:cNvPr id="4" name="Picture 3" descr="Graphic showing video file and the captioning file as two seperate items needing added to the video player." title="CC video player and fi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290" y="2030395"/>
            <a:ext cx="5096786" cy="2743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5158" y="5684305"/>
            <a:ext cx="7738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retrieved from </a:t>
            </a:r>
            <a:r>
              <a:rPr lang="en-US" b="1" dirty="0" smtClean="0">
                <a:solidFill>
                  <a:srgbClr val="002060"/>
                </a:solidFill>
                <a:hlinkClick r:id="rId4"/>
              </a:rPr>
              <a:t>http</a:t>
            </a:r>
            <a:r>
              <a:rPr lang="en-US" b="1" dirty="0">
                <a:solidFill>
                  <a:srgbClr val="002060"/>
                </a:solidFill>
                <a:hlinkClick r:id="rId4"/>
              </a:rPr>
              <a:t>://</a:t>
            </a:r>
            <a:r>
              <a:rPr lang="en-US" b="1" dirty="0" smtClean="0">
                <a:solidFill>
                  <a:srgbClr val="002060"/>
                </a:solidFill>
                <a:hlinkClick r:id="rId4"/>
              </a:rPr>
              <a:t>ecups.ecuad.ca/wp-content/uploads/2015/04/The+Complete+Guide+to+Closed+Captioning.pdf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3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8068" y="2585310"/>
            <a:ext cx="675860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Terminology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03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Closed </a:t>
            </a:r>
            <a:r>
              <a:rPr lang="en-US" sz="2800" b="1" dirty="0" smtClean="0"/>
              <a:t>captioned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Decoder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Offline </a:t>
            </a:r>
            <a:r>
              <a:rPr lang="en-US" sz="2800" b="1" dirty="0" smtClean="0"/>
              <a:t>captioning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Open-captioned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Subtitle</a:t>
            </a:r>
            <a:endParaRPr lang="en-US" sz="2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Transcription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/>
              <a:t>Timecode</a:t>
            </a: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281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1820"/>
            <a:ext cx="11029615" cy="2542579"/>
          </a:xfrm>
        </p:spPr>
        <p:txBody>
          <a:bodyPr/>
          <a:lstStyle/>
          <a:p>
            <a:r>
              <a:rPr lang="en-US" sz="2800" b="1" dirty="0"/>
              <a:t>Captions vs. </a:t>
            </a:r>
            <a:r>
              <a:rPr lang="en-US" sz="2800" b="1" dirty="0" smtClean="0"/>
              <a:t>Transcript</a:t>
            </a:r>
          </a:p>
          <a:p>
            <a:pPr lvl="1"/>
            <a:r>
              <a:rPr lang="en-US" sz="2600" dirty="0" err="1" smtClean="0"/>
              <a:t>Captionist</a:t>
            </a:r>
            <a:r>
              <a:rPr lang="en-US" sz="2600" dirty="0" smtClean="0"/>
              <a:t> vs. Transcriber</a:t>
            </a:r>
            <a:endParaRPr lang="en-US" sz="2600" dirty="0"/>
          </a:p>
          <a:p>
            <a:r>
              <a:rPr lang="en-US" sz="2800" b="1" dirty="0"/>
              <a:t>Post-Production vs. Live Captions</a:t>
            </a:r>
            <a:endParaRPr lang="en-US" sz="2800" dirty="0"/>
          </a:p>
          <a:p>
            <a:r>
              <a:rPr lang="en-US" sz="2800" b="1" dirty="0"/>
              <a:t>Closed Caption Formats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 descr="chart listing DFXP for flash players, srt for you tube, WebVTT for HTML5, SAMI for Microsoft/Windows Media, QT for QuickTime" title="Closed Caption Forma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847505"/>
              </p:ext>
            </p:extLst>
          </p:nvPr>
        </p:nvGraphicFramePr>
        <p:xfrm>
          <a:off x="5700713" y="3612420"/>
          <a:ext cx="5454967" cy="2593743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103461"/>
                <a:gridCol w="3351506"/>
              </a:tblGrid>
              <a:tr h="527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DFXP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Flash players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</a:tr>
              <a:tr h="51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SRT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YouTube and web media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</a:tr>
              <a:tr h="51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WebVTT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HTML5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</a:tr>
              <a:tr h="51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Microsoft / Windows Media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</a:tr>
              <a:tr h="516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QuickText / QuickTime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38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407" y="2492005"/>
            <a:ext cx="675860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Best Practices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81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17196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Synchronized and appear the same time the audio is delivered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Equivalent – meaning and intention is preserved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A</a:t>
            </a:r>
            <a:r>
              <a:rPr lang="en-US" sz="2800" dirty="0" smtClean="0"/>
              <a:t>ccurate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Consistent and clear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Readable </a:t>
            </a:r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269229" y="5955890"/>
            <a:ext cx="8318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Captioning </a:t>
            </a:r>
            <a:r>
              <a:rPr lang="en-US" dirty="0" smtClean="0"/>
              <a:t>Key 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www.captioningkey.org/quality_captioning.html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Retrospect">
  <a:themeElements>
    <a:clrScheme name="Custom 3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221B89"/>
      </a:hlink>
      <a:folHlink>
        <a:srgbClr val="704404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351</TotalTime>
  <Words>506</Words>
  <Application>Microsoft Office PowerPoint</Application>
  <PresentationFormat>Widescreen</PresentationFormat>
  <Paragraphs>144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Retrospect</vt:lpstr>
      <vt:lpstr>Closed Captioning:  Your Guide to Technology and Accessibility </vt:lpstr>
      <vt:lpstr>What are Captions? </vt:lpstr>
      <vt:lpstr>Session Overview </vt:lpstr>
      <vt:lpstr>Closed captioning</vt:lpstr>
      <vt:lpstr>PowerPoint Presentation</vt:lpstr>
      <vt:lpstr>Terms to know</vt:lpstr>
      <vt:lpstr>Terms continued</vt:lpstr>
      <vt:lpstr>PowerPoint Presentation</vt:lpstr>
      <vt:lpstr>Quality </vt:lpstr>
      <vt:lpstr>Best practices</vt:lpstr>
      <vt:lpstr>Examples</vt:lpstr>
      <vt:lpstr>Example</vt:lpstr>
      <vt:lpstr>PowerPoint Presentation</vt:lpstr>
      <vt:lpstr>Process (In-House)</vt:lpstr>
      <vt:lpstr>Process (Outsourcing)  </vt:lpstr>
      <vt:lpstr>Considerations </vt:lpstr>
      <vt:lpstr>Alternatives – Not recommended</vt:lpstr>
      <vt:lpstr>Let’s Caption</vt:lpstr>
      <vt:lpstr>Questions? </vt:lpstr>
      <vt:lpstr>References &amp; Resources</vt:lpstr>
    </vt:vector>
  </TitlesOfParts>
  <Company>Kent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Closed Captioning: Your Guide to Technology and Accessibility</dc:title>
  <dc:creator>Cowling, Shannon</dc:creator>
  <cp:lastModifiedBy>Kurtis J. Soltman</cp:lastModifiedBy>
  <cp:revision>42</cp:revision>
  <cp:lastPrinted>2016-10-15T03:15:01Z</cp:lastPrinted>
  <dcterms:created xsi:type="dcterms:W3CDTF">2016-10-14T20:10:27Z</dcterms:created>
  <dcterms:modified xsi:type="dcterms:W3CDTF">2016-10-19T17:52:52Z</dcterms:modified>
</cp:coreProperties>
</file>