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tags/tag3.xml" ContentType="application/vnd.openxmlformats-officedocument.presentationml.tags+xml"/>
  <Override PartName="/ppt/notesSlides/notesSlide8.xml" ContentType="application/vnd.openxmlformats-officedocument.presentationml.notesSlide+xml"/>
  <Override PartName="/ppt/tags/tag4.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9" r:id="rId2"/>
    <p:sldId id="293" r:id="rId3"/>
    <p:sldId id="292" r:id="rId4"/>
    <p:sldId id="294" r:id="rId5"/>
    <p:sldId id="295" r:id="rId6"/>
    <p:sldId id="261" r:id="rId7"/>
    <p:sldId id="267" r:id="rId8"/>
    <p:sldId id="287" r:id="rId9"/>
    <p:sldId id="290" r:id="rId10"/>
    <p:sldId id="291" r:id="rId11"/>
    <p:sldId id="274" r:id="rId12"/>
    <p:sldId id="272" r:id="rId13"/>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Kavulic" initials=""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72"/>
    <p:restoredTop sz="75766"/>
  </p:normalViewPr>
  <p:slideViewPr>
    <p:cSldViewPr snapToGrid="0" snapToObjects="1">
      <p:cViewPr>
        <p:scale>
          <a:sx n="132" d="100"/>
          <a:sy n="132" d="100"/>
        </p:scale>
        <p:origin x="1880"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commentAuthors" Target="commentAuthors.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355908-4BC2-FF49-A75F-DF5492A914D7}" type="datetimeFigureOut">
              <a:rPr lang="en-US" smtClean="0"/>
              <a:t>10/11/17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4A051F-0D3E-1B40-BA1E-62BFE8B451A1}" type="slidenum">
              <a:rPr lang="en-US" smtClean="0"/>
              <a:t>‹#›</a:t>
            </a:fld>
            <a:endParaRPr lang="en-US" dirty="0"/>
          </a:p>
        </p:txBody>
      </p:sp>
    </p:spTree>
    <p:extLst>
      <p:ext uri="{BB962C8B-B14F-4D97-AF65-F5344CB8AC3E}">
        <p14:creationId xmlns:p14="http://schemas.microsoft.com/office/powerpoint/2010/main" val="549543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Transition and Post Secondary Programs for Students</a:t>
            </a:r>
            <a:r>
              <a:rPr lang="en-US" baseline="0" dirty="0" smtClean="0"/>
              <a:t> with Intellectual Disabilities</a:t>
            </a:r>
            <a:endParaRPr lang="en-US" dirty="0"/>
          </a:p>
        </p:txBody>
      </p:sp>
      <p:sp>
        <p:nvSpPr>
          <p:cNvPr id="4" name="Slide Number Placeholder 3"/>
          <p:cNvSpPr>
            <a:spLocks noGrp="1"/>
          </p:cNvSpPr>
          <p:nvPr>
            <p:ph type="sldNum" sz="quarter" idx="10"/>
          </p:nvPr>
        </p:nvSpPr>
        <p:spPr/>
        <p:txBody>
          <a:bodyPr/>
          <a:lstStyle/>
          <a:p>
            <a:fld id="{BB9A3F42-B2CE-44E8-876E-7D18DA8629F6}" type="slidenum">
              <a:rPr lang="en-US" smtClean="0"/>
              <a:pPr/>
              <a:t>1</a:t>
            </a:fld>
            <a:endParaRPr lang="en-US" dirty="0"/>
          </a:p>
        </p:txBody>
      </p:sp>
    </p:spTree>
    <p:extLst>
      <p:ext uri="{BB962C8B-B14F-4D97-AF65-F5344CB8AC3E}">
        <p14:creationId xmlns:p14="http://schemas.microsoft.com/office/powerpoint/2010/main" val="1991955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endParaRPr lang="en-US" sz="1200" dirty="0" smtClean="0"/>
          </a:p>
        </p:txBody>
      </p:sp>
      <p:sp>
        <p:nvSpPr>
          <p:cNvPr id="4" name="Slide Number Placeholder 3"/>
          <p:cNvSpPr>
            <a:spLocks noGrp="1"/>
          </p:cNvSpPr>
          <p:nvPr>
            <p:ph type="sldNum" sz="quarter" idx="10"/>
          </p:nvPr>
        </p:nvSpPr>
        <p:spPr/>
        <p:txBody>
          <a:bodyPr/>
          <a:lstStyle/>
          <a:p>
            <a:fld id="{BB9A3F42-B2CE-44E8-876E-7D18DA8629F6}" type="slidenum">
              <a:rPr lang="en-US" smtClean="0"/>
              <a:pPr/>
              <a:t>4</a:t>
            </a:fld>
            <a:endParaRPr lang="en-US" dirty="0"/>
          </a:p>
        </p:txBody>
      </p:sp>
    </p:spTree>
    <p:extLst>
      <p:ext uri="{BB962C8B-B14F-4D97-AF65-F5344CB8AC3E}">
        <p14:creationId xmlns:p14="http://schemas.microsoft.com/office/powerpoint/2010/main" val="1143915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BB9A3F42-B2CE-44E8-876E-7D18DA8629F6}" type="slidenum">
              <a:rPr lang="en-US" smtClean="0"/>
              <a:pPr/>
              <a:t>5</a:t>
            </a:fld>
            <a:endParaRPr lang="en-US" dirty="0"/>
          </a:p>
        </p:txBody>
      </p:sp>
    </p:spTree>
    <p:extLst>
      <p:ext uri="{BB962C8B-B14F-4D97-AF65-F5344CB8AC3E}">
        <p14:creationId xmlns:p14="http://schemas.microsoft.com/office/powerpoint/2010/main" val="1634853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US" baseline="0" dirty="0" smtClean="0"/>
          </a:p>
        </p:txBody>
      </p:sp>
      <p:sp>
        <p:nvSpPr>
          <p:cNvPr id="4" name="Slide Number Placeholder 3"/>
          <p:cNvSpPr>
            <a:spLocks noGrp="1"/>
          </p:cNvSpPr>
          <p:nvPr>
            <p:ph type="sldNum" sz="quarter" idx="10"/>
          </p:nvPr>
        </p:nvSpPr>
        <p:spPr/>
        <p:txBody>
          <a:bodyPr/>
          <a:lstStyle/>
          <a:p>
            <a:fld id="{BB9A3F42-B2CE-44E8-876E-7D18DA8629F6}" type="slidenum">
              <a:rPr lang="en-US" smtClean="0"/>
              <a:pPr/>
              <a:t>6</a:t>
            </a:fld>
            <a:endParaRPr lang="en-US" dirty="0"/>
          </a:p>
        </p:txBody>
      </p:sp>
    </p:spTree>
    <p:extLst>
      <p:ext uri="{BB962C8B-B14F-4D97-AF65-F5344CB8AC3E}">
        <p14:creationId xmlns:p14="http://schemas.microsoft.com/office/powerpoint/2010/main" val="430452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9A3F42-B2CE-44E8-876E-7D18DA8629F6}" type="slidenum">
              <a:rPr lang="en-US" smtClean="0"/>
              <a:pPr/>
              <a:t>7</a:t>
            </a:fld>
            <a:endParaRPr lang="en-US" dirty="0"/>
          </a:p>
        </p:txBody>
      </p:sp>
    </p:spTree>
    <p:extLst>
      <p:ext uri="{BB962C8B-B14F-4D97-AF65-F5344CB8AC3E}">
        <p14:creationId xmlns:p14="http://schemas.microsoft.com/office/powerpoint/2010/main" val="624103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A051F-0D3E-1B40-BA1E-62BFE8B451A1}" type="slidenum">
              <a:rPr lang="en-US" smtClean="0"/>
              <a:t>8</a:t>
            </a:fld>
            <a:endParaRPr lang="en-US" dirty="0"/>
          </a:p>
        </p:txBody>
      </p:sp>
    </p:spTree>
    <p:extLst>
      <p:ext uri="{BB962C8B-B14F-4D97-AF65-F5344CB8AC3E}">
        <p14:creationId xmlns:p14="http://schemas.microsoft.com/office/powerpoint/2010/main" val="98062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A051F-0D3E-1B40-BA1E-62BFE8B451A1}" type="slidenum">
              <a:rPr lang="en-US" smtClean="0"/>
              <a:t>9</a:t>
            </a:fld>
            <a:endParaRPr lang="en-US" dirty="0"/>
          </a:p>
        </p:txBody>
      </p:sp>
    </p:spTree>
    <p:extLst>
      <p:ext uri="{BB962C8B-B14F-4D97-AF65-F5344CB8AC3E}">
        <p14:creationId xmlns:p14="http://schemas.microsoft.com/office/powerpoint/2010/main" val="1015186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A051F-0D3E-1B40-BA1E-62BFE8B451A1}" type="slidenum">
              <a:rPr lang="en-US" smtClean="0"/>
              <a:t>10</a:t>
            </a:fld>
            <a:endParaRPr lang="en-US" dirty="0"/>
          </a:p>
        </p:txBody>
      </p:sp>
    </p:spTree>
    <p:extLst>
      <p:ext uri="{BB962C8B-B14F-4D97-AF65-F5344CB8AC3E}">
        <p14:creationId xmlns:p14="http://schemas.microsoft.com/office/powerpoint/2010/main" val="4754089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A051F-0D3E-1B40-BA1E-62BFE8B451A1}" type="slidenum">
              <a:rPr lang="en-US" smtClean="0"/>
              <a:t>11</a:t>
            </a:fld>
            <a:endParaRPr lang="en-US" dirty="0"/>
          </a:p>
        </p:txBody>
      </p:sp>
    </p:spTree>
    <p:extLst>
      <p:ext uri="{BB962C8B-B14F-4D97-AF65-F5344CB8AC3E}">
        <p14:creationId xmlns:p14="http://schemas.microsoft.com/office/powerpoint/2010/main" val="20235189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8.png"/><Relationship Id="rId5" Type="http://schemas.openxmlformats.org/officeDocument/2006/relationships/image" Target="../media/image4.png"/><Relationship Id="rId6"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13" name="Picture 12"/>
          <p:cNvPicPr>
            <a:picLocks noChangeAspect="1"/>
          </p:cNvPicPr>
          <p:nvPr userDrawn="1"/>
        </p:nvPicPr>
        <p:blipFill>
          <a:blip r:embed="rId3">
            <a:alphaModFix/>
            <a:extLst>
              <a:ext uri="{28A0092B-C50C-407E-A947-70E740481C1C}">
                <a14:useLocalDpi xmlns:a14="http://schemas.microsoft.com/office/drawing/2010/main" val="0"/>
              </a:ext>
            </a:extLst>
          </a:blip>
          <a:stretch>
            <a:fillRect/>
          </a:stretch>
        </p:blipFill>
        <p:spPr>
          <a:xfrm>
            <a:off x="-152395" y="4763159"/>
            <a:ext cx="4517081" cy="451708"/>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2367591" cy="5143500"/>
          </a:xfrm>
          <a:prstGeom prst="rect">
            <a:avLst/>
          </a:prstGeom>
        </p:spPr>
      </p:pic>
      <p:sp>
        <p:nvSpPr>
          <p:cNvPr id="2" name="Title 1"/>
          <p:cNvSpPr>
            <a:spLocks noGrp="1"/>
          </p:cNvSpPr>
          <p:nvPr>
            <p:ph type="ctrTitle"/>
          </p:nvPr>
        </p:nvSpPr>
        <p:spPr>
          <a:xfrm>
            <a:off x="725714" y="841772"/>
            <a:ext cx="7772400" cy="2509748"/>
          </a:xfrm>
        </p:spPr>
        <p:txBody>
          <a:bodyPr anchor="b">
            <a:normAutofit/>
          </a:bodyPr>
          <a:lstStyle>
            <a:lvl1pPr algn="ctr">
              <a:defRPr sz="3600" b="1" i="0">
                <a:solidFill>
                  <a:schemeClr val="bg1"/>
                </a:solidFill>
                <a:latin typeface="Arial Black" charset="0"/>
                <a:ea typeface="Arial Black" charset="0"/>
                <a:cs typeface="Arial Black"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565128"/>
            <a:ext cx="6858000" cy="1241822"/>
          </a:xfrm>
        </p:spPr>
        <p:txBody>
          <a:bodyPr>
            <a:normAutofit/>
          </a:bodyPr>
          <a:lstStyle>
            <a:lvl1pPr marL="0" indent="0" algn="ctr">
              <a:buNone/>
              <a:defRPr sz="2000" b="1" i="0">
                <a:solidFill>
                  <a:schemeClr val="bg1"/>
                </a:solidFill>
                <a:latin typeface="Arial" charset="0"/>
                <a:ea typeface="Arial" charset="0"/>
                <a:cs typeface="Arial"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edit Master subtitle style</a:t>
            </a:r>
            <a:endParaRPr lang="en-US" dirty="0"/>
          </a:p>
        </p:txBody>
      </p:sp>
      <p:pic>
        <p:nvPicPr>
          <p:cNvPr id="8" name="Picture 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 y="1"/>
            <a:ext cx="2346960" cy="1066800"/>
          </a:xfrm>
          <a:prstGeom prst="rect">
            <a:avLst/>
          </a:prstGeom>
        </p:spPr>
      </p:pic>
      <p:pic>
        <p:nvPicPr>
          <p:cNvPr id="10" name="Picture 9"/>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6988384" y="4763159"/>
            <a:ext cx="1539796" cy="308491"/>
          </a:xfrm>
          <a:prstGeom prst="rect">
            <a:avLst/>
          </a:prstGeom>
        </p:spPr>
      </p:pic>
    </p:spTree>
    <p:extLst>
      <p:ext uri="{BB962C8B-B14F-4D97-AF65-F5344CB8AC3E}">
        <p14:creationId xmlns:p14="http://schemas.microsoft.com/office/powerpoint/2010/main" val="984151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0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8C3B8DE-DCD3-E844-A1CD-00ABD5C27D77}" type="datetimeFigureOut">
              <a:rPr lang="en-US" smtClean="0"/>
              <a:t>10/11/17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3B7E3A-A8BC-1542-B6A9-3881FA2AF1D4}" type="slidenum">
              <a:rPr lang="en-US" smtClean="0"/>
              <a:t>‹#›</a:t>
            </a:fld>
            <a:endParaRPr lang="en-US" dirty="0"/>
          </a:p>
        </p:txBody>
      </p:sp>
    </p:spTree>
    <p:extLst>
      <p:ext uri="{BB962C8B-B14F-4D97-AF65-F5344CB8AC3E}">
        <p14:creationId xmlns:p14="http://schemas.microsoft.com/office/powerpoint/2010/main" val="716555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normAutofit/>
          </a:bodyPr>
          <a:lstStyle>
            <a:lvl1pPr>
              <a:defRPr sz="40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C3B8DE-DCD3-E844-A1CD-00ABD5C27D77}" type="datetimeFigureOut">
              <a:rPr lang="en-US" smtClean="0"/>
              <a:t>10/11/17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3B7E3A-A8BC-1542-B6A9-3881FA2AF1D4}" type="slidenum">
              <a:rPr lang="en-US" smtClean="0"/>
              <a:t>‹#›</a:t>
            </a:fld>
            <a:endParaRPr lang="en-US" dirty="0"/>
          </a:p>
        </p:txBody>
      </p:sp>
    </p:spTree>
    <p:extLst>
      <p:ext uri="{BB962C8B-B14F-4D97-AF65-F5344CB8AC3E}">
        <p14:creationId xmlns:p14="http://schemas.microsoft.com/office/powerpoint/2010/main" val="66147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lvl1pPr>
              <a:defRPr sz="1800"/>
            </a:lvl1pPr>
            <a:lvl2pPr>
              <a:defRPr sz="16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lvl1pPr>
              <a:defRPr sz="1800"/>
            </a:lvl1pPr>
            <a:lvl2pPr>
              <a:defRPr sz="16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28C3B8DE-DCD3-E844-A1CD-00ABD5C27D77}" type="datetimeFigureOut">
              <a:rPr lang="en-US" smtClean="0"/>
              <a:t>10/11/17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B7E3A-A8BC-1542-B6A9-3881FA2AF1D4}" type="slidenum">
              <a:rPr lang="en-US" smtClean="0"/>
              <a:t>‹#›</a:t>
            </a:fld>
            <a:endParaRPr lang="en-US" dirty="0"/>
          </a:p>
        </p:txBody>
      </p:sp>
    </p:spTree>
    <p:extLst>
      <p:ext uri="{BB962C8B-B14F-4D97-AF65-F5344CB8AC3E}">
        <p14:creationId xmlns:p14="http://schemas.microsoft.com/office/powerpoint/2010/main" val="1491751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C3B8DE-DCD3-E844-A1CD-00ABD5C27D77}" type="datetimeFigureOut">
              <a:rPr lang="en-US" smtClean="0"/>
              <a:t>10/11/17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B7E3A-A8BC-1542-B6A9-3881FA2AF1D4}" type="slidenum">
              <a:rPr lang="en-US" smtClean="0"/>
              <a:t>‹#›</a:t>
            </a:fld>
            <a:endParaRPr lang="en-US" dirty="0"/>
          </a:p>
        </p:txBody>
      </p:sp>
    </p:spTree>
    <p:extLst>
      <p:ext uri="{BB962C8B-B14F-4D97-AF65-F5344CB8AC3E}">
        <p14:creationId xmlns:p14="http://schemas.microsoft.com/office/powerpoint/2010/main" val="1012369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C3B8DE-DCD3-E844-A1CD-00ABD5C27D77}" type="datetimeFigureOut">
              <a:rPr lang="en-US" smtClean="0"/>
              <a:t>10/11/17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B3B7E3A-A8BC-1542-B6A9-3881FA2AF1D4}" type="slidenum">
              <a:rPr lang="en-US" smtClean="0"/>
              <a:t>‹#›</a:t>
            </a:fld>
            <a:endParaRPr lang="en-US" dirty="0"/>
          </a:p>
        </p:txBody>
      </p:sp>
    </p:spTree>
    <p:extLst>
      <p:ext uri="{BB962C8B-B14F-4D97-AF65-F5344CB8AC3E}">
        <p14:creationId xmlns:p14="http://schemas.microsoft.com/office/powerpoint/2010/main" val="3872009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4.png"/><Relationship Id="rId12" Type="http://schemas.openxmlformats.org/officeDocument/2006/relationships/image" Target="../media/image5.png"/><Relationship Id="rId13"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media/image1.jpg"/><Relationship Id="rId9" Type="http://schemas.openxmlformats.org/officeDocument/2006/relationships/image" Target="../media/image2.png"/><Relationship Id="rId10"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0" y="4749165"/>
            <a:ext cx="9144000" cy="394335"/>
          </a:xfrm>
          <a:prstGeom prst="rect">
            <a:avLst/>
          </a:prstGeom>
        </p:spPr>
      </p:pic>
      <p:pic>
        <p:nvPicPr>
          <p:cNvPr id="9" name="Picture 8"/>
          <p:cNvPicPr>
            <a:picLocks noChangeAspect="1"/>
          </p:cNvPicPr>
          <p:nvPr userDrawn="1"/>
        </p:nvPicPr>
        <p:blipFill>
          <a:blip r:embed="rId9">
            <a:alphaModFix/>
            <a:extLst>
              <a:ext uri="{28A0092B-C50C-407E-A947-70E740481C1C}">
                <a14:useLocalDpi xmlns:a14="http://schemas.microsoft.com/office/drawing/2010/main" val="0"/>
              </a:ext>
            </a:extLst>
          </a:blip>
          <a:stretch>
            <a:fillRect/>
          </a:stretch>
        </p:blipFill>
        <p:spPr>
          <a:xfrm>
            <a:off x="-152395" y="4763159"/>
            <a:ext cx="4517081" cy="451708"/>
          </a:xfrm>
          <a:prstGeom prst="rect">
            <a:avLst/>
          </a:prstGeom>
        </p:spPr>
      </p:pic>
      <p:pic>
        <p:nvPicPr>
          <p:cNvPr id="12" name="Picture 11"/>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315" y="0"/>
            <a:ext cx="2367591" cy="5143500"/>
          </a:xfrm>
          <a:prstGeom prst="rect">
            <a:avLst/>
          </a:prstGeom>
        </p:spPr>
      </p:pic>
      <p:sp>
        <p:nvSpPr>
          <p:cNvPr id="2" name="Title Placeholder 1"/>
          <p:cNvSpPr>
            <a:spLocks noGrp="1"/>
          </p:cNvSpPr>
          <p:nvPr>
            <p:ph type="title"/>
          </p:nvPr>
        </p:nvSpPr>
        <p:spPr>
          <a:xfrm>
            <a:off x="1618344" y="0"/>
            <a:ext cx="6897006" cy="106562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369219"/>
            <a:ext cx="7886700" cy="285573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2696365" y="4767263"/>
            <a:ext cx="4511533" cy="273844"/>
          </a:xfrm>
          <a:prstGeom prst="rect">
            <a:avLst/>
          </a:prstGeom>
        </p:spPr>
        <p:txBody>
          <a:bodyPr vert="horz" lIns="91440" tIns="45720" rIns="91440" bIns="45720" rtlCol="0" anchor="ctr"/>
          <a:lstStyle>
            <a:lvl1pPr algn="ctr">
              <a:defRPr sz="900" b="1" i="0">
                <a:solidFill>
                  <a:schemeClr val="bg1"/>
                </a:solidFill>
                <a:latin typeface="Arial" charset="0"/>
                <a:ea typeface="Arial" charset="0"/>
                <a:cs typeface="Arial" charset="0"/>
              </a:defRPr>
            </a:lvl1pPr>
          </a:lstStyle>
          <a:p>
            <a:endParaRPr lang="en-US" dirty="0"/>
          </a:p>
        </p:txBody>
      </p:sp>
      <p:sp>
        <p:nvSpPr>
          <p:cNvPr id="6" name="Slide Number Placeholder 5"/>
          <p:cNvSpPr>
            <a:spLocks noGrp="1"/>
          </p:cNvSpPr>
          <p:nvPr>
            <p:ph type="sldNum" sz="quarter" idx="4"/>
          </p:nvPr>
        </p:nvSpPr>
        <p:spPr>
          <a:xfrm>
            <a:off x="145143" y="4767263"/>
            <a:ext cx="481735" cy="273844"/>
          </a:xfrm>
          <a:prstGeom prst="rect">
            <a:avLst/>
          </a:prstGeom>
        </p:spPr>
        <p:txBody>
          <a:bodyPr vert="horz" lIns="91440" tIns="45720" rIns="91440" bIns="45720" rtlCol="0" anchor="ctr"/>
          <a:lstStyle>
            <a:lvl1pPr algn="r">
              <a:defRPr sz="900" b="1" i="0">
                <a:solidFill>
                  <a:schemeClr val="bg1"/>
                </a:solidFill>
                <a:latin typeface="Arial" charset="0"/>
                <a:ea typeface="Arial" charset="0"/>
                <a:cs typeface="Arial" charset="0"/>
              </a:defRPr>
            </a:lvl1pPr>
          </a:lstStyle>
          <a:p>
            <a:fld id="{8B3B7E3A-A8BC-1542-B6A9-3881FA2AF1D4}" type="slidenum">
              <a:rPr lang="en-US" smtClean="0"/>
              <a:pPr/>
              <a:t>‹#›</a:t>
            </a:fld>
            <a:endParaRPr lang="en-US" dirty="0"/>
          </a:p>
        </p:txBody>
      </p:sp>
      <p:pic>
        <p:nvPicPr>
          <p:cNvPr id="10" name="Picture 9"/>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9131" y="-14513"/>
            <a:ext cx="1789607" cy="813458"/>
          </a:xfrm>
          <a:prstGeom prst="rect">
            <a:avLst/>
          </a:prstGeom>
        </p:spPr>
      </p:pic>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b="1" i="0">
                <a:solidFill>
                  <a:schemeClr val="bg1"/>
                </a:solidFill>
                <a:latin typeface="Arial" charset="0"/>
                <a:ea typeface="Arial" charset="0"/>
                <a:cs typeface="Arial" charset="0"/>
              </a:defRPr>
            </a:lvl1pPr>
          </a:lstStyle>
          <a:p>
            <a:fld id="{28C3B8DE-DCD3-E844-A1CD-00ABD5C27D77}" type="datetimeFigureOut">
              <a:rPr lang="en-US" smtClean="0"/>
              <a:pPr/>
              <a:t>10/11/17</a:t>
            </a:fld>
            <a:endParaRPr lang="en-US" dirty="0"/>
          </a:p>
        </p:txBody>
      </p:sp>
      <p:pic>
        <p:nvPicPr>
          <p:cNvPr id="13" name="Picture 12"/>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8508093" y="4442028"/>
            <a:ext cx="523665" cy="444097"/>
          </a:xfrm>
          <a:prstGeom prst="rect">
            <a:avLst/>
          </a:prstGeom>
        </p:spPr>
      </p:pic>
      <p:pic>
        <p:nvPicPr>
          <p:cNvPr id="14" name="Picture 1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105017" y="4763159"/>
            <a:ext cx="1539796" cy="308491"/>
          </a:xfrm>
          <a:prstGeom prst="rect">
            <a:avLst/>
          </a:prstGeom>
        </p:spPr>
      </p:pic>
    </p:spTree>
    <p:extLst>
      <p:ext uri="{BB962C8B-B14F-4D97-AF65-F5344CB8AC3E}">
        <p14:creationId xmlns:p14="http://schemas.microsoft.com/office/powerpoint/2010/main" val="1817520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Lst>
  <p:txStyles>
    <p:titleStyle>
      <a:lvl1pPr algn="l" defTabSz="685800" rtl="0" eaLnBrk="1" latinLnBrk="0" hangingPunct="1">
        <a:lnSpc>
          <a:spcPct val="90000"/>
        </a:lnSpc>
        <a:spcBef>
          <a:spcPct val="0"/>
        </a:spcBef>
        <a:buNone/>
        <a:defRPr sz="2400" b="1" i="0" kern="1200">
          <a:solidFill>
            <a:srgbClr val="002060"/>
          </a:solidFill>
          <a:latin typeface="Arial" charset="0"/>
          <a:ea typeface="Arial" charset="0"/>
          <a:cs typeface="Arial"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000" b="1" i="0" kern="1200">
          <a:solidFill>
            <a:srgbClr val="002060"/>
          </a:solidFill>
          <a:latin typeface="Arial" charset="0"/>
          <a:ea typeface="Arial" charset="0"/>
          <a:cs typeface="Arial" charset="0"/>
        </a:defRPr>
      </a:lvl1pPr>
      <a:lvl2pPr marL="514350" indent="-171450" algn="l" defTabSz="685800" rtl="0" eaLnBrk="1" latinLnBrk="0" hangingPunct="1">
        <a:lnSpc>
          <a:spcPct val="90000"/>
        </a:lnSpc>
        <a:spcBef>
          <a:spcPts val="375"/>
        </a:spcBef>
        <a:buFont typeface="Arial" panose="020B0604020202020204" pitchFamily="34" charset="0"/>
        <a:buChar char="•"/>
        <a:defRPr sz="1600" b="0" i="0" kern="1200">
          <a:solidFill>
            <a:schemeClr val="bg2">
              <a:lumMod val="50000"/>
            </a:schemeClr>
          </a:solidFill>
          <a:latin typeface="Arial" charset="0"/>
          <a:ea typeface="Arial" charset="0"/>
          <a:cs typeface="Arial"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bg2">
              <a:lumMod val="50000"/>
            </a:schemeClr>
          </a:solidFill>
          <a:latin typeface="Arial" charset="0"/>
          <a:ea typeface="Arial" charset="0"/>
          <a:cs typeface="Arial"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bg2">
              <a:lumMod val="50000"/>
            </a:schemeClr>
          </a:solidFill>
          <a:latin typeface="Arial" charset="0"/>
          <a:ea typeface="Arial" charset="0"/>
          <a:cs typeface="Arial"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bg2">
              <a:lumMod val="50000"/>
            </a:schemeClr>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2.xml"/><Relationship Id="rId3"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2.xml"/><Relationship Id="rId3"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1" Type="http://schemas.openxmlformats.org/officeDocument/2006/relationships/image" Target="../media/image17.png"/><Relationship Id="rId12" Type="http://schemas.openxmlformats.org/officeDocument/2006/relationships/image" Target="../media/image18.png"/><Relationship Id="rId13" Type="http://schemas.openxmlformats.org/officeDocument/2006/relationships/image" Target="../media/image19.png"/><Relationship Id="rId14" Type="http://schemas.openxmlformats.org/officeDocument/2006/relationships/image" Target="../media/image20.png"/><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6" Type="http://schemas.openxmlformats.org/officeDocument/2006/relationships/image" Target="../media/image12.png"/><Relationship Id="rId7" Type="http://schemas.openxmlformats.org/officeDocument/2006/relationships/image" Target="../media/image13.png"/><Relationship Id="rId8" Type="http://schemas.openxmlformats.org/officeDocument/2006/relationships/image" Target="../media/image14.png"/><Relationship Id="rId9" Type="http://schemas.openxmlformats.org/officeDocument/2006/relationships/image" Target="../media/image15.png"/><Relationship Id="rId10" Type="http://schemas.openxmlformats.org/officeDocument/2006/relationships/image" Target="../media/image16.png"/></Relationships>
</file>

<file path=ppt/slides/_rels/slide8.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 Id="rId3"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2.xml"/><Relationship Id="rId3"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8201" y="1020279"/>
            <a:ext cx="7767587" cy="2733573"/>
          </a:xfrm>
        </p:spPr>
        <p:txBody>
          <a:bodyPr>
            <a:noAutofit/>
          </a:bodyPr>
          <a:lstStyle/>
          <a:p>
            <a:pPr>
              <a:lnSpc>
                <a:spcPct val="150000"/>
              </a:lnSpc>
            </a:pPr>
            <a:r>
              <a:rPr lang="en-US" sz="2600" dirty="0"/>
              <a:t>Institutionalizing </a:t>
            </a:r>
            <a:r>
              <a:rPr lang="en-US" sz="2600" dirty="0" smtClean="0"/>
              <a:t>a Grant-Funded </a:t>
            </a:r>
            <a:r>
              <a:rPr lang="en-US" sz="2600" dirty="0"/>
              <a:t>Transition Program </a:t>
            </a:r>
            <a:r>
              <a:rPr lang="en-US" sz="2600" dirty="0" smtClean="0"/>
              <a:t>for </a:t>
            </a:r>
            <a:br>
              <a:rPr lang="en-US" sz="2600" dirty="0" smtClean="0"/>
            </a:br>
            <a:r>
              <a:rPr lang="en-US" sz="2600" dirty="0" smtClean="0"/>
              <a:t>Individuals with </a:t>
            </a:r>
            <a:r>
              <a:rPr lang="en-US" sz="2600" dirty="0"/>
              <a:t>Intellectual Disabilities </a:t>
            </a:r>
            <a:r>
              <a:rPr lang="en-US" sz="2600" dirty="0" smtClean="0"/>
              <a:t/>
            </a:r>
            <a:br>
              <a:rPr lang="en-US" sz="2600" dirty="0" smtClean="0"/>
            </a:br>
            <a:r>
              <a:rPr lang="en-US" sz="2600" dirty="0" smtClean="0"/>
              <a:t>in </a:t>
            </a:r>
            <a:r>
              <a:rPr lang="en-US" sz="2600" dirty="0"/>
              <a:t>Higher Education</a:t>
            </a:r>
            <a:endParaRPr lang="en-US" sz="2400" dirty="0"/>
          </a:p>
        </p:txBody>
      </p:sp>
      <p:sp>
        <p:nvSpPr>
          <p:cNvPr id="3" name="Subtitle 2"/>
          <p:cNvSpPr>
            <a:spLocks noGrp="1"/>
          </p:cNvSpPr>
          <p:nvPr>
            <p:ph type="subTitle" idx="1"/>
          </p:nvPr>
        </p:nvSpPr>
        <p:spPr>
          <a:xfrm>
            <a:off x="3682359" y="4347245"/>
            <a:ext cx="1779270" cy="288019"/>
          </a:xfrm>
        </p:spPr>
        <p:txBody>
          <a:bodyPr>
            <a:normAutofit fontScale="92500"/>
          </a:bodyPr>
          <a:lstStyle/>
          <a:p>
            <a:r>
              <a:rPr lang="en-US" sz="1400" dirty="0" smtClean="0"/>
              <a:t>Dr. Michael Kavulic</a:t>
            </a:r>
            <a:endParaRPr lang="en-US" sz="1400" dirty="0"/>
          </a:p>
        </p:txBody>
      </p:sp>
    </p:spTree>
    <p:extLst>
      <p:ext uri="{BB962C8B-B14F-4D97-AF65-F5344CB8AC3E}">
        <p14:creationId xmlns:p14="http://schemas.microsoft.com/office/powerpoint/2010/main" val="1215922171"/>
      </p:ext>
    </p:extLst>
  </p:cSld>
  <p:clrMapOvr>
    <a:masterClrMapping/>
  </p:clrMapOvr>
  <mc:AlternateContent xmlns:mc="http://schemas.openxmlformats.org/markup-compatibility/2006" xmlns:p14="http://schemas.microsoft.com/office/powerpoint/2010/main">
    <mc:Choice Requires="p14">
      <p:transition spd="slow" p14:dur="2000" advTm="58826"/>
    </mc:Choice>
    <mc:Fallback xmlns="">
      <p:transition spd="slow" advTm="58826"/>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1541" y="0"/>
            <a:ext cx="7642459" cy="1065620"/>
          </a:xfrm>
        </p:spPr>
        <p:txBody>
          <a:bodyPr>
            <a:normAutofit/>
          </a:bodyPr>
          <a:lstStyle/>
          <a:p>
            <a:r>
              <a:rPr lang="en-US" sz="2600" smtClean="0"/>
              <a:t>Constructing </a:t>
            </a:r>
            <a:r>
              <a:rPr lang="en-US" sz="2600" dirty="0"/>
              <a:t>and Galvanizing </a:t>
            </a:r>
            <a:r>
              <a:rPr lang="en-US" sz="2600" smtClean="0"/>
              <a:t>	Program </a:t>
            </a:r>
            <a:r>
              <a:rPr lang="en-US" sz="2600" dirty="0"/>
              <a:t>Identity</a:t>
            </a:r>
          </a:p>
        </p:txBody>
      </p:sp>
      <p:sp>
        <p:nvSpPr>
          <p:cNvPr id="3" name="Content Placeholder 2"/>
          <p:cNvSpPr>
            <a:spLocks noGrp="1"/>
          </p:cNvSpPr>
          <p:nvPr>
            <p:ph idx="1"/>
          </p:nvPr>
        </p:nvSpPr>
        <p:spPr>
          <a:xfrm>
            <a:off x="712270" y="1280160"/>
            <a:ext cx="7719461" cy="338554"/>
          </a:xfrm>
        </p:spPr>
        <p:txBody>
          <a:bodyPr numCol="3">
            <a:noAutofit/>
          </a:bodyPr>
          <a:lstStyle/>
          <a:p>
            <a:pPr marL="0">
              <a:lnSpc>
                <a:spcPct val="100000"/>
              </a:lnSpc>
              <a:spcBef>
                <a:spcPts val="0"/>
              </a:spcBef>
            </a:pPr>
            <a:r>
              <a:rPr lang="en-US" sz="1600" dirty="0" smtClean="0"/>
              <a:t>Change </a:t>
            </a:r>
            <a:r>
              <a:rPr lang="en-US" sz="1600" dirty="0"/>
              <a:t>Agent	</a:t>
            </a:r>
            <a:endParaRPr lang="en-US" sz="1600" dirty="0" smtClean="0"/>
          </a:p>
          <a:p>
            <a:pPr marL="0">
              <a:lnSpc>
                <a:spcPct val="100000"/>
              </a:lnSpc>
              <a:spcBef>
                <a:spcPts val="0"/>
              </a:spcBef>
            </a:pPr>
            <a:r>
              <a:rPr lang="en-US" sz="1600" dirty="0" smtClean="0"/>
              <a:t>System Disruptor</a:t>
            </a:r>
          </a:p>
          <a:p>
            <a:pPr marL="0">
              <a:lnSpc>
                <a:spcPct val="100000"/>
              </a:lnSpc>
              <a:spcBef>
                <a:spcPts val="0"/>
              </a:spcBef>
            </a:pPr>
            <a:r>
              <a:rPr lang="en-US" sz="1600" dirty="0" smtClean="0"/>
              <a:t>Small and Elite</a:t>
            </a:r>
            <a:endParaRPr lang="en-US" sz="1600" dirty="0"/>
          </a:p>
        </p:txBody>
      </p:sp>
      <p:sp>
        <p:nvSpPr>
          <p:cNvPr id="4" name="TextBox 3"/>
          <p:cNvSpPr txBox="1"/>
          <p:nvPr/>
        </p:nvSpPr>
        <p:spPr>
          <a:xfrm>
            <a:off x="304365" y="2155857"/>
            <a:ext cx="4161757" cy="738664"/>
          </a:xfrm>
          <a:prstGeom prst="rect">
            <a:avLst/>
          </a:prstGeom>
          <a:noFill/>
        </p:spPr>
        <p:txBody>
          <a:bodyPr wrap="square" rtlCol="0">
            <a:spAutoFit/>
          </a:bodyPr>
          <a:lstStyle/>
          <a:p>
            <a:r>
              <a:rPr lang="en-US" sz="1400" dirty="0" smtClean="0">
                <a:latin typeface="Arial" charset="0"/>
                <a:ea typeface="Arial" charset="0"/>
                <a:cs typeface="Arial" charset="0"/>
              </a:rPr>
              <a:t>“It's </a:t>
            </a:r>
            <a:r>
              <a:rPr lang="en-US" sz="1400" dirty="0">
                <a:latin typeface="Arial" charset="0"/>
                <a:ea typeface="Arial" charset="0"/>
                <a:cs typeface="Arial" charset="0"/>
              </a:rPr>
              <a:t>about opportunity . . . </a:t>
            </a:r>
            <a:r>
              <a:rPr lang="en-US" sz="1400" dirty="0" smtClean="0">
                <a:latin typeface="Arial" charset="0"/>
                <a:ea typeface="Arial" charset="0"/>
                <a:cs typeface="Arial" charset="0"/>
              </a:rPr>
              <a:t>And </a:t>
            </a:r>
            <a:r>
              <a:rPr lang="en-US" sz="1400" dirty="0">
                <a:latin typeface="Arial" charset="0"/>
                <a:ea typeface="Arial" charset="0"/>
                <a:cs typeface="Arial" charset="0"/>
              </a:rPr>
              <a:t>I would have never thought . . . that is something when she was born, I said she's never going to college</a:t>
            </a:r>
            <a:r>
              <a:rPr lang="en-US" sz="1400" dirty="0" smtClean="0">
                <a:latin typeface="Arial" charset="0"/>
                <a:ea typeface="Arial" charset="0"/>
                <a:cs typeface="Arial" charset="0"/>
              </a:rPr>
              <a:t>.” (Betty)</a:t>
            </a:r>
            <a:endParaRPr lang="en-US" sz="1400" dirty="0">
              <a:latin typeface="Arial" charset="0"/>
              <a:ea typeface="Arial" charset="0"/>
              <a:cs typeface="Arial" charset="0"/>
            </a:endParaRPr>
          </a:p>
        </p:txBody>
      </p:sp>
      <p:sp>
        <p:nvSpPr>
          <p:cNvPr id="5" name="TextBox 4"/>
          <p:cNvSpPr txBox="1"/>
          <p:nvPr/>
        </p:nvSpPr>
        <p:spPr>
          <a:xfrm>
            <a:off x="4740107" y="2155857"/>
            <a:ext cx="4259514" cy="738664"/>
          </a:xfrm>
          <a:prstGeom prst="rect">
            <a:avLst/>
          </a:prstGeom>
          <a:noFill/>
        </p:spPr>
        <p:txBody>
          <a:bodyPr wrap="square" rtlCol="0">
            <a:spAutoFit/>
          </a:bodyPr>
          <a:lstStyle/>
          <a:p>
            <a:pPr marL="0" lvl="1"/>
            <a:r>
              <a:rPr lang="en-US" sz="1400" dirty="0" smtClean="0">
                <a:latin typeface="Arial" charset="0"/>
                <a:ea typeface="Arial" charset="0"/>
                <a:cs typeface="Arial" charset="0"/>
              </a:rPr>
              <a:t>“it </a:t>
            </a:r>
            <a:r>
              <a:rPr lang="en-US" sz="1400" dirty="0">
                <a:latin typeface="Arial" charset="0"/>
                <a:ea typeface="Arial" charset="0"/>
                <a:cs typeface="Arial" charset="0"/>
              </a:rPr>
              <a:t>just didn’t seem correct that here they were in this four-year inclusion experience and then they didn’t get to go through </a:t>
            </a:r>
            <a:r>
              <a:rPr lang="en-US" sz="1400" dirty="0" smtClean="0">
                <a:latin typeface="Arial" charset="0"/>
                <a:ea typeface="Arial" charset="0"/>
                <a:cs typeface="Arial" charset="0"/>
              </a:rPr>
              <a:t>graduation.” (Peachy)</a:t>
            </a:r>
            <a:endParaRPr lang="en-US" sz="1400" dirty="0">
              <a:latin typeface="Arial" charset="0"/>
              <a:ea typeface="Arial" charset="0"/>
              <a:cs typeface="Arial" charset="0"/>
            </a:endParaRPr>
          </a:p>
        </p:txBody>
      </p:sp>
      <p:sp>
        <p:nvSpPr>
          <p:cNvPr id="6" name="TextBox 5"/>
          <p:cNvSpPr txBox="1"/>
          <p:nvPr/>
        </p:nvSpPr>
        <p:spPr>
          <a:xfrm>
            <a:off x="992154" y="3471836"/>
            <a:ext cx="7143450" cy="738664"/>
          </a:xfrm>
          <a:prstGeom prst="rect">
            <a:avLst/>
          </a:prstGeom>
          <a:noFill/>
        </p:spPr>
        <p:txBody>
          <a:bodyPr wrap="square" rtlCol="0">
            <a:spAutoFit/>
          </a:bodyPr>
          <a:lstStyle/>
          <a:p>
            <a:pPr marL="0" lvl="1"/>
            <a:r>
              <a:rPr lang="en-US" sz="1400" dirty="0" smtClean="0">
                <a:latin typeface="Arial" charset="0"/>
                <a:ea typeface="Arial" charset="0"/>
                <a:cs typeface="Arial" charset="0"/>
              </a:rPr>
              <a:t>“Right </a:t>
            </a:r>
            <a:r>
              <a:rPr lang="en-US" sz="1400" dirty="0">
                <a:latin typeface="Arial" charset="0"/>
                <a:ea typeface="Arial" charset="0"/>
                <a:cs typeface="Arial" charset="0"/>
              </a:rPr>
              <a:t>now, if you are a parent and you can’t afford to pay the tuition and the support costs, they aren't going to get into the program.  So, we created sort of this elite program but now the question is, how can we make this available to more people</a:t>
            </a:r>
            <a:r>
              <a:rPr lang="en-US" sz="1400" dirty="0" smtClean="0">
                <a:latin typeface="Arial" charset="0"/>
                <a:ea typeface="Arial" charset="0"/>
                <a:cs typeface="Arial" charset="0"/>
              </a:rPr>
              <a:t>.” (Mark)</a:t>
            </a:r>
            <a:endParaRPr lang="en-US" sz="1400" dirty="0">
              <a:latin typeface="Arial" charset="0"/>
              <a:ea typeface="Arial" charset="0"/>
              <a:cs typeface="Arial" charset="0"/>
            </a:endParaRPr>
          </a:p>
        </p:txBody>
      </p:sp>
    </p:spTree>
    <p:custDataLst>
      <p:tags r:id="rId1"/>
    </p:custDataLst>
    <p:extLst>
      <p:ext uri="{BB962C8B-B14F-4D97-AF65-F5344CB8AC3E}">
        <p14:creationId xmlns:p14="http://schemas.microsoft.com/office/powerpoint/2010/main" val="1164404481"/>
      </p:ext>
    </p:extLst>
  </p:cSld>
  <p:clrMapOvr>
    <a:masterClrMapping/>
  </p:clrMapOvr>
  <mc:AlternateContent xmlns:mc="http://schemas.openxmlformats.org/markup-compatibility/2006" xmlns:p14="http://schemas.microsoft.com/office/powerpoint/2010/main">
    <mc:Choice Requires="p14">
      <p:transition spd="slow" p14:dur="2000" advTm="139787"/>
    </mc:Choice>
    <mc:Fallback xmlns="">
      <p:transition spd="slow" advTm="13978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344" y="0"/>
            <a:ext cx="7448654" cy="1065620"/>
          </a:xfrm>
        </p:spPr>
        <p:txBody>
          <a:bodyPr>
            <a:normAutofit/>
          </a:bodyPr>
          <a:lstStyle/>
          <a:p>
            <a:r>
              <a:rPr lang="en-US" sz="2600" dirty="0" smtClean="0"/>
              <a:t>Implications</a:t>
            </a:r>
            <a:endParaRPr lang="en-US" sz="2600" dirty="0"/>
          </a:p>
        </p:txBody>
      </p:sp>
      <p:sp>
        <p:nvSpPr>
          <p:cNvPr id="3" name="Content Placeholder 2"/>
          <p:cNvSpPr>
            <a:spLocks noGrp="1"/>
          </p:cNvSpPr>
          <p:nvPr>
            <p:ph idx="1"/>
          </p:nvPr>
        </p:nvSpPr>
        <p:spPr>
          <a:xfrm>
            <a:off x="327260" y="1369219"/>
            <a:ext cx="3108959" cy="3395286"/>
          </a:xfrm>
        </p:spPr>
        <p:txBody>
          <a:bodyPr>
            <a:normAutofit/>
          </a:bodyPr>
          <a:lstStyle/>
          <a:p>
            <a:pPr marL="0" indent="0">
              <a:buNone/>
            </a:pPr>
            <a:r>
              <a:rPr lang="en-US" dirty="0" smtClean="0"/>
              <a:t>Practice:</a:t>
            </a:r>
            <a:endParaRPr lang="en-US" dirty="0"/>
          </a:p>
          <a:p>
            <a:pPr>
              <a:lnSpc>
                <a:spcPct val="200000"/>
              </a:lnSpc>
            </a:pPr>
            <a:r>
              <a:rPr lang="en-US" dirty="0" smtClean="0"/>
              <a:t>Credentialing</a:t>
            </a:r>
          </a:p>
          <a:p>
            <a:pPr>
              <a:lnSpc>
                <a:spcPct val="200000"/>
              </a:lnSpc>
            </a:pPr>
            <a:r>
              <a:rPr lang="en-US" dirty="0" smtClean="0"/>
              <a:t>Parents</a:t>
            </a:r>
          </a:p>
          <a:p>
            <a:pPr>
              <a:lnSpc>
                <a:spcPct val="200000"/>
              </a:lnSpc>
            </a:pPr>
            <a:r>
              <a:rPr lang="en-US" dirty="0" smtClean="0"/>
              <a:t>Advancing storytelling</a:t>
            </a:r>
          </a:p>
        </p:txBody>
      </p:sp>
      <p:sp>
        <p:nvSpPr>
          <p:cNvPr id="4" name="Content Placeholder 2"/>
          <p:cNvSpPr txBox="1">
            <a:spLocks/>
          </p:cNvSpPr>
          <p:nvPr/>
        </p:nvSpPr>
        <p:spPr>
          <a:xfrm>
            <a:off x="3570974" y="1369219"/>
            <a:ext cx="5361270" cy="3395286"/>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000" b="1" i="0" kern="1200">
                <a:solidFill>
                  <a:srgbClr val="002060"/>
                </a:solidFill>
                <a:latin typeface="Arial" charset="0"/>
                <a:ea typeface="Arial" charset="0"/>
                <a:cs typeface="Arial" charset="0"/>
              </a:defRPr>
            </a:lvl1pPr>
            <a:lvl2pPr marL="514350" indent="-171450" algn="l" defTabSz="685800" rtl="0" eaLnBrk="1" latinLnBrk="0" hangingPunct="1">
              <a:lnSpc>
                <a:spcPct val="90000"/>
              </a:lnSpc>
              <a:spcBef>
                <a:spcPts val="375"/>
              </a:spcBef>
              <a:buFont typeface="Arial" panose="020B0604020202020204" pitchFamily="34" charset="0"/>
              <a:buChar char="•"/>
              <a:defRPr sz="1600" b="0" i="0" kern="1200">
                <a:solidFill>
                  <a:schemeClr val="bg2">
                    <a:lumMod val="50000"/>
                  </a:schemeClr>
                </a:solidFill>
                <a:latin typeface="Arial" charset="0"/>
                <a:ea typeface="Arial" charset="0"/>
                <a:cs typeface="Arial"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bg2">
                    <a:lumMod val="50000"/>
                  </a:schemeClr>
                </a:solidFill>
                <a:latin typeface="Arial" charset="0"/>
                <a:ea typeface="Arial" charset="0"/>
                <a:cs typeface="Arial"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bg2">
                    <a:lumMod val="50000"/>
                  </a:schemeClr>
                </a:solidFill>
                <a:latin typeface="Arial" charset="0"/>
                <a:ea typeface="Arial" charset="0"/>
                <a:cs typeface="Arial"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bg2">
                    <a:lumMod val="50000"/>
                  </a:schemeClr>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dirty="0" smtClean="0"/>
              <a:t>Future Research:</a:t>
            </a:r>
            <a:endParaRPr lang="en-US" dirty="0"/>
          </a:p>
          <a:p>
            <a:pPr>
              <a:lnSpc>
                <a:spcPct val="200000"/>
              </a:lnSpc>
            </a:pPr>
            <a:r>
              <a:rPr lang="en-US" dirty="0" smtClean="0"/>
              <a:t>Political </a:t>
            </a:r>
            <a:r>
              <a:rPr lang="en-US" dirty="0"/>
              <a:t>and social </a:t>
            </a:r>
            <a:r>
              <a:rPr lang="en-US" dirty="0" smtClean="0"/>
              <a:t>forces</a:t>
            </a:r>
            <a:endParaRPr lang="en-US" dirty="0"/>
          </a:p>
          <a:p>
            <a:pPr>
              <a:lnSpc>
                <a:spcPct val="200000"/>
              </a:lnSpc>
            </a:pPr>
            <a:r>
              <a:rPr lang="en-US" dirty="0"/>
              <a:t>Measuring the </a:t>
            </a:r>
            <a:r>
              <a:rPr lang="en-US" dirty="0" smtClean="0"/>
              <a:t>effect</a:t>
            </a:r>
            <a:endParaRPr lang="en-US" dirty="0"/>
          </a:p>
          <a:p>
            <a:pPr>
              <a:lnSpc>
                <a:spcPct val="200000"/>
              </a:lnSpc>
            </a:pPr>
            <a:r>
              <a:rPr lang="en-US" dirty="0"/>
              <a:t>Influence of specific contextual elements</a:t>
            </a:r>
          </a:p>
        </p:txBody>
      </p:sp>
    </p:spTree>
    <p:custDataLst>
      <p:tags r:id="rId1"/>
    </p:custDataLst>
    <p:extLst>
      <p:ext uri="{BB962C8B-B14F-4D97-AF65-F5344CB8AC3E}">
        <p14:creationId xmlns:p14="http://schemas.microsoft.com/office/powerpoint/2010/main" val="1649762343"/>
      </p:ext>
    </p:extLst>
  </p:cSld>
  <p:clrMapOvr>
    <a:masterClrMapping/>
  </p:clrMapOvr>
  <mc:AlternateContent xmlns:mc="http://schemas.openxmlformats.org/markup-compatibility/2006" xmlns:p14="http://schemas.microsoft.com/office/powerpoint/2010/main">
    <mc:Choice Requires="p14">
      <p:transition spd="slow" p14:dur="2000" advTm="346061"/>
    </mc:Choice>
    <mc:Fallback xmlns="">
      <p:transition spd="slow" advTm="34606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3300" dirty="0"/>
          </a:p>
        </p:txBody>
      </p:sp>
      <p:sp>
        <p:nvSpPr>
          <p:cNvPr id="5" name="Content Placeholder 4"/>
          <p:cNvSpPr>
            <a:spLocks noGrp="1"/>
          </p:cNvSpPr>
          <p:nvPr>
            <p:ph idx="1"/>
          </p:nvPr>
        </p:nvSpPr>
        <p:spPr>
          <a:xfrm>
            <a:off x="628650" y="1254126"/>
            <a:ext cx="7886700" cy="2635248"/>
          </a:xfrm>
        </p:spPr>
        <p:txBody>
          <a:bodyPr>
            <a:normAutofit/>
          </a:bodyPr>
          <a:lstStyle/>
          <a:p>
            <a:pPr marL="0" indent="0">
              <a:lnSpc>
                <a:spcPct val="150000"/>
              </a:lnSpc>
              <a:buNone/>
            </a:pPr>
            <a:r>
              <a:rPr lang="en-US" dirty="0" smtClean="0"/>
              <a:t>“This </a:t>
            </a:r>
            <a:r>
              <a:rPr lang="en-US" dirty="0"/>
              <a:t>program is just such an important piece of what it means to be a good </a:t>
            </a:r>
            <a:r>
              <a:rPr lang="en-US" dirty="0" smtClean="0"/>
              <a:t>university…we </a:t>
            </a:r>
            <a:r>
              <a:rPr lang="en-US" dirty="0"/>
              <a:t>talk about diversity to so much of an extent, and yet we don’t operationalize it, and here is an opportunity to operationalize </a:t>
            </a:r>
            <a:r>
              <a:rPr lang="en-US" dirty="0" smtClean="0"/>
              <a:t>it” </a:t>
            </a:r>
            <a:r>
              <a:rPr lang="en-US" dirty="0"/>
              <a:t>(</a:t>
            </a:r>
            <a:r>
              <a:rPr lang="en-US" dirty="0" smtClean="0"/>
              <a:t>Josie)</a:t>
            </a:r>
            <a:endParaRPr lang="en-US" dirty="0"/>
          </a:p>
        </p:txBody>
      </p:sp>
    </p:spTree>
    <p:extLst>
      <p:ext uri="{BB962C8B-B14F-4D97-AF65-F5344CB8AC3E}">
        <p14:creationId xmlns:p14="http://schemas.microsoft.com/office/powerpoint/2010/main" val="1343700526"/>
      </p:ext>
    </p:extLst>
  </p:cSld>
  <p:clrMapOvr>
    <a:masterClrMapping/>
  </p:clrMapOvr>
  <mc:AlternateContent xmlns:mc="http://schemas.openxmlformats.org/markup-compatibility/2006" xmlns:p14="http://schemas.microsoft.com/office/powerpoint/2010/main">
    <mc:Choice Requires="p14">
      <p:transition spd="slow" p14:dur="2000" advTm="84468"/>
    </mc:Choice>
    <mc:Fallback xmlns="">
      <p:transition spd="slow" advTm="84468"/>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3300" dirty="0"/>
          </a:p>
        </p:txBody>
      </p:sp>
      <p:sp>
        <p:nvSpPr>
          <p:cNvPr id="5" name="Content Placeholder 4"/>
          <p:cNvSpPr>
            <a:spLocks noGrp="1"/>
          </p:cNvSpPr>
          <p:nvPr>
            <p:ph idx="1"/>
          </p:nvPr>
        </p:nvSpPr>
        <p:spPr>
          <a:xfrm>
            <a:off x="628650" y="1254126"/>
            <a:ext cx="7886700" cy="2635248"/>
          </a:xfrm>
        </p:spPr>
        <p:txBody>
          <a:bodyPr>
            <a:normAutofit fontScale="92500" lnSpcReduction="10000"/>
          </a:bodyPr>
          <a:lstStyle/>
          <a:p>
            <a:pPr marL="0" indent="0">
              <a:lnSpc>
                <a:spcPct val="150000"/>
              </a:lnSpc>
              <a:buNone/>
            </a:pPr>
            <a:r>
              <a:rPr lang="en-US" dirty="0" smtClean="0"/>
              <a:t>“It’s </a:t>
            </a:r>
            <a:r>
              <a:rPr lang="en-US" dirty="0"/>
              <a:t>broadening our understanding that there is a range of abilities and it’s ok.  You know that the opposite to that argument is well not everyone gets to go to college.  Not everybody has the intellectual capacity.  And that’s true, of course, that’s true.  But for those people who can and want it, the opportunity should at least be available</a:t>
            </a:r>
            <a:r>
              <a:rPr lang="en-US" dirty="0" smtClean="0"/>
              <a:t>.” </a:t>
            </a:r>
            <a:r>
              <a:rPr lang="en-US" dirty="0"/>
              <a:t>(</a:t>
            </a:r>
            <a:r>
              <a:rPr lang="en-US" dirty="0" smtClean="0"/>
              <a:t>Joy)</a:t>
            </a:r>
            <a:endParaRPr lang="en-US" dirty="0"/>
          </a:p>
        </p:txBody>
      </p:sp>
    </p:spTree>
    <p:extLst>
      <p:ext uri="{BB962C8B-B14F-4D97-AF65-F5344CB8AC3E}">
        <p14:creationId xmlns:p14="http://schemas.microsoft.com/office/powerpoint/2010/main" val="931456955"/>
      </p:ext>
    </p:extLst>
  </p:cSld>
  <p:clrMapOvr>
    <a:masterClrMapping/>
  </p:clrMapOvr>
  <mc:AlternateContent xmlns:mc="http://schemas.openxmlformats.org/markup-compatibility/2006" xmlns:p14="http://schemas.microsoft.com/office/powerpoint/2010/main">
    <mc:Choice Requires="p14">
      <p:transition spd="slow" p14:dur="2000" advTm="84468"/>
    </mc:Choice>
    <mc:Fallback xmlns="">
      <p:transition spd="slow" advTm="84468"/>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dirty="0" smtClean="0"/>
              <a:t>Overview</a:t>
            </a:r>
            <a:endParaRPr lang="en-US" sz="2600" dirty="0"/>
          </a:p>
        </p:txBody>
      </p:sp>
      <p:sp>
        <p:nvSpPr>
          <p:cNvPr id="3" name="Content Placeholder 2"/>
          <p:cNvSpPr>
            <a:spLocks noGrp="1"/>
          </p:cNvSpPr>
          <p:nvPr>
            <p:ph idx="1"/>
          </p:nvPr>
        </p:nvSpPr>
        <p:spPr>
          <a:xfrm>
            <a:off x="628650" y="1369219"/>
            <a:ext cx="7886700" cy="3366410"/>
          </a:xfrm>
        </p:spPr>
        <p:txBody>
          <a:bodyPr>
            <a:noAutofit/>
          </a:bodyPr>
          <a:lstStyle/>
          <a:p>
            <a:pPr>
              <a:lnSpc>
                <a:spcPct val="150000"/>
              </a:lnSpc>
            </a:pPr>
            <a:r>
              <a:rPr lang="en-US" dirty="0"/>
              <a:t>Research Setting</a:t>
            </a:r>
          </a:p>
          <a:p>
            <a:pPr>
              <a:lnSpc>
                <a:spcPct val="150000"/>
              </a:lnSpc>
            </a:pPr>
            <a:r>
              <a:rPr lang="en-US" dirty="0" smtClean="0"/>
              <a:t>Method</a:t>
            </a:r>
            <a:r>
              <a:rPr lang="en-US" dirty="0"/>
              <a:t>, </a:t>
            </a:r>
            <a:r>
              <a:rPr lang="en-US" dirty="0" smtClean="0"/>
              <a:t>Orientation</a:t>
            </a:r>
            <a:r>
              <a:rPr lang="en-US" dirty="0"/>
              <a:t> </a:t>
            </a:r>
            <a:r>
              <a:rPr lang="en-US" dirty="0" smtClean="0"/>
              <a:t>and </a:t>
            </a:r>
            <a:r>
              <a:rPr lang="en-US" dirty="0"/>
              <a:t>Research </a:t>
            </a:r>
            <a:r>
              <a:rPr lang="en-US" dirty="0" smtClean="0"/>
              <a:t>Questions</a:t>
            </a:r>
          </a:p>
          <a:p>
            <a:pPr>
              <a:lnSpc>
                <a:spcPct val="150000"/>
              </a:lnSpc>
            </a:pPr>
            <a:r>
              <a:rPr lang="en-US" dirty="0"/>
              <a:t>Data Collection </a:t>
            </a:r>
            <a:r>
              <a:rPr lang="en-US" dirty="0" smtClean="0"/>
              <a:t>and Analysis</a:t>
            </a:r>
          </a:p>
          <a:p>
            <a:pPr>
              <a:lnSpc>
                <a:spcPct val="150000"/>
              </a:lnSpc>
            </a:pPr>
            <a:r>
              <a:rPr lang="en-US" dirty="0" smtClean="0"/>
              <a:t>Findings</a:t>
            </a:r>
          </a:p>
          <a:p>
            <a:pPr>
              <a:lnSpc>
                <a:spcPct val="150000"/>
              </a:lnSpc>
            </a:pPr>
            <a:r>
              <a:rPr lang="en-US" dirty="0" smtClean="0"/>
              <a:t>Implications</a:t>
            </a:r>
          </a:p>
        </p:txBody>
      </p:sp>
    </p:spTree>
    <p:extLst>
      <p:ext uri="{BB962C8B-B14F-4D97-AF65-F5344CB8AC3E}">
        <p14:creationId xmlns:p14="http://schemas.microsoft.com/office/powerpoint/2010/main" val="1363689835"/>
      </p:ext>
    </p:extLst>
  </p:cSld>
  <p:clrMapOvr>
    <a:masterClrMapping/>
  </p:clrMapOvr>
  <mc:AlternateContent xmlns:mc="http://schemas.openxmlformats.org/markup-compatibility/2006" xmlns:p14="http://schemas.microsoft.com/office/powerpoint/2010/main">
    <mc:Choice Requires="p14">
      <p:transition spd="slow" p14:dur="2000" advTm="35407"/>
    </mc:Choice>
    <mc:Fallback xmlns="">
      <p:transition spd="slow" advTm="35407"/>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344" y="0"/>
            <a:ext cx="7525656" cy="1065620"/>
          </a:xfrm>
        </p:spPr>
        <p:txBody>
          <a:bodyPr>
            <a:normAutofit/>
          </a:bodyPr>
          <a:lstStyle/>
          <a:p>
            <a:pPr algn="ctr"/>
            <a:r>
              <a:rPr lang="en-US" sz="2600" dirty="0" smtClean="0"/>
              <a:t>Research Setting</a:t>
            </a:r>
            <a:endParaRPr lang="en-US" sz="2600" dirty="0"/>
          </a:p>
        </p:txBody>
      </p:sp>
      <p:sp>
        <p:nvSpPr>
          <p:cNvPr id="3" name="Content Placeholder 2"/>
          <p:cNvSpPr>
            <a:spLocks noGrp="1"/>
          </p:cNvSpPr>
          <p:nvPr>
            <p:ph idx="1"/>
          </p:nvPr>
        </p:nvSpPr>
        <p:spPr>
          <a:xfrm>
            <a:off x="365760" y="1005152"/>
            <a:ext cx="8149590" cy="3643849"/>
          </a:xfrm>
        </p:spPr>
        <p:txBody>
          <a:bodyPr>
            <a:normAutofit/>
          </a:bodyPr>
          <a:lstStyle/>
          <a:p>
            <a:r>
              <a:rPr lang="en-US" dirty="0"/>
              <a:t>Transition and Postsecondary Education for Students with Intellectual Disabilities (TPSID) </a:t>
            </a:r>
            <a:endParaRPr lang="en-US" dirty="0" smtClean="0"/>
          </a:p>
          <a:p>
            <a:pPr lvl="1"/>
            <a:r>
              <a:rPr lang="en-US" dirty="0"/>
              <a:t>Designed </a:t>
            </a:r>
            <a:r>
              <a:rPr lang="en-US" dirty="0" smtClean="0"/>
              <a:t>to </a:t>
            </a:r>
            <a:r>
              <a:rPr lang="en-US" dirty="0"/>
              <a:t>meet the eight criteria established by the U.S. Federal </a:t>
            </a:r>
            <a:r>
              <a:rPr lang="en-US" dirty="0" smtClean="0"/>
              <a:t>Government</a:t>
            </a:r>
          </a:p>
          <a:p>
            <a:pPr lvl="1"/>
            <a:r>
              <a:rPr lang="en-US" dirty="0"/>
              <a:t>$70+ Million in Awards to 50+ sites (U.S. Department of Education, 2010 &amp; 2015</a:t>
            </a:r>
            <a:r>
              <a:rPr lang="en-US" dirty="0" smtClean="0"/>
              <a:t>)  </a:t>
            </a:r>
          </a:p>
          <a:p>
            <a:r>
              <a:rPr lang="en-US" dirty="0" smtClean="0"/>
              <a:t>Midwestern State University (MSU) a four-year public </a:t>
            </a:r>
          </a:p>
          <a:p>
            <a:r>
              <a:rPr lang="en-US" dirty="0" smtClean="0"/>
              <a:t>Non-degree certificate program</a:t>
            </a:r>
          </a:p>
          <a:p>
            <a:r>
              <a:rPr lang="en-US" dirty="0" smtClean="0"/>
              <a:t>Transition </a:t>
            </a:r>
            <a:r>
              <a:rPr lang="en-US" dirty="0"/>
              <a:t>setting </a:t>
            </a:r>
            <a:endParaRPr lang="en-US" dirty="0" smtClean="0"/>
          </a:p>
          <a:p>
            <a:pPr lvl="1"/>
            <a:r>
              <a:rPr lang="en-US" dirty="0" smtClean="0"/>
              <a:t>Students </a:t>
            </a:r>
            <a:r>
              <a:rPr lang="en-US" dirty="0"/>
              <a:t>ages 18 to 21 </a:t>
            </a:r>
            <a:endParaRPr lang="en-US" dirty="0" smtClean="0"/>
          </a:p>
          <a:p>
            <a:pPr lvl="1"/>
            <a:r>
              <a:rPr lang="en-US" dirty="0" smtClean="0"/>
              <a:t>Students with IDDs </a:t>
            </a:r>
          </a:p>
          <a:p>
            <a:pPr lvl="1"/>
            <a:r>
              <a:rPr lang="en-US" dirty="0" smtClean="0"/>
              <a:t>Integrated (with other MSU students) &amp; Separate (only with program students)</a:t>
            </a:r>
            <a:endParaRPr lang="en-US" dirty="0"/>
          </a:p>
        </p:txBody>
      </p:sp>
      <p:sp>
        <p:nvSpPr>
          <p:cNvPr id="4" name="Content Placeholder 2"/>
          <p:cNvSpPr txBox="1">
            <a:spLocks/>
          </p:cNvSpPr>
          <p:nvPr/>
        </p:nvSpPr>
        <p:spPr>
          <a:xfrm>
            <a:off x="628650" y="2586596"/>
            <a:ext cx="7886700" cy="2154179"/>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000" b="1" i="0" kern="1200">
                <a:solidFill>
                  <a:srgbClr val="002060"/>
                </a:solidFill>
                <a:latin typeface="Arial" charset="0"/>
                <a:ea typeface="Arial" charset="0"/>
                <a:cs typeface="Arial" charset="0"/>
              </a:defRPr>
            </a:lvl1pPr>
            <a:lvl2pPr marL="514350" indent="-171450" algn="l" defTabSz="685800" rtl="0" eaLnBrk="1" latinLnBrk="0" hangingPunct="1">
              <a:lnSpc>
                <a:spcPct val="90000"/>
              </a:lnSpc>
              <a:spcBef>
                <a:spcPts val="375"/>
              </a:spcBef>
              <a:buFont typeface="Arial" panose="020B0604020202020204" pitchFamily="34" charset="0"/>
              <a:buChar char="•"/>
              <a:defRPr sz="1600" b="0" i="0" kern="1200">
                <a:solidFill>
                  <a:schemeClr val="bg2">
                    <a:lumMod val="50000"/>
                  </a:schemeClr>
                </a:solidFill>
                <a:latin typeface="Arial" charset="0"/>
                <a:ea typeface="Arial" charset="0"/>
                <a:cs typeface="Arial"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bg2">
                    <a:lumMod val="50000"/>
                  </a:schemeClr>
                </a:solidFill>
                <a:latin typeface="Arial" charset="0"/>
                <a:ea typeface="Arial" charset="0"/>
                <a:cs typeface="Arial"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bg2">
                    <a:lumMod val="50000"/>
                  </a:schemeClr>
                </a:solidFill>
                <a:latin typeface="Arial" charset="0"/>
                <a:ea typeface="Arial" charset="0"/>
                <a:cs typeface="Arial"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bg2">
                    <a:lumMod val="50000"/>
                  </a:schemeClr>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Font typeface="Arial" panose="020B0604020202020204" pitchFamily="34" charset="0"/>
              <a:buNone/>
            </a:pPr>
            <a:endParaRPr lang="en-US" sz="1350" dirty="0">
              <a:latin typeface="+mj-lt"/>
            </a:endParaRPr>
          </a:p>
        </p:txBody>
      </p:sp>
    </p:spTree>
    <p:extLst>
      <p:ext uri="{BB962C8B-B14F-4D97-AF65-F5344CB8AC3E}">
        <p14:creationId xmlns:p14="http://schemas.microsoft.com/office/powerpoint/2010/main" val="594596616"/>
      </p:ext>
    </p:extLst>
  </p:cSld>
  <p:clrMapOvr>
    <a:masterClrMapping/>
  </p:clrMapOvr>
  <mc:AlternateContent xmlns:mc="http://schemas.openxmlformats.org/markup-compatibility/2006" xmlns:p14="http://schemas.microsoft.com/office/powerpoint/2010/main">
    <mc:Choice Requires="p14">
      <p:transition spd="slow" p14:dur="2000" advTm="99853"/>
    </mc:Choice>
    <mc:Fallback xmlns="">
      <p:transition spd="slow" advTm="99853"/>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344" y="0"/>
            <a:ext cx="7525656" cy="1065620"/>
          </a:xfrm>
        </p:spPr>
        <p:txBody>
          <a:bodyPr>
            <a:normAutofit/>
          </a:bodyPr>
          <a:lstStyle/>
          <a:p>
            <a:pPr algn="ctr"/>
            <a:r>
              <a:rPr lang="en-US" sz="2600" dirty="0" smtClean="0"/>
              <a:t>Research Setting Continued</a:t>
            </a:r>
            <a:endParaRPr lang="en-US" sz="2600" dirty="0"/>
          </a:p>
        </p:txBody>
      </p:sp>
      <p:sp>
        <p:nvSpPr>
          <p:cNvPr id="3" name="Content Placeholder 2"/>
          <p:cNvSpPr>
            <a:spLocks noGrp="1"/>
          </p:cNvSpPr>
          <p:nvPr>
            <p:ph idx="1"/>
          </p:nvPr>
        </p:nvSpPr>
        <p:spPr>
          <a:xfrm>
            <a:off x="365760" y="1005153"/>
            <a:ext cx="8149590" cy="3643849"/>
          </a:xfrm>
        </p:spPr>
        <p:txBody>
          <a:bodyPr>
            <a:normAutofit/>
          </a:bodyPr>
          <a:lstStyle/>
          <a:p>
            <a:r>
              <a:rPr lang="en-US" sz="1800" dirty="0" smtClean="0"/>
              <a:t>2009-10 </a:t>
            </a:r>
            <a:r>
              <a:rPr lang="en-US" sz="1800" dirty="0"/>
              <a:t>pilot program </a:t>
            </a:r>
            <a:endParaRPr lang="en-US" sz="1800" dirty="0" smtClean="0"/>
          </a:p>
          <a:p>
            <a:pPr lvl="1"/>
            <a:r>
              <a:rPr lang="en-US" sz="1500" dirty="0" smtClean="0"/>
              <a:t>National </a:t>
            </a:r>
            <a:r>
              <a:rPr lang="en-US" sz="1500" dirty="0"/>
              <a:t>Institute on Disability and Rehabilitation Research (NIDRR) </a:t>
            </a:r>
            <a:r>
              <a:rPr lang="en-US" sz="1500" dirty="0" smtClean="0"/>
              <a:t>grant</a:t>
            </a:r>
          </a:p>
          <a:p>
            <a:r>
              <a:rPr lang="en-US" sz="1800" dirty="0"/>
              <a:t>Initially housed within a transition center in MSU’s College of Education </a:t>
            </a:r>
          </a:p>
          <a:p>
            <a:pPr lvl="1"/>
            <a:r>
              <a:rPr lang="en-US" sz="1500" dirty="0" smtClean="0"/>
              <a:t>Though </a:t>
            </a:r>
            <a:r>
              <a:rPr lang="en-US" sz="1500" dirty="0"/>
              <a:t>eventual break from </a:t>
            </a:r>
            <a:r>
              <a:rPr lang="en-US" sz="1500" dirty="0" smtClean="0"/>
              <a:t>center </a:t>
            </a:r>
          </a:p>
          <a:p>
            <a:r>
              <a:rPr lang="en-US" sz="1800" dirty="0" smtClean="0"/>
              <a:t>Program </a:t>
            </a:r>
            <a:r>
              <a:rPr lang="en-US" sz="1800" dirty="0"/>
              <a:t>began in 2010 </a:t>
            </a:r>
            <a:r>
              <a:rPr lang="en-US" sz="1800" dirty="0" smtClean="0"/>
              <a:t>with </a:t>
            </a:r>
            <a:r>
              <a:rPr lang="en-US" sz="1800" dirty="0"/>
              <a:t>20 students </a:t>
            </a:r>
            <a:endParaRPr lang="en-US" sz="1800" dirty="0" smtClean="0"/>
          </a:p>
          <a:p>
            <a:pPr lvl="1"/>
            <a:r>
              <a:rPr lang="en-US" sz="1400" dirty="0" smtClean="0"/>
              <a:t>First </a:t>
            </a:r>
            <a:r>
              <a:rPr lang="en-US" sz="1400" dirty="0"/>
              <a:t>class of students completed </a:t>
            </a:r>
            <a:r>
              <a:rPr lang="en-US" sz="1400" dirty="0" smtClean="0"/>
              <a:t>in </a:t>
            </a:r>
            <a:r>
              <a:rPr lang="en-US" sz="1400" dirty="0"/>
              <a:t>May of </a:t>
            </a:r>
            <a:r>
              <a:rPr lang="en-US" sz="1400" dirty="0" smtClean="0"/>
              <a:t>2015 </a:t>
            </a:r>
          </a:p>
          <a:p>
            <a:r>
              <a:rPr lang="en-US" sz="1800" dirty="0" smtClean="0"/>
              <a:t>Staffed initially by several MSU employees, a </a:t>
            </a:r>
            <a:r>
              <a:rPr lang="en-US" sz="1800" dirty="0"/>
              <a:t>host of graduate assistants, volunteer faculty, and volunteer students </a:t>
            </a:r>
          </a:p>
          <a:p>
            <a:r>
              <a:rPr lang="en-US" sz="1800" dirty="0" smtClean="0"/>
              <a:t>Investigation </a:t>
            </a:r>
            <a:r>
              <a:rPr lang="en-US" sz="1800" dirty="0"/>
              <a:t>focused on experiences and documentation from 2010 through </a:t>
            </a:r>
            <a:r>
              <a:rPr lang="en-US" sz="1800" dirty="0" smtClean="0"/>
              <a:t>2016</a:t>
            </a:r>
          </a:p>
          <a:p>
            <a:pPr lvl="1"/>
            <a:r>
              <a:rPr lang="en-US" sz="1500" dirty="0" smtClean="0"/>
              <a:t>Clark </a:t>
            </a:r>
            <a:r>
              <a:rPr lang="en-US" sz="1500" dirty="0"/>
              <a:t>(1968), institutionalization typically completed after “a period of restricted trial, if the trial is considered successful adoption . . . will usually follow” (p. 24</a:t>
            </a:r>
            <a:r>
              <a:rPr lang="en-US" sz="1500" dirty="0" smtClean="0"/>
              <a:t>).</a:t>
            </a:r>
            <a:endParaRPr lang="en-US" sz="1500" dirty="0"/>
          </a:p>
        </p:txBody>
      </p:sp>
      <p:sp>
        <p:nvSpPr>
          <p:cNvPr id="4" name="Content Placeholder 2"/>
          <p:cNvSpPr txBox="1">
            <a:spLocks/>
          </p:cNvSpPr>
          <p:nvPr/>
        </p:nvSpPr>
        <p:spPr>
          <a:xfrm>
            <a:off x="628650" y="2586596"/>
            <a:ext cx="7886700" cy="2154179"/>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000" b="1" i="0" kern="1200">
                <a:solidFill>
                  <a:srgbClr val="002060"/>
                </a:solidFill>
                <a:latin typeface="Arial" charset="0"/>
                <a:ea typeface="Arial" charset="0"/>
                <a:cs typeface="Arial" charset="0"/>
              </a:defRPr>
            </a:lvl1pPr>
            <a:lvl2pPr marL="514350" indent="-171450" algn="l" defTabSz="685800" rtl="0" eaLnBrk="1" latinLnBrk="0" hangingPunct="1">
              <a:lnSpc>
                <a:spcPct val="90000"/>
              </a:lnSpc>
              <a:spcBef>
                <a:spcPts val="375"/>
              </a:spcBef>
              <a:buFont typeface="Arial" panose="020B0604020202020204" pitchFamily="34" charset="0"/>
              <a:buChar char="•"/>
              <a:defRPr sz="1600" b="0" i="0" kern="1200">
                <a:solidFill>
                  <a:schemeClr val="bg2">
                    <a:lumMod val="50000"/>
                  </a:schemeClr>
                </a:solidFill>
                <a:latin typeface="Arial" charset="0"/>
                <a:ea typeface="Arial" charset="0"/>
                <a:cs typeface="Arial"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bg2">
                    <a:lumMod val="50000"/>
                  </a:schemeClr>
                </a:solidFill>
                <a:latin typeface="Arial" charset="0"/>
                <a:ea typeface="Arial" charset="0"/>
                <a:cs typeface="Arial"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bg2">
                    <a:lumMod val="50000"/>
                  </a:schemeClr>
                </a:solidFill>
                <a:latin typeface="Arial" charset="0"/>
                <a:ea typeface="Arial" charset="0"/>
                <a:cs typeface="Arial"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bg2">
                    <a:lumMod val="50000"/>
                  </a:schemeClr>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Font typeface="Arial" panose="020B0604020202020204" pitchFamily="34" charset="0"/>
              <a:buNone/>
            </a:pPr>
            <a:endParaRPr lang="en-US" sz="1350" dirty="0">
              <a:latin typeface="+mj-lt"/>
            </a:endParaRPr>
          </a:p>
        </p:txBody>
      </p:sp>
    </p:spTree>
    <p:extLst>
      <p:ext uri="{BB962C8B-B14F-4D97-AF65-F5344CB8AC3E}">
        <p14:creationId xmlns:p14="http://schemas.microsoft.com/office/powerpoint/2010/main" val="1808215383"/>
      </p:ext>
    </p:extLst>
  </p:cSld>
  <p:clrMapOvr>
    <a:masterClrMapping/>
  </p:clrMapOvr>
  <mc:AlternateContent xmlns:mc="http://schemas.openxmlformats.org/markup-compatibility/2006" xmlns:p14="http://schemas.microsoft.com/office/powerpoint/2010/main">
    <mc:Choice Requires="p14">
      <p:transition spd="slow" p14:dur="2000" advTm="99853"/>
    </mc:Choice>
    <mc:Fallback xmlns="">
      <p:transition spd="slow" advTm="99853"/>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343" y="0"/>
            <a:ext cx="7525657" cy="1065620"/>
          </a:xfrm>
        </p:spPr>
        <p:txBody>
          <a:bodyPr>
            <a:normAutofit/>
          </a:bodyPr>
          <a:lstStyle/>
          <a:p>
            <a:pPr algn="ctr"/>
            <a:r>
              <a:rPr lang="en-US" sz="2600" dirty="0" smtClean="0"/>
              <a:t>Method, Orientation and Research Questions</a:t>
            </a:r>
            <a:endParaRPr lang="en-US" sz="2600" dirty="0"/>
          </a:p>
        </p:txBody>
      </p:sp>
      <p:sp>
        <p:nvSpPr>
          <p:cNvPr id="3" name="Content Placeholder 2"/>
          <p:cNvSpPr>
            <a:spLocks noGrp="1"/>
          </p:cNvSpPr>
          <p:nvPr>
            <p:ph idx="1"/>
          </p:nvPr>
        </p:nvSpPr>
        <p:spPr>
          <a:xfrm>
            <a:off x="221382" y="1145406"/>
            <a:ext cx="8691612" cy="3595927"/>
          </a:xfrm>
        </p:spPr>
        <p:txBody>
          <a:bodyPr>
            <a:normAutofit fontScale="70000" lnSpcReduction="20000"/>
          </a:bodyPr>
          <a:lstStyle/>
          <a:p>
            <a:pPr>
              <a:lnSpc>
                <a:spcPct val="120000"/>
              </a:lnSpc>
            </a:pPr>
            <a:r>
              <a:rPr lang="en-US" sz="2100" dirty="0" smtClean="0"/>
              <a:t>Two prior pilot studies at site </a:t>
            </a:r>
            <a:r>
              <a:rPr lang="mr-IN" sz="2100" dirty="0" smtClean="0"/>
              <a:t>–</a:t>
            </a:r>
            <a:r>
              <a:rPr lang="en-US" sz="2100" dirty="0" smtClean="0"/>
              <a:t> rapport and competency building</a:t>
            </a:r>
          </a:p>
          <a:p>
            <a:pPr lvl="1">
              <a:lnSpc>
                <a:spcPct val="120000"/>
              </a:lnSpc>
            </a:pPr>
            <a:r>
              <a:rPr lang="en-US" sz="1800" dirty="0" smtClean="0"/>
              <a:t>instrumental </a:t>
            </a:r>
            <a:r>
              <a:rPr lang="en-US" sz="1800" dirty="0"/>
              <a:t>case study </a:t>
            </a:r>
            <a:r>
              <a:rPr lang="en-US" sz="1800" dirty="0" smtClean="0"/>
              <a:t>- program’s </a:t>
            </a:r>
            <a:r>
              <a:rPr lang="en-US" sz="1800" dirty="0"/>
              <a:t>and the program staff’s role in the identity development of its </a:t>
            </a:r>
            <a:r>
              <a:rPr lang="en-US" sz="1800" dirty="0" smtClean="0"/>
              <a:t>participants</a:t>
            </a:r>
          </a:p>
          <a:p>
            <a:pPr lvl="1">
              <a:lnSpc>
                <a:spcPct val="120000"/>
              </a:lnSpc>
            </a:pPr>
            <a:r>
              <a:rPr lang="en-US" sz="1800" dirty="0" smtClean="0"/>
              <a:t>phenomenological - essence </a:t>
            </a:r>
            <a:r>
              <a:rPr lang="en-US" sz="1800" dirty="0"/>
              <a:t>of the experience of being a staff member in the program</a:t>
            </a:r>
            <a:r>
              <a:rPr lang="en-US" sz="1800" dirty="0" smtClean="0"/>
              <a:t>.</a:t>
            </a:r>
            <a:endParaRPr lang="en-US" sz="1700" dirty="0" smtClean="0"/>
          </a:p>
          <a:p>
            <a:pPr>
              <a:lnSpc>
                <a:spcPct val="120000"/>
              </a:lnSpc>
            </a:pPr>
            <a:r>
              <a:rPr lang="en-US" sz="2100" dirty="0" smtClean="0"/>
              <a:t>Intrinsic Case Study - </a:t>
            </a:r>
            <a:r>
              <a:rPr lang="is-IS" sz="2100" dirty="0" smtClean="0"/>
              <a:t>Stake </a:t>
            </a:r>
            <a:r>
              <a:rPr lang="is-IS" sz="2100" dirty="0"/>
              <a:t>(1995) </a:t>
            </a:r>
            <a:endParaRPr lang="is-IS" sz="2100" dirty="0" smtClean="0"/>
          </a:p>
          <a:p>
            <a:pPr lvl="1">
              <a:lnSpc>
                <a:spcPct val="120000"/>
              </a:lnSpc>
            </a:pPr>
            <a:r>
              <a:rPr lang="en-US" sz="1900" dirty="0" smtClean="0"/>
              <a:t>institutionalization of a program </a:t>
            </a:r>
            <a:r>
              <a:rPr lang="en-US" sz="1900" dirty="0"/>
              <a:t>that </a:t>
            </a:r>
            <a:r>
              <a:rPr lang="en-US" sz="1900" dirty="0" smtClean="0"/>
              <a:t>transitioned from </a:t>
            </a:r>
            <a:r>
              <a:rPr lang="en-US" sz="1900" dirty="0"/>
              <a:t>pilot grant-funded </a:t>
            </a:r>
            <a:r>
              <a:rPr lang="en-US" sz="1900" dirty="0" smtClean="0"/>
              <a:t>to </a:t>
            </a:r>
            <a:r>
              <a:rPr lang="en-US" sz="1900" dirty="0"/>
              <a:t>established institutional program </a:t>
            </a:r>
            <a:endParaRPr lang="is-IS" sz="1900" dirty="0"/>
          </a:p>
          <a:p>
            <a:pPr>
              <a:lnSpc>
                <a:spcPct val="120000"/>
              </a:lnSpc>
            </a:pPr>
            <a:r>
              <a:rPr lang="en-US" sz="2100" dirty="0" smtClean="0"/>
              <a:t>Ecological / Systems Orientation - </a:t>
            </a:r>
            <a:r>
              <a:rPr lang="de-DE" sz="2100" dirty="0" smtClean="0"/>
              <a:t>Schram (2006)</a:t>
            </a:r>
            <a:endParaRPr lang="en-US" sz="2100" dirty="0" smtClean="0"/>
          </a:p>
          <a:p>
            <a:pPr>
              <a:lnSpc>
                <a:spcPct val="120000"/>
              </a:lnSpc>
            </a:pPr>
            <a:r>
              <a:rPr lang="en-US" sz="2100" dirty="0" smtClean="0"/>
              <a:t>RQ: How </a:t>
            </a:r>
            <a:r>
              <a:rPr lang="en-US" sz="2100" dirty="0"/>
              <a:t>did this TPSID program become </a:t>
            </a:r>
            <a:r>
              <a:rPr lang="en-US" sz="2100" dirty="0" smtClean="0"/>
              <a:t>institutionalized?</a:t>
            </a:r>
          </a:p>
          <a:p>
            <a:pPr lvl="1">
              <a:lnSpc>
                <a:spcPct val="120000"/>
              </a:lnSpc>
            </a:pPr>
            <a:r>
              <a:rPr lang="en-US" sz="1700" dirty="0" smtClean="0"/>
              <a:t>How </a:t>
            </a:r>
            <a:r>
              <a:rPr lang="en-US" sz="1700" dirty="0"/>
              <a:t>do multiple stakeholders describe the institutionalization of the TPSID </a:t>
            </a:r>
            <a:r>
              <a:rPr lang="en-US" sz="1700" dirty="0" smtClean="0"/>
              <a:t>program?</a:t>
            </a:r>
          </a:p>
          <a:p>
            <a:pPr lvl="1">
              <a:lnSpc>
                <a:spcPct val="120000"/>
              </a:lnSpc>
            </a:pPr>
            <a:r>
              <a:rPr lang="en-US" sz="1700" dirty="0" smtClean="0"/>
              <a:t>How </a:t>
            </a:r>
            <a:r>
              <a:rPr lang="en-US" sz="1700" dirty="0"/>
              <a:t>do TPSID program stakeholders and artifacts related to institutionalization describe or reveal critical elements of institutionalization?</a:t>
            </a:r>
            <a:endParaRPr lang="en-US" sz="1700" dirty="0" smtClean="0"/>
          </a:p>
          <a:p>
            <a:pPr>
              <a:lnSpc>
                <a:spcPct val="120000"/>
              </a:lnSpc>
            </a:pPr>
            <a:r>
              <a:rPr lang="en-US" sz="2100" dirty="0" smtClean="0"/>
              <a:t>Institutionalization: “the </a:t>
            </a:r>
            <a:r>
              <a:rPr lang="en-US" sz="2100" dirty="0"/>
              <a:t>process whereby specific cultural elements or cultural objects are adopted by actors in a social system” </a:t>
            </a:r>
            <a:r>
              <a:rPr lang="en-US" sz="2100" dirty="0" smtClean="0"/>
              <a:t>- Clark</a:t>
            </a:r>
            <a:r>
              <a:rPr lang="en-US" sz="2100" dirty="0"/>
              <a:t>, 1968, p. </a:t>
            </a:r>
            <a:r>
              <a:rPr lang="en-US" sz="2100" dirty="0" smtClean="0"/>
              <a:t>1 </a:t>
            </a:r>
            <a:endParaRPr lang="en-US" sz="600" dirty="0" smtClean="0"/>
          </a:p>
        </p:txBody>
      </p:sp>
    </p:spTree>
    <p:extLst>
      <p:ext uri="{BB962C8B-B14F-4D97-AF65-F5344CB8AC3E}">
        <p14:creationId xmlns:p14="http://schemas.microsoft.com/office/powerpoint/2010/main" val="2044140765"/>
      </p:ext>
    </p:extLst>
  </p:cSld>
  <p:clrMapOvr>
    <a:masterClrMapping/>
  </p:clrMapOvr>
  <mc:AlternateContent xmlns:mc="http://schemas.openxmlformats.org/markup-compatibility/2006" xmlns:p14="http://schemas.microsoft.com/office/powerpoint/2010/main">
    <mc:Choice Requires="p14">
      <p:transition spd="slow" p14:dur="2000" advTm="98015"/>
    </mc:Choice>
    <mc:Fallback xmlns="">
      <p:transition spd="slow" advTm="98015"/>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344" y="0"/>
            <a:ext cx="7525656" cy="1065620"/>
          </a:xfrm>
        </p:spPr>
        <p:txBody>
          <a:bodyPr>
            <a:normAutofit/>
          </a:bodyPr>
          <a:lstStyle/>
          <a:p>
            <a:pPr algn="ctr"/>
            <a:r>
              <a:rPr lang="en-US" sz="2600" dirty="0" smtClean="0"/>
              <a:t>Data Collection and Analysis </a:t>
            </a:r>
            <a:endParaRPr lang="en-US" sz="2600" dirty="0">
              <a:solidFill>
                <a:srgbClr val="0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067551900"/>
              </p:ext>
            </p:extLst>
          </p:nvPr>
        </p:nvGraphicFramePr>
        <p:xfrm>
          <a:off x="881920" y="910267"/>
          <a:ext cx="7380160" cy="946684"/>
        </p:xfrm>
        <a:graphic>
          <a:graphicData uri="http://schemas.openxmlformats.org/drawingml/2006/table">
            <a:tbl>
              <a:tblPr firstRow="1" bandRow="1">
                <a:tableStyleId>{5C22544A-7EE6-4342-B048-85BDC9FD1C3A}</a:tableStyleId>
              </a:tblPr>
              <a:tblGrid>
                <a:gridCol w="658122"/>
                <a:gridCol w="1581587"/>
                <a:gridCol w="1284605"/>
                <a:gridCol w="1644967"/>
                <a:gridCol w="1390967"/>
                <a:gridCol w="819912"/>
              </a:tblGrid>
              <a:tr h="398044">
                <a:tc>
                  <a:txBody>
                    <a:bodyPr/>
                    <a:lstStyle/>
                    <a:p>
                      <a:pPr algn="ctr"/>
                      <a:r>
                        <a:rPr lang="en-US" sz="1200" dirty="0" smtClean="0">
                          <a:latin typeface="Arial" charset="0"/>
                          <a:ea typeface="Arial" charset="0"/>
                          <a:cs typeface="Arial" charset="0"/>
                        </a:rPr>
                        <a:t>Phase </a:t>
                      </a:r>
                      <a:endParaRPr lang="en-US" sz="1200" dirty="0">
                        <a:latin typeface="Arial" charset="0"/>
                        <a:ea typeface="Arial" charset="0"/>
                        <a:cs typeface="Arial" charset="0"/>
                      </a:endParaRPr>
                    </a:p>
                  </a:txBody>
                  <a:tcPr anchor="ctr"/>
                </a:tc>
                <a:tc>
                  <a:txBody>
                    <a:bodyPr/>
                    <a:lstStyle/>
                    <a:p>
                      <a:pPr algn="ctr"/>
                      <a:r>
                        <a:rPr lang="en-US" sz="1200" dirty="0" smtClean="0">
                          <a:latin typeface="Arial" charset="0"/>
                          <a:ea typeface="Arial" charset="0"/>
                          <a:cs typeface="Arial" charset="0"/>
                        </a:rPr>
                        <a:t>Sample (Yin, 2011)</a:t>
                      </a:r>
                      <a:endParaRPr lang="en-US" sz="1200" dirty="0">
                        <a:latin typeface="Arial" charset="0"/>
                        <a:ea typeface="Arial" charset="0"/>
                        <a:cs typeface="Arial" charset="0"/>
                      </a:endParaRPr>
                    </a:p>
                  </a:txBody>
                  <a:tcPr anchor="ctr"/>
                </a:tc>
                <a:tc>
                  <a:txBody>
                    <a:bodyPr/>
                    <a:lstStyle/>
                    <a:p>
                      <a:pPr algn="ctr"/>
                      <a:r>
                        <a:rPr lang="en-US" sz="1200" dirty="0" smtClean="0">
                          <a:latin typeface="Arial" charset="0"/>
                          <a:ea typeface="Arial" charset="0"/>
                          <a:cs typeface="Arial" charset="0"/>
                        </a:rPr>
                        <a:t># of interviews</a:t>
                      </a:r>
                      <a:endParaRPr lang="en-US" sz="1200" dirty="0">
                        <a:latin typeface="Arial" charset="0"/>
                        <a:ea typeface="Arial" charset="0"/>
                        <a:cs typeface="Arial" charset="0"/>
                      </a:endParaRPr>
                    </a:p>
                  </a:txBody>
                  <a:tcPr anchor="ctr"/>
                </a:tc>
                <a:tc>
                  <a:txBody>
                    <a:bodyPr/>
                    <a:lstStyle/>
                    <a:p>
                      <a:pPr algn="ctr"/>
                      <a:r>
                        <a:rPr lang="en-US" sz="1200" dirty="0" smtClean="0">
                          <a:latin typeface="Arial" charset="0"/>
                          <a:ea typeface="Arial" charset="0"/>
                          <a:cs typeface="Arial" charset="0"/>
                        </a:rPr>
                        <a:t>Interview period</a:t>
                      </a:r>
                      <a:endParaRPr lang="en-US" sz="1200" dirty="0">
                        <a:latin typeface="Arial" charset="0"/>
                        <a:ea typeface="Arial" charset="0"/>
                        <a:cs typeface="Arial" charset="0"/>
                      </a:endParaRPr>
                    </a:p>
                  </a:txBody>
                  <a:tcPr anchor="ctr"/>
                </a:tc>
                <a:tc>
                  <a:txBody>
                    <a:bodyPr/>
                    <a:lstStyle/>
                    <a:p>
                      <a:pPr algn="ctr"/>
                      <a:r>
                        <a:rPr lang="en-US" sz="1200" dirty="0" smtClean="0">
                          <a:latin typeface="Arial" charset="0"/>
                          <a:ea typeface="Arial" charset="0"/>
                          <a:cs typeface="Arial" charset="0"/>
                        </a:rPr>
                        <a:t>Interview length</a:t>
                      </a:r>
                      <a:endParaRPr lang="en-US" sz="1200" dirty="0">
                        <a:latin typeface="Arial" charset="0"/>
                        <a:ea typeface="Arial" charset="0"/>
                        <a:cs typeface="Arial" charset="0"/>
                      </a:endParaRPr>
                    </a:p>
                  </a:txBody>
                  <a:tcPr anchor="ctr"/>
                </a:tc>
                <a:tc>
                  <a:txBody>
                    <a:bodyPr/>
                    <a:lstStyle/>
                    <a:p>
                      <a:pPr algn="ctr"/>
                      <a:r>
                        <a:rPr lang="en-US" sz="1200" dirty="0" smtClean="0">
                          <a:latin typeface="Arial" charset="0"/>
                          <a:ea typeface="Arial" charset="0"/>
                          <a:cs typeface="Arial" charset="0"/>
                        </a:rPr>
                        <a:t>Artifacts</a:t>
                      </a:r>
                      <a:endParaRPr lang="en-US" sz="1200" dirty="0">
                        <a:latin typeface="Arial" charset="0"/>
                        <a:ea typeface="Arial" charset="0"/>
                        <a:cs typeface="Arial" charset="0"/>
                      </a:endParaRPr>
                    </a:p>
                  </a:txBody>
                  <a:tcPr anchor="ctr"/>
                </a:tc>
              </a:tr>
              <a:tr h="235208">
                <a:tc>
                  <a:txBody>
                    <a:bodyPr/>
                    <a:lstStyle/>
                    <a:p>
                      <a:pPr algn="ctr"/>
                      <a:r>
                        <a:rPr lang="en-US" sz="1200" dirty="0" smtClean="0">
                          <a:latin typeface="Arial" charset="0"/>
                          <a:ea typeface="Arial" charset="0"/>
                          <a:cs typeface="Arial" charset="0"/>
                        </a:rPr>
                        <a:t>P1</a:t>
                      </a:r>
                      <a:endParaRPr lang="en-US" sz="1200" dirty="0">
                        <a:latin typeface="Arial" charset="0"/>
                        <a:ea typeface="Arial" charset="0"/>
                        <a:cs typeface="Arial" charset="0"/>
                      </a:endParaRPr>
                    </a:p>
                  </a:txBody>
                  <a:tcPr anchor="ctr"/>
                </a:tc>
                <a:tc>
                  <a:txBody>
                    <a:bodyPr/>
                    <a:lstStyle/>
                    <a:p>
                      <a:pPr algn="ctr"/>
                      <a:r>
                        <a:rPr lang="en-US" sz="1200" dirty="0" smtClean="0">
                          <a:latin typeface="Arial" charset="0"/>
                          <a:ea typeface="Arial" charset="0"/>
                          <a:cs typeface="Arial" charset="0"/>
                        </a:rPr>
                        <a:t>Purposive</a:t>
                      </a:r>
                      <a:endParaRPr lang="en-US" sz="1200" dirty="0">
                        <a:latin typeface="Arial" charset="0"/>
                        <a:ea typeface="Arial" charset="0"/>
                        <a:cs typeface="Arial" charset="0"/>
                      </a:endParaRPr>
                    </a:p>
                  </a:txBody>
                  <a:tcPr anchor="ctr"/>
                </a:tc>
                <a:tc>
                  <a:txBody>
                    <a:bodyPr/>
                    <a:lstStyle/>
                    <a:p>
                      <a:pPr algn="ctr"/>
                      <a:r>
                        <a:rPr lang="en-US" sz="1200" dirty="0" smtClean="0">
                          <a:latin typeface="Arial" charset="0"/>
                          <a:ea typeface="Arial" charset="0"/>
                          <a:cs typeface="Arial" charset="0"/>
                        </a:rPr>
                        <a:t>7</a:t>
                      </a:r>
                      <a:endParaRPr lang="en-US" sz="1200" dirty="0">
                        <a:latin typeface="Arial" charset="0"/>
                        <a:ea typeface="Arial" charset="0"/>
                        <a:cs typeface="Arial" charset="0"/>
                      </a:endParaRPr>
                    </a:p>
                  </a:txBody>
                  <a:tcPr anchor="ctr"/>
                </a:tc>
                <a:tc rowSpan="2">
                  <a:txBody>
                    <a:bodyPr/>
                    <a:lstStyle/>
                    <a:p>
                      <a:pPr algn="ctr"/>
                      <a:r>
                        <a:rPr lang="en-US" sz="1200" dirty="0" smtClean="0">
                          <a:latin typeface="Arial" charset="0"/>
                          <a:ea typeface="Arial" charset="0"/>
                          <a:cs typeface="Arial" charset="0"/>
                        </a:rPr>
                        <a:t>June </a:t>
                      </a:r>
                      <a:r>
                        <a:rPr lang="mr-IN" sz="1200" dirty="0" smtClean="0">
                          <a:latin typeface="Arial" charset="0"/>
                          <a:ea typeface="Arial" charset="0"/>
                          <a:cs typeface="Arial" charset="0"/>
                        </a:rPr>
                        <a:t>–</a:t>
                      </a:r>
                      <a:r>
                        <a:rPr lang="en-US" sz="1200" dirty="0" smtClean="0">
                          <a:latin typeface="Arial" charset="0"/>
                          <a:ea typeface="Arial" charset="0"/>
                          <a:cs typeface="Arial" charset="0"/>
                        </a:rPr>
                        <a:t> October 2016</a:t>
                      </a:r>
                      <a:endParaRPr lang="en-US" sz="1200" dirty="0">
                        <a:latin typeface="Arial" charset="0"/>
                        <a:ea typeface="Arial" charset="0"/>
                        <a:cs typeface="Arial" charset="0"/>
                      </a:endParaRPr>
                    </a:p>
                  </a:txBody>
                  <a:tcPr anchor="ctr"/>
                </a:tc>
                <a:tc rowSpan="2">
                  <a:txBody>
                    <a:bodyPr/>
                    <a:lstStyle/>
                    <a:p>
                      <a:pPr algn="ctr"/>
                      <a:r>
                        <a:rPr lang="en-US" sz="1200" dirty="0" smtClean="0">
                          <a:latin typeface="Arial" charset="0"/>
                          <a:ea typeface="Arial" charset="0"/>
                          <a:cs typeface="Arial" charset="0"/>
                        </a:rPr>
                        <a:t>45 </a:t>
                      </a:r>
                      <a:r>
                        <a:rPr lang="mr-IN" sz="1200" dirty="0" smtClean="0">
                          <a:latin typeface="Arial" charset="0"/>
                          <a:ea typeface="Arial" charset="0"/>
                          <a:cs typeface="Arial" charset="0"/>
                        </a:rPr>
                        <a:t>–</a:t>
                      </a:r>
                      <a:r>
                        <a:rPr lang="en-US" sz="1200" dirty="0" smtClean="0">
                          <a:latin typeface="Arial" charset="0"/>
                          <a:ea typeface="Arial" charset="0"/>
                          <a:cs typeface="Arial" charset="0"/>
                        </a:rPr>
                        <a:t> 120 minutes</a:t>
                      </a:r>
                      <a:endParaRPr lang="en-US" sz="1200" dirty="0">
                        <a:latin typeface="Arial" charset="0"/>
                        <a:ea typeface="Arial" charset="0"/>
                        <a:cs typeface="Arial" charset="0"/>
                      </a:endParaRPr>
                    </a:p>
                  </a:txBody>
                  <a:tcPr anchor="ctr"/>
                </a:tc>
                <a:tc rowSpan="2">
                  <a:txBody>
                    <a:bodyPr/>
                    <a:lstStyle/>
                    <a:p>
                      <a:pPr marL="0" indent="0" algn="ctr">
                        <a:buFont typeface="Wingdings" charset="2"/>
                        <a:buNone/>
                      </a:pPr>
                      <a:r>
                        <a:rPr lang="en-US" sz="1200" dirty="0" smtClean="0">
                          <a:latin typeface="Arial" charset="0"/>
                          <a:ea typeface="Arial" charset="0"/>
                          <a:cs typeface="Arial" charset="0"/>
                        </a:rPr>
                        <a:t>115+</a:t>
                      </a:r>
                      <a:endParaRPr lang="en-US" sz="1200" dirty="0">
                        <a:latin typeface="Arial" charset="0"/>
                        <a:ea typeface="Arial" charset="0"/>
                        <a:cs typeface="Arial" charset="0"/>
                      </a:endParaRPr>
                    </a:p>
                  </a:txBody>
                  <a:tcPr anchor="ctr"/>
                </a:tc>
              </a:tr>
              <a:tr h="235208">
                <a:tc>
                  <a:txBody>
                    <a:bodyPr/>
                    <a:lstStyle/>
                    <a:p>
                      <a:pPr algn="ctr"/>
                      <a:r>
                        <a:rPr lang="en-US" sz="1200" dirty="0" smtClean="0">
                          <a:latin typeface="Arial" charset="0"/>
                          <a:ea typeface="Arial" charset="0"/>
                          <a:cs typeface="Arial" charset="0"/>
                        </a:rPr>
                        <a:t>P2</a:t>
                      </a:r>
                      <a:endParaRPr lang="en-US" sz="1200" dirty="0">
                        <a:latin typeface="Arial" charset="0"/>
                        <a:ea typeface="Arial" charset="0"/>
                        <a:cs typeface="Arial" charset="0"/>
                      </a:endParaRPr>
                    </a:p>
                  </a:txBody>
                  <a:tcPr anchor="ctr"/>
                </a:tc>
                <a:tc>
                  <a:txBody>
                    <a:bodyPr/>
                    <a:lstStyle/>
                    <a:p>
                      <a:pPr algn="ctr"/>
                      <a:r>
                        <a:rPr lang="en-US" sz="1200" dirty="0" smtClean="0">
                          <a:latin typeface="Arial" charset="0"/>
                          <a:ea typeface="Arial" charset="0"/>
                          <a:cs typeface="Arial" charset="0"/>
                        </a:rPr>
                        <a:t>Snowball</a:t>
                      </a:r>
                      <a:endParaRPr lang="en-US" sz="1200" dirty="0">
                        <a:latin typeface="Arial" charset="0"/>
                        <a:ea typeface="Arial" charset="0"/>
                        <a:cs typeface="Arial" charset="0"/>
                      </a:endParaRPr>
                    </a:p>
                  </a:txBody>
                  <a:tcPr anchor="ctr"/>
                </a:tc>
                <a:tc>
                  <a:txBody>
                    <a:bodyPr/>
                    <a:lstStyle/>
                    <a:p>
                      <a:pPr algn="ctr"/>
                      <a:r>
                        <a:rPr lang="en-US" sz="1200" dirty="0" smtClean="0">
                          <a:latin typeface="Arial" charset="0"/>
                          <a:ea typeface="Arial" charset="0"/>
                          <a:cs typeface="Arial" charset="0"/>
                        </a:rPr>
                        <a:t>5</a:t>
                      </a:r>
                      <a:endParaRPr lang="en-US" sz="1200" dirty="0">
                        <a:latin typeface="Arial" charset="0"/>
                        <a:ea typeface="Arial" charset="0"/>
                        <a:cs typeface="Arial" charset="0"/>
                      </a:endParaRPr>
                    </a:p>
                  </a:txBody>
                  <a:tcPr anchor="ctr"/>
                </a:tc>
                <a:tc vMerge="1">
                  <a:txBody>
                    <a:bodyPr/>
                    <a:lstStyle/>
                    <a:p>
                      <a:endParaRPr lang="en-US" dirty="0"/>
                    </a:p>
                  </a:txBody>
                  <a:tcPr/>
                </a:tc>
                <a:tc vMerge="1">
                  <a:txBody>
                    <a:bodyPr/>
                    <a:lstStyle/>
                    <a:p>
                      <a:endParaRPr lang="en-US" dirty="0"/>
                    </a:p>
                  </a:txBody>
                  <a:tcPr/>
                </a:tc>
                <a:tc vMerge="1">
                  <a:txBody>
                    <a:bodyPr/>
                    <a:lstStyle/>
                    <a:p>
                      <a:pPr algn="ctr"/>
                      <a:endParaRPr lang="en-US" dirty="0"/>
                    </a:p>
                  </a:txBody>
                  <a:tcPr anchor="ctr"/>
                </a:tc>
              </a:tr>
            </a:tbl>
          </a:graphicData>
        </a:graphic>
      </p:graphicFrame>
      <p:grpSp>
        <p:nvGrpSpPr>
          <p:cNvPr id="6" name="Group 5"/>
          <p:cNvGrpSpPr/>
          <p:nvPr/>
        </p:nvGrpSpPr>
        <p:grpSpPr>
          <a:xfrm>
            <a:off x="1326556" y="1940094"/>
            <a:ext cx="6490887" cy="2828936"/>
            <a:chOff x="1191531" y="45557"/>
            <a:chExt cx="4561690" cy="7162465"/>
          </a:xfrm>
        </p:grpSpPr>
        <p:grpSp>
          <p:nvGrpSpPr>
            <p:cNvPr id="7" name="Group 6"/>
            <p:cNvGrpSpPr/>
            <p:nvPr/>
          </p:nvGrpSpPr>
          <p:grpSpPr>
            <a:xfrm>
              <a:off x="2770218" y="1576164"/>
              <a:ext cx="1019840" cy="1188138"/>
              <a:chOff x="3328901" y="2351991"/>
              <a:chExt cx="652367" cy="784431"/>
            </a:xfrm>
          </p:grpSpPr>
          <p:pic>
            <p:nvPicPr>
              <p:cNvPr id="38" name="Picture 37"/>
              <p:cNvPicPr/>
              <p:nvPr/>
            </p:nvPicPr>
            <p:blipFill>
              <a:blip r:embed="rId3">
                <a:extLst>
                  <a:ext uri="{28A0092B-C50C-407E-A947-70E740481C1C}">
                    <a14:useLocalDpi xmlns:a14="http://schemas.microsoft.com/office/drawing/2010/main" val="0"/>
                  </a:ext>
                </a:extLst>
              </a:blip>
              <a:srcRect/>
              <a:stretch>
                <a:fillRect/>
              </a:stretch>
            </p:blipFill>
            <p:spPr bwMode="auto">
              <a:xfrm>
                <a:off x="3606639" y="2351991"/>
                <a:ext cx="116794" cy="784431"/>
              </a:xfrm>
              <a:prstGeom prst="rect">
                <a:avLst/>
              </a:prstGeom>
              <a:noFill/>
              <a:ln>
                <a:noFill/>
              </a:ln>
            </p:spPr>
          </p:pic>
          <p:pic>
            <p:nvPicPr>
              <p:cNvPr id="39" name="Picture 38"/>
              <p:cNvPicPr/>
              <p:nvPr/>
            </p:nvPicPr>
            <p:blipFill>
              <a:blip r:embed="rId4">
                <a:extLst>
                  <a:ext uri="{28A0092B-C50C-407E-A947-70E740481C1C}">
                    <a14:useLocalDpi xmlns:a14="http://schemas.microsoft.com/office/drawing/2010/main" val="0"/>
                  </a:ext>
                </a:extLst>
              </a:blip>
              <a:srcRect/>
              <a:stretch>
                <a:fillRect/>
              </a:stretch>
            </p:blipFill>
            <p:spPr bwMode="auto">
              <a:xfrm>
                <a:off x="3328901" y="2589013"/>
                <a:ext cx="652367" cy="267974"/>
              </a:xfrm>
              <a:prstGeom prst="rect">
                <a:avLst/>
              </a:prstGeom>
              <a:noFill/>
              <a:ln>
                <a:noFill/>
              </a:ln>
            </p:spPr>
          </p:pic>
        </p:grpSp>
        <p:pic>
          <p:nvPicPr>
            <p:cNvPr id="8" name="Picture 7"/>
            <p:cNvPicPr/>
            <p:nvPr/>
          </p:nvPicPr>
          <p:blipFill>
            <a:blip r:embed="rId5">
              <a:extLst>
                <a:ext uri="{28A0092B-C50C-407E-A947-70E740481C1C}">
                  <a14:useLocalDpi xmlns:a14="http://schemas.microsoft.com/office/drawing/2010/main" val="0"/>
                </a:ext>
              </a:extLst>
            </a:blip>
            <a:srcRect/>
            <a:stretch>
              <a:fillRect/>
            </a:stretch>
          </p:blipFill>
          <p:spPr bwMode="auto">
            <a:xfrm>
              <a:off x="2353800" y="2669831"/>
              <a:ext cx="375784" cy="681085"/>
            </a:xfrm>
            <a:prstGeom prst="rect">
              <a:avLst/>
            </a:prstGeom>
            <a:noFill/>
            <a:ln>
              <a:noFill/>
            </a:ln>
          </p:spPr>
        </p:pic>
        <p:pic>
          <p:nvPicPr>
            <p:cNvPr id="9" name="Picture 8"/>
            <p:cNvPicPr/>
            <p:nvPr/>
          </p:nvPicPr>
          <p:blipFill>
            <a:blip r:embed="rId6">
              <a:extLst>
                <a:ext uri="{28A0092B-C50C-407E-A947-70E740481C1C}">
                  <a14:useLocalDpi xmlns:a14="http://schemas.microsoft.com/office/drawing/2010/main" val="0"/>
                </a:ext>
              </a:extLst>
            </a:blip>
            <a:srcRect/>
            <a:stretch>
              <a:fillRect/>
            </a:stretch>
          </p:blipFill>
          <p:spPr bwMode="auto">
            <a:xfrm>
              <a:off x="3902844" y="2692227"/>
              <a:ext cx="416425" cy="829310"/>
            </a:xfrm>
            <a:prstGeom prst="rect">
              <a:avLst/>
            </a:prstGeom>
            <a:noFill/>
            <a:ln>
              <a:noFill/>
            </a:ln>
          </p:spPr>
        </p:pic>
        <p:pic>
          <p:nvPicPr>
            <p:cNvPr id="10" name="Picture 9"/>
            <p:cNvPicPr/>
            <p:nvPr/>
          </p:nvPicPr>
          <p:blipFill>
            <a:blip r:embed="rId7">
              <a:extLst>
                <a:ext uri="{28A0092B-C50C-407E-A947-70E740481C1C}">
                  <a14:useLocalDpi xmlns:a14="http://schemas.microsoft.com/office/drawing/2010/main" val="0"/>
                </a:ext>
              </a:extLst>
            </a:blip>
            <a:srcRect/>
            <a:stretch>
              <a:fillRect/>
            </a:stretch>
          </p:blipFill>
          <p:spPr bwMode="auto">
            <a:xfrm>
              <a:off x="3180505" y="4124692"/>
              <a:ext cx="230469" cy="888525"/>
            </a:xfrm>
            <a:prstGeom prst="rect">
              <a:avLst/>
            </a:prstGeom>
            <a:noFill/>
            <a:ln>
              <a:noFill/>
            </a:ln>
          </p:spPr>
        </p:pic>
        <p:grpSp>
          <p:nvGrpSpPr>
            <p:cNvPr id="11" name="Group 10"/>
            <p:cNvGrpSpPr/>
            <p:nvPr/>
          </p:nvGrpSpPr>
          <p:grpSpPr>
            <a:xfrm>
              <a:off x="2805282" y="45557"/>
              <a:ext cx="997074" cy="1594192"/>
              <a:chOff x="2805281" y="45557"/>
              <a:chExt cx="997074" cy="1594193"/>
            </a:xfrm>
          </p:grpSpPr>
          <p:grpSp>
            <p:nvGrpSpPr>
              <p:cNvPr id="33" name="Group 32"/>
              <p:cNvGrpSpPr/>
              <p:nvPr/>
            </p:nvGrpSpPr>
            <p:grpSpPr>
              <a:xfrm>
                <a:off x="2805281" y="815942"/>
                <a:ext cx="997074" cy="823808"/>
                <a:chOff x="2704617" y="791417"/>
                <a:chExt cx="997074" cy="823808"/>
              </a:xfrm>
            </p:grpSpPr>
            <p:pic>
              <p:nvPicPr>
                <p:cNvPr id="35" name="Picture 34"/>
                <p:cNvPicPr/>
                <p:nvPr/>
              </p:nvPicPr>
              <p:blipFill>
                <a:blip r:embed="rId8">
                  <a:extLst>
                    <a:ext uri="{28A0092B-C50C-407E-A947-70E740481C1C}">
                      <a14:useLocalDpi xmlns:a14="http://schemas.microsoft.com/office/drawing/2010/main" val="0"/>
                    </a:ext>
                  </a:extLst>
                </a:blip>
                <a:srcRect/>
                <a:stretch>
                  <a:fillRect/>
                </a:stretch>
              </p:blipFill>
              <p:spPr bwMode="auto">
                <a:xfrm>
                  <a:off x="2704617" y="794504"/>
                  <a:ext cx="360820" cy="820721"/>
                </a:xfrm>
                <a:prstGeom prst="rect">
                  <a:avLst/>
                </a:prstGeom>
                <a:noFill/>
                <a:ln>
                  <a:noFill/>
                </a:ln>
              </p:spPr>
            </p:pic>
            <p:pic>
              <p:nvPicPr>
                <p:cNvPr id="36" name="Picture 35"/>
                <p:cNvPicPr/>
                <p:nvPr/>
              </p:nvPicPr>
              <p:blipFill>
                <a:blip r:embed="rId8">
                  <a:extLst>
                    <a:ext uri="{28A0092B-C50C-407E-A947-70E740481C1C}">
                      <a14:useLocalDpi xmlns:a14="http://schemas.microsoft.com/office/drawing/2010/main" val="0"/>
                    </a:ext>
                  </a:extLst>
                </a:blip>
                <a:srcRect/>
                <a:stretch>
                  <a:fillRect/>
                </a:stretch>
              </p:blipFill>
              <p:spPr bwMode="auto">
                <a:xfrm>
                  <a:off x="3015033" y="794504"/>
                  <a:ext cx="360820" cy="820721"/>
                </a:xfrm>
                <a:prstGeom prst="rect">
                  <a:avLst/>
                </a:prstGeom>
                <a:noFill/>
                <a:ln>
                  <a:noFill/>
                </a:ln>
              </p:spPr>
            </p:pic>
            <p:pic>
              <p:nvPicPr>
                <p:cNvPr id="37" name="Picture 36"/>
                <p:cNvPicPr/>
                <p:nvPr/>
              </p:nvPicPr>
              <p:blipFill>
                <a:blip r:embed="rId8">
                  <a:extLst>
                    <a:ext uri="{28A0092B-C50C-407E-A947-70E740481C1C}">
                      <a14:useLocalDpi xmlns:a14="http://schemas.microsoft.com/office/drawing/2010/main" val="0"/>
                    </a:ext>
                  </a:extLst>
                </a:blip>
                <a:srcRect/>
                <a:stretch>
                  <a:fillRect/>
                </a:stretch>
              </p:blipFill>
              <p:spPr bwMode="auto">
                <a:xfrm>
                  <a:off x="3340871" y="791417"/>
                  <a:ext cx="360820" cy="820721"/>
                </a:xfrm>
                <a:prstGeom prst="rect">
                  <a:avLst/>
                </a:prstGeom>
                <a:noFill/>
                <a:ln>
                  <a:noFill/>
                </a:ln>
              </p:spPr>
            </p:pic>
          </p:grpSp>
          <p:sp>
            <p:nvSpPr>
              <p:cNvPr id="34" name="TextBox 33"/>
              <p:cNvSpPr txBox="1"/>
              <p:nvPr/>
            </p:nvSpPr>
            <p:spPr>
              <a:xfrm>
                <a:off x="2955141" y="45557"/>
                <a:ext cx="706639" cy="1095979"/>
              </a:xfrm>
              <a:prstGeom prst="rect">
                <a:avLst/>
              </a:prstGeom>
              <a:noFill/>
            </p:spPr>
            <p:txBody>
              <a:bodyPr wrap="square" rtlCol="0">
                <a:spAutoFit/>
              </a:bodyPr>
              <a:lstStyle/>
              <a:p>
                <a:r>
                  <a:rPr lang="en-US" sz="1200" b="1" dirty="0"/>
                  <a:t>5. Conclude </a:t>
                </a:r>
                <a:endParaRPr lang="en-US" sz="1200" dirty="0"/>
              </a:p>
              <a:p>
                <a:endParaRPr lang="en-US" sz="1013" dirty="0"/>
              </a:p>
            </p:txBody>
          </p:sp>
        </p:grpSp>
        <p:grpSp>
          <p:nvGrpSpPr>
            <p:cNvPr id="12" name="Group 11"/>
            <p:cNvGrpSpPr/>
            <p:nvPr/>
          </p:nvGrpSpPr>
          <p:grpSpPr>
            <a:xfrm>
              <a:off x="1191531" y="572221"/>
              <a:ext cx="1684643" cy="1987919"/>
              <a:chOff x="1029272" y="396068"/>
              <a:chExt cx="1684643" cy="1987920"/>
            </a:xfrm>
          </p:grpSpPr>
          <p:pic>
            <p:nvPicPr>
              <p:cNvPr id="31" name="Picture 30"/>
              <p:cNvPicPr/>
              <p:nvPr/>
            </p:nvPicPr>
            <p:blipFill>
              <a:blip r:embed="rId9">
                <a:extLst>
                  <a:ext uri="{28A0092B-C50C-407E-A947-70E740481C1C}">
                    <a14:useLocalDpi xmlns:a14="http://schemas.microsoft.com/office/drawing/2010/main" val="0"/>
                  </a:ext>
                </a:extLst>
              </a:blip>
              <a:srcRect/>
              <a:stretch>
                <a:fillRect/>
              </a:stretch>
            </p:blipFill>
            <p:spPr bwMode="auto">
              <a:xfrm>
                <a:off x="1508694" y="1389727"/>
                <a:ext cx="992777" cy="994261"/>
              </a:xfrm>
              <a:prstGeom prst="rect">
                <a:avLst/>
              </a:prstGeom>
              <a:noFill/>
              <a:ln>
                <a:noFill/>
              </a:ln>
            </p:spPr>
          </p:pic>
          <p:sp>
            <p:nvSpPr>
              <p:cNvPr id="32" name="TextBox 31"/>
              <p:cNvSpPr txBox="1"/>
              <p:nvPr/>
            </p:nvSpPr>
            <p:spPr>
              <a:xfrm>
                <a:off x="1029272" y="396068"/>
                <a:ext cx="1684643" cy="1095979"/>
              </a:xfrm>
              <a:prstGeom prst="rect">
                <a:avLst/>
              </a:prstGeom>
              <a:noFill/>
            </p:spPr>
            <p:txBody>
              <a:bodyPr wrap="square" rtlCol="0">
                <a:spAutoFit/>
              </a:bodyPr>
              <a:lstStyle/>
              <a:p>
                <a:pPr algn="ctr"/>
                <a:r>
                  <a:rPr lang="en-US" sz="1200" b="1" dirty="0"/>
                  <a:t>2. Disassemble Data </a:t>
                </a:r>
                <a:endParaRPr lang="en-US" sz="1200" dirty="0"/>
              </a:p>
              <a:p>
                <a:pPr algn="ctr"/>
                <a:endParaRPr lang="en-US" sz="1013" dirty="0"/>
              </a:p>
            </p:txBody>
          </p:sp>
        </p:grpSp>
        <p:grpSp>
          <p:nvGrpSpPr>
            <p:cNvPr id="13" name="Group 12"/>
            <p:cNvGrpSpPr/>
            <p:nvPr/>
          </p:nvGrpSpPr>
          <p:grpSpPr>
            <a:xfrm>
              <a:off x="2784134" y="2842501"/>
              <a:ext cx="1109279" cy="1798133"/>
              <a:chOff x="2718060" y="2890934"/>
              <a:chExt cx="1109279" cy="1798133"/>
            </a:xfrm>
          </p:grpSpPr>
          <p:pic>
            <p:nvPicPr>
              <p:cNvPr id="29" name="Picture 28"/>
              <p:cNvPicPr/>
              <p:nvPr/>
            </p:nvPicPr>
            <p:blipFill>
              <a:blip r:embed="rId10">
                <a:extLst>
                  <a:ext uri="{28A0092B-C50C-407E-A947-70E740481C1C}">
                    <a14:useLocalDpi xmlns:a14="http://schemas.microsoft.com/office/drawing/2010/main" val="0"/>
                  </a:ext>
                </a:extLst>
              </a:blip>
              <a:srcRect/>
              <a:stretch>
                <a:fillRect/>
              </a:stretch>
            </p:blipFill>
            <p:spPr bwMode="auto">
              <a:xfrm>
                <a:off x="2718060" y="2890934"/>
                <a:ext cx="1059654" cy="1267782"/>
              </a:xfrm>
              <a:prstGeom prst="rect">
                <a:avLst/>
              </a:prstGeom>
              <a:noFill/>
              <a:ln>
                <a:noFill/>
              </a:ln>
            </p:spPr>
          </p:pic>
          <p:sp>
            <p:nvSpPr>
              <p:cNvPr id="30" name="TextBox 29"/>
              <p:cNvSpPr txBox="1"/>
              <p:nvPr/>
            </p:nvSpPr>
            <p:spPr>
              <a:xfrm>
                <a:off x="2910611" y="3593089"/>
                <a:ext cx="916728" cy="1095978"/>
              </a:xfrm>
              <a:prstGeom prst="rect">
                <a:avLst/>
              </a:prstGeom>
              <a:noFill/>
            </p:spPr>
            <p:txBody>
              <a:bodyPr wrap="square" rtlCol="0">
                <a:spAutoFit/>
              </a:bodyPr>
              <a:lstStyle/>
              <a:p>
                <a:pPr algn="ctr"/>
                <a:r>
                  <a:rPr lang="en-US" sz="1200" b="1" dirty="0"/>
                  <a:t>4.Interpret Data </a:t>
                </a:r>
                <a:endParaRPr lang="en-US" sz="1200" dirty="0"/>
              </a:p>
              <a:p>
                <a:endParaRPr lang="en-US" sz="1013" dirty="0"/>
              </a:p>
            </p:txBody>
          </p:sp>
        </p:grpSp>
        <p:grpSp>
          <p:nvGrpSpPr>
            <p:cNvPr id="14" name="Group 13"/>
            <p:cNvGrpSpPr/>
            <p:nvPr/>
          </p:nvGrpSpPr>
          <p:grpSpPr>
            <a:xfrm>
              <a:off x="2508171" y="5041860"/>
              <a:ext cx="1633878" cy="1293240"/>
              <a:chOff x="2946623" y="4743958"/>
              <a:chExt cx="1633878" cy="1293240"/>
            </a:xfrm>
          </p:grpSpPr>
          <p:pic>
            <p:nvPicPr>
              <p:cNvPr id="27" name="Picture 26"/>
              <p:cNvPicPr/>
              <p:nvPr/>
            </p:nvPicPr>
            <p:blipFill>
              <a:blip r:embed="rId11">
                <a:extLst>
                  <a:ext uri="{28A0092B-C50C-407E-A947-70E740481C1C}">
                    <a14:useLocalDpi xmlns:a14="http://schemas.microsoft.com/office/drawing/2010/main" val="0"/>
                  </a:ext>
                </a:extLst>
              </a:blip>
              <a:srcRect/>
              <a:stretch>
                <a:fillRect/>
              </a:stretch>
            </p:blipFill>
            <p:spPr bwMode="auto">
              <a:xfrm>
                <a:off x="2946623" y="4743958"/>
                <a:ext cx="1633878" cy="1145043"/>
              </a:xfrm>
              <a:prstGeom prst="rect">
                <a:avLst/>
              </a:prstGeom>
              <a:noFill/>
              <a:ln>
                <a:noFill/>
              </a:ln>
            </p:spPr>
          </p:pic>
          <p:sp>
            <p:nvSpPr>
              <p:cNvPr id="28" name="TextBox 27"/>
              <p:cNvSpPr txBox="1"/>
              <p:nvPr/>
            </p:nvSpPr>
            <p:spPr>
              <a:xfrm>
                <a:off x="3122762" y="4941220"/>
                <a:ext cx="1152397" cy="1095978"/>
              </a:xfrm>
              <a:prstGeom prst="rect">
                <a:avLst/>
              </a:prstGeom>
              <a:noFill/>
            </p:spPr>
            <p:txBody>
              <a:bodyPr wrap="square" rtlCol="0">
                <a:spAutoFit/>
              </a:bodyPr>
              <a:lstStyle/>
              <a:p>
                <a:pPr algn="ctr"/>
                <a:r>
                  <a:rPr lang="en-US" sz="1200" b="1" dirty="0"/>
                  <a:t>1. Compile Database </a:t>
                </a:r>
                <a:endParaRPr lang="en-US" sz="1200" dirty="0"/>
              </a:p>
              <a:p>
                <a:endParaRPr lang="en-US" sz="1013" dirty="0"/>
              </a:p>
            </p:txBody>
          </p:sp>
        </p:grpSp>
        <p:grpSp>
          <p:nvGrpSpPr>
            <p:cNvPr id="15" name="Group 14"/>
            <p:cNvGrpSpPr/>
            <p:nvPr/>
          </p:nvGrpSpPr>
          <p:grpSpPr>
            <a:xfrm>
              <a:off x="4151051" y="419819"/>
              <a:ext cx="1602170" cy="2084694"/>
              <a:chOff x="4461467" y="600768"/>
              <a:chExt cx="1602170" cy="2084695"/>
            </a:xfrm>
          </p:grpSpPr>
          <p:grpSp>
            <p:nvGrpSpPr>
              <p:cNvPr id="20" name="Group 19"/>
              <p:cNvGrpSpPr/>
              <p:nvPr/>
            </p:nvGrpSpPr>
            <p:grpSpPr>
              <a:xfrm>
                <a:off x="4461467" y="1550144"/>
                <a:ext cx="1518263" cy="1135319"/>
                <a:chOff x="4571225" y="1642439"/>
                <a:chExt cx="1238446" cy="845131"/>
              </a:xfrm>
            </p:grpSpPr>
            <p:grpSp>
              <p:nvGrpSpPr>
                <p:cNvPr id="22" name="Group 21"/>
                <p:cNvGrpSpPr/>
                <p:nvPr/>
              </p:nvGrpSpPr>
              <p:grpSpPr>
                <a:xfrm>
                  <a:off x="4690722" y="1642439"/>
                  <a:ext cx="1086567" cy="484833"/>
                  <a:chOff x="4690722" y="1642439"/>
                  <a:chExt cx="1086567" cy="484833"/>
                </a:xfrm>
              </p:grpSpPr>
              <p:pic>
                <p:nvPicPr>
                  <p:cNvPr id="24" name="Picture 23"/>
                  <p:cNvPicPr/>
                  <p:nvPr/>
                </p:nvPicPr>
                <p:blipFill>
                  <a:blip r:embed="rId12">
                    <a:extLst>
                      <a:ext uri="{28A0092B-C50C-407E-A947-70E740481C1C}">
                        <a14:useLocalDpi xmlns:a14="http://schemas.microsoft.com/office/drawing/2010/main" val="0"/>
                      </a:ext>
                    </a:extLst>
                  </a:blip>
                  <a:srcRect/>
                  <a:stretch>
                    <a:fillRect/>
                  </a:stretch>
                </p:blipFill>
                <p:spPr bwMode="auto">
                  <a:xfrm>
                    <a:off x="4690722" y="1642439"/>
                    <a:ext cx="349344" cy="484833"/>
                  </a:xfrm>
                  <a:prstGeom prst="rect">
                    <a:avLst/>
                  </a:prstGeom>
                  <a:noFill/>
                  <a:ln>
                    <a:noFill/>
                  </a:ln>
                </p:spPr>
              </p:pic>
              <p:pic>
                <p:nvPicPr>
                  <p:cNvPr id="25" name="Picture 24"/>
                  <p:cNvPicPr/>
                  <p:nvPr/>
                </p:nvPicPr>
                <p:blipFill>
                  <a:blip r:embed="rId12">
                    <a:extLst>
                      <a:ext uri="{28A0092B-C50C-407E-A947-70E740481C1C}">
                        <a14:useLocalDpi xmlns:a14="http://schemas.microsoft.com/office/drawing/2010/main" val="0"/>
                      </a:ext>
                    </a:extLst>
                  </a:blip>
                  <a:srcRect/>
                  <a:stretch>
                    <a:fillRect/>
                  </a:stretch>
                </p:blipFill>
                <p:spPr bwMode="auto">
                  <a:xfrm>
                    <a:off x="5064509" y="1642439"/>
                    <a:ext cx="349344" cy="484833"/>
                  </a:xfrm>
                  <a:prstGeom prst="rect">
                    <a:avLst/>
                  </a:prstGeom>
                  <a:noFill/>
                  <a:ln>
                    <a:noFill/>
                  </a:ln>
                </p:spPr>
              </p:pic>
              <p:pic>
                <p:nvPicPr>
                  <p:cNvPr id="26" name="Picture 25"/>
                  <p:cNvPicPr/>
                  <p:nvPr/>
                </p:nvPicPr>
                <p:blipFill>
                  <a:blip r:embed="rId12">
                    <a:extLst>
                      <a:ext uri="{28A0092B-C50C-407E-A947-70E740481C1C}">
                        <a14:useLocalDpi xmlns:a14="http://schemas.microsoft.com/office/drawing/2010/main" val="0"/>
                      </a:ext>
                    </a:extLst>
                  </a:blip>
                  <a:srcRect/>
                  <a:stretch>
                    <a:fillRect/>
                  </a:stretch>
                </p:blipFill>
                <p:spPr bwMode="auto">
                  <a:xfrm>
                    <a:off x="5427945" y="1642439"/>
                    <a:ext cx="349344" cy="484833"/>
                  </a:xfrm>
                  <a:prstGeom prst="rect">
                    <a:avLst/>
                  </a:prstGeom>
                  <a:noFill/>
                  <a:ln>
                    <a:noFill/>
                  </a:ln>
                </p:spPr>
              </p:pic>
            </p:grpSp>
            <p:pic>
              <p:nvPicPr>
                <p:cNvPr id="23" name="Picture 22"/>
                <p:cNvPicPr/>
                <p:nvPr/>
              </p:nvPicPr>
              <p:blipFill>
                <a:blip r:embed="rId13">
                  <a:extLst>
                    <a:ext uri="{28A0092B-C50C-407E-A947-70E740481C1C}">
                      <a14:useLocalDpi xmlns:a14="http://schemas.microsoft.com/office/drawing/2010/main" val="0"/>
                    </a:ext>
                  </a:extLst>
                </a:blip>
                <a:srcRect/>
                <a:stretch>
                  <a:fillRect/>
                </a:stretch>
              </p:blipFill>
              <p:spPr bwMode="auto">
                <a:xfrm>
                  <a:off x="4571225" y="1909491"/>
                  <a:ext cx="1238446" cy="578079"/>
                </a:xfrm>
                <a:prstGeom prst="rect">
                  <a:avLst/>
                </a:prstGeom>
                <a:noFill/>
                <a:ln>
                  <a:noFill/>
                </a:ln>
              </p:spPr>
            </p:pic>
          </p:grpSp>
          <p:sp>
            <p:nvSpPr>
              <p:cNvPr id="21" name="TextBox 20"/>
              <p:cNvSpPr txBox="1"/>
              <p:nvPr/>
            </p:nvSpPr>
            <p:spPr>
              <a:xfrm>
                <a:off x="4494815" y="600768"/>
                <a:ext cx="1568822" cy="1095979"/>
              </a:xfrm>
              <a:prstGeom prst="rect">
                <a:avLst/>
              </a:prstGeom>
              <a:noFill/>
            </p:spPr>
            <p:txBody>
              <a:bodyPr wrap="square" rtlCol="0">
                <a:spAutoFit/>
              </a:bodyPr>
              <a:lstStyle/>
              <a:p>
                <a:pPr algn="ctr"/>
                <a:r>
                  <a:rPr lang="en-US" sz="1200" b="1" dirty="0"/>
                  <a:t>3. Reassemble Data </a:t>
                </a:r>
                <a:endParaRPr lang="en-US" sz="1200" dirty="0"/>
              </a:p>
              <a:p>
                <a:endParaRPr lang="en-US" sz="1013" dirty="0"/>
              </a:p>
            </p:txBody>
          </p:sp>
        </p:grpSp>
        <p:grpSp>
          <p:nvGrpSpPr>
            <p:cNvPr id="16" name="Group 15"/>
            <p:cNvGrpSpPr/>
            <p:nvPr/>
          </p:nvGrpSpPr>
          <p:grpSpPr>
            <a:xfrm>
              <a:off x="1758890" y="2636592"/>
              <a:ext cx="542074" cy="3557755"/>
              <a:chOff x="1952404" y="2615794"/>
              <a:chExt cx="355172" cy="2899242"/>
            </a:xfrm>
          </p:grpSpPr>
          <p:pic>
            <p:nvPicPr>
              <p:cNvPr id="18" name="Picture 17"/>
              <p:cNvPicPr/>
              <p:nvPr/>
            </p:nvPicPr>
            <p:blipFill>
              <a:blip r:embed="rId14">
                <a:extLst>
                  <a:ext uri="{28A0092B-C50C-407E-A947-70E740481C1C}">
                    <a14:useLocalDpi xmlns:a14="http://schemas.microsoft.com/office/drawing/2010/main" val="0"/>
                  </a:ext>
                </a:extLst>
              </a:blip>
              <a:srcRect/>
              <a:stretch>
                <a:fillRect/>
              </a:stretch>
            </p:blipFill>
            <p:spPr bwMode="auto">
              <a:xfrm>
                <a:off x="1952404" y="2615794"/>
                <a:ext cx="256114" cy="845943"/>
              </a:xfrm>
              <a:prstGeom prst="rect">
                <a:avLst/>
              </a:prstGeom>
              <a:noFill/>
              <a:ln>
                <a:noFill/>
              </a:ln>
            </p:spPr>
          </p:pic>
          <p:pic>
            <p:nvPicPr>
              <p:cNvPr id="19" name="Picture 18"/>
              <p:cNvPicPr/>
              <p:nvPr/>
            </p:nvPicPr>
            <p:blipFill>
              <a:blip r:embed="rId14">
                <a:extLst>
                  <a:ext uri="{28A0092B-C50C-407E-A947-70E740481C1C}">
                    <a14:useLocalDpi xmlns:a14="http://schemas.microsoft.com/office/drawing/2010/main" val="0"/>
                  </a:ext>
                </a:extLst>
              </a:blip>
              <a:srcRect/>
              <a:stretch>
                <a:fillRect/>
              </a:stretch>
            </p:blipFill>
            <p:spPr bwMode="auto">
              <a:xfrm rot="8298728" flipH="1">
                <a:off x="2184770" y="2964990"/>
                <a:ext cx="122806" cy="2550046"/>
              </a:xfrm>
              <a:prstGeom prst="rect">
                <a:avLst/>
              </a:prstGeom>
              <a:noFill/>
              <a:ln>
                <a:noFill/>
              </a:ln>
            </p:spPr>
          </p:pic>
        </p:grpSp>
        <p:sp>
          <p:nvSpPr>
            <p:cNvPr id="17" name="TextBox 16"/>
            <p:cNvSpPr txBox="1"/>
            <p:nvPr/>
          </p:nvSpPr>
          <p:spPr>
            <a:xfrm>
              <a:off x="1969185" y="6184936"/>
              <a:ext cx="2621904" cy="1023086"/>
            </a:xfrm>
            <a:prstGeom prst="rect">
              <a:avLst/>
            </a:prstGeom>
            <a:noFill/>
          </p:spPr>
          <p:txBody>
            <a:bodyPr wrap="square" rtlCol="0">
              <a:spAutoFit/>
            </a:bodyPr>
            <a:lstStyle/>
            <a:p>
              <a:pPr algn="ctr"/>
              <a:r>
                <a:rPr lang="en-US" sz="1000" b="1" dirty="0" smtClean="0"/>
                <a:t>EXHIBIT </a:t>
              </a:r>
              <a:r>
                <a:rPr lang="en-US" sz="1000" b="1" dirty="0"/>
                <a:t>8.1. FIVE PHASES OF ANALYSIS AND THEIR </a:t>
              </a:r>
              <a:r>
                <a:rPr lang="en-US" sz="1000" b="1" dirty="0" smtClean="0"/>
                <a:t>INTERACTIONS</a:t>
              </a:r>
            </a:p>
            <a:p>
              <a:pPr algn="ctr"/>
              <a:r>
                <a:rPr lang="en-US" sz="1000" b="1" dirty="0" smtClean="0"/>
                <a:t>Yin, 2011</a:t>
              </a:r>
              <a:endParaRPr lang="en-US" sz="1000" b="1" dirty="0"/>
            </a:p>
          </p:txBody>
        </p:sp>
      </p:grpSp>
    </p:spTree>
    <p:extLst>
      <p:ext uri="{BB962C8B-B14F-4D97-AF65-F5344CB8AC3E}">
        <p14:creationId xmlns:p14="http://schemas.microsoft.com/office/powerpoint/2010/main" val="327519765"/>
      </p:ext>
    </p:extLst>
  </p:cSld>
  <p:clrMapOvr>
    <a:masterClrMapping/>
  </p:clrMapOvr>
  <mc:AlternateContent xmlns:mc="http://schemas.openxmlformats.org/markup-compatibility/2006" xmlns:p14="http://schemas.microsoft.com/office/powerpoint/2010/main">
    <mc:Choice Requires="p14">
      <p:transition spd="slow" p14:dur="2000" advTm="47788"/>
    </mc:Choice>
    <mc:Fallback xmlns="">
      <p:transition spd="slow" advTm="47788"/>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344" y="0"/>
            <a:ext cx="7525656" cy="1065620"/>
          </a:xfrm>
        </p:spPr>
        <p:txBody>
          <a:bodyPr>
            <a:normAutofit/>
          </a:bodyPr>
          <a:lstStyle/>
          <a:p>
            <a:pPr algn="ctr"/>
            <a:r>
              <a:rPr lang="en-US" sz="2600" dirty="0" smtClean="0"/>
              <a:t>Catalyzing and Fueling Institutionalization</a:t>
            </a:r>
            <a:endParaRPr lang="en-US" sz="2600" dirty="0"/>
          </a:p>
        </p:txBody>
      </p:sp>
      <p:sp>
        <p:nvSpPr>
          <p:cNvPr id="3" name="Content Placeholder 2"/>
          <p:cNvSpPr>
            <a:spLocks noGrp="1"/>
          </p:cNvSpPr>
          <p:nvPr>
            <p:ph idx="1"/>
          </p:nvPr>
        </p:nvSpPr>
        <p:spPr>
          <a:xfrm>
            <a:off x="871086" y="1280160"/>
            <a:ext cx="7401828" cy="634020"/>
          </a:xfrm>
        </p:spPr>
        <p:txBody>
          <a:bodyPr lIns="91440" rIns="91440" numCol="3" spcCol="914400">
            <a:noAutofit/>
          </a:bodyPr>
          <a:lstStyle/>
          <a:p>
            <a:pPr>
              <a:lnSpc>
                <a:spcPct val="110000"/>
              </a:lnSpc>
            </a:pPr>
            <a:r>
              <a:rPr lang="en-US" sz="1600" dirty="0" smtClean="0"/>
              <a:t>The Catalysts</a:t>
            </a:r>
          </a:p>
          <a:p>
            <a:pPr>
              <a:lnSpc>
                <a:spcPct val="110000"/>
              </a:lnSpc>
            </a:pPr>
            <a:r>
              <a:rPr lang="en-US" sz="1600" dirty="0" smtClean="0"/>
              <a:t>The Fuel</a:t>
            </a:r>
          </a:p>
          <a:p>
            <a:pPr>
              <a:lnSpc>
                <a:spcPct val="110000"/>
              </a:lnSpc>
            </a:pPr>
            <a:r>
              <a:rPr lang="en-US" sz="1600" dirty="0" smtClean="0"/>
              <a:t>Storytellers </a:t>
            </a:r>
            <a:r>
              <a:rPr lang="en-US" sz="1600" dirty="0"/>
              <a:t>and Powerful </a:t>
            </a:r>
            <a:r>
              <a:rPr lang="en-US" sz="1600" dirty="0" smtClean="0"/>
              <a:t>Stories</a:t>
            </a:r>
          </a:p>
        </p:txBody>
      </p:sp>
      <p:sp>
        <p:nvSpPr>
          <p:cNvPr id="4" name="TextBox 3"/>
          <p:cNvSpPr txBox="1"/>
          <p:nvPr/>
        </p:nvSpPr>
        <p:spPr>
          <a:xfrm>
            <a:off x="434893" y="2565567"/>
            <a:ext cx="3731547" cy="738664"/>
          </a:xfrm>
          <a:prstGeom prst="rect">
            <a:avLst/>
          </a:prstGeom>
          <a:noFill/>
        </p:spPr>
        <p:txBody>
          <a:bodyPr wrap="square" rtlCol="0">
            <a:spAutoFit/>
          </a:bodyPr>
          <a:lstStyle/>
          <a:p>
            <a:r>
              <a:rPr lang="en-US" sz="1400" dirty="0">
                <a:latin typeface="Arial" charset="0"/>
                <a:ea typeface="Arial" charset="0"/>
                <a:cs typeface="Arial" charset="0"/>
              </a:rPr>
              <a:t>“it’s sort of like you need the catalyst but you also need the fuel or the raw materials” </a:t>
            </a:r>
            <a:r>
              <a:rPr lang="en-US" sz="1400" dirty="0" smtClean="0">
                <a:latin typeface="Arial" charset="0"/>
                <a:ea typeface="Arial" charset="0"/>
                <a:cs typeface="Arial" charset="0"/>
              </a:rPr>
              <a:t>(Mark)</a:t>
            </a:r>
            <a:endParaRPr lang="en-US" sz="1400" dirty="0">
              <a:latin typeface="Arial" charset="0"/>
              <a:ea typeface="Arial" charset="0"/>
              <a:cs typeface="Arial" charset="0"/>
            </a:endParaRPr>
          </a:p>
        </p:txBody>
      </p:sp>
      <p:sp>
        <p:nvSpPr>
          <p:cNvPr id="5" name="TextBox 4"/>
          <p:cNvSpPr txBox="1"/>
          <p:nvPr/>
        </p:nvSpPr>
        <p:spPr>
          <a:xfrm>
            <a:off x="4917861" y="2461692"/>
            <a:ext cx="3733302" cy="738664"/>
          </a:xfrm>
          <a:prstGeom prst="rect">
            <a:avLst/>
          </a:prstGeom>
          <a:noFill/>
        </p:spPr>
        <p:txBody>
          <a:bodyPr wrap="square" rtlCol="0">
            <a:spAutoFit/>
          </a:bodyPr>
          <a:lstStyle/>
          <a:p>
            <a:pPr marL="0" lvl="1"/>
            <a:r>
              <a:rPr lang="en-US" sz="1400" dirty="0" smtClean="0">
                <a:latin typeface="Arial" charset="0"/>
                <a:ea typeface="Arial" charset="0"/>
                <a:cs typeface="Arial" charset="0"/>
              </a:rPr>
              <a:t>“</a:t>
            </a:r>
            <a:r>
              <a:rPr lang="en-US" sz="1400" dirty="0">
                <a:latin typeface="Arial" charset="0"/>
                <a:ea typeface="Arial" charset="0"/>
                <a:cs typeface="Arial" charset="0"/>
              </a:rPr>
              <a:t>we now were able to do something, and we don’t usually get to…This was different for us and it hit” </a:t>
            </a:r>
            <a:r>
              <a:rPr lang="en-US" sz="1400" dirty="0" smtClean="0">
                <a:latin typeface="Arial" charset="0"/>
                <a:ea typeface="Arial" charset="0"/>
                <a:cs typeface="Arial" charset="0"/>
              </a:rPr>
              <a:t>(Icy)</a:t>
            </a:r>
            <a:endParaRPr lang="en-US" sz="1400" dirty="0">
              <a:latin typeface="Arial" charset="0"/>
              <a:ea typeface="Arial" charset="0"/>
              <a:cs typeface="Arial" charset="0"/>
            </a:endParaRPr>
          </a:p>
        </p:txBody>
      </p:sp>
      <p:sp>
        <p:nvSpPr>
          <p:cNvPr id="6" name="TextBox 5"/>
          <p:cNvSpPr txBox="1"/>
          <p:nvPr/>
        </p:nvSpPr>
        <p:spPr>
          <a:xfrm>
            <a:off x="1483144" y="3461650"/>
            <a:ext cx="6054290" cy="738664"/>
          </a:xfrm>
          <a:prstGeom prst="rect">
            <a:avLst/>
          </a:prstGeom>
          <a:noFill/>
        </p:spPr>
        <p:txBody>
          <a:bodyPr wrap="square" rtlCol="0">
            <a:spAutoFit/>
          </a:bodyPr>
          <a:lstStyle/>
          <a:p>
            <a:pPr marL="0" lvl="1"/>
            <a:r>
              <a:rPr lang="en-US" sz="1400" dirty="0" smtClean="0">
                <a:latin typeface="Arial" charset="0"/>
                <a:ea typeface="Arial" charset="0"/>
                <a:cs typeface="Arial" charset="0"/>
              </a:rPr>
              <a:t>“</a:t>
            </a:r>
            <a:r>
              <a:rPr lang="en-US" sz="1400" dirty="0">
                <a:latin typeface="Arial" charset="0"/>
                <a:ea typeface="Arial" charset="0"/>
                <a:cs typeface="Arial" charset="0"/>
              </a:rPr>
              <a:t>I’ve known [Harry’s] students, for the 28-year period [I was at MSU].  I’ve worked with them in the residence halls.  I got to see what they did.  What the value of [Harry’s] programs did for students” </a:t>
            </a:r>
            <a:r>
              <a:rPr lang="en-US" sz="1400" dirty="0" smtClean="0">
                <a:latin typeface="Arial" charset="0"/>
                <a:ea typeface="Arial" charset="0"/>
                <a:cs typeface="Arial" charset="0"/>
              </a:rPr>
              <a:t>(Sam)</a:t>
            </a:r>
            <a:endParaRPr lang="en-US" sz="1400" dirty="0">
              <a:latin typeface="Arial" charset="0"/>
              <a:ea typeface="Arial" charset="0"/>
              <a:cs typeface="Arial" charset="0"/>
            </a:endParaRPr>
          </a:p>
        </p:txBody>
      </p:sp>
    </p:spTree>
    <p:custDataLst>
      <p:tags r:id="rId1"/>
    </p:custDataLst>
    <p:extLst>
      <p:ext uri="{BB962C8B-B14F-4D97-AF65-F5344CB8AC3E}">
        <p14:creationId xmlns:p14="http://schemas.microsoft.com/office/powerpoint/2010/main" val="911666237"/>
      </p:ext>
    </p:extLst>
  </p:cSld>
  <p:clrMapOvr>
    <a:masterClrMapping/>
  </p:clrMapOvr>
  <mc:AlternateContent xmlns:mc="http://schemas.openxmlformats.org/markup-compatibility/2006" xmlns:p14="http://schemas.microsoft.com/office/powerpoint/2010/main">
    <mc:Choice Requires="p14">
      <p:transition spd="slow" p14:dur="2000" advTm="149266"/>
    </mc:Choice>
    <mc:Fallback xmlns="">
      <p:transition spd="slow" advTm="14926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344" y="0"/>
            <a:ext cx="7525656" cy="1065620"/>
          </a:xfrm>
        </p:spPr>
        <p:txBody>
          <a:bodyPr>
            <a:normAutofit/>
          </a:bodyPr>
          <a:lstStyle/>
          <a:p>
            <a:pPr algn="ctr"/>
            <a:r>
              <a:rPr lang="en-US" sz="2600" dirty="0" smtClean="0"/>
              <a:t>Navigating </a:t>
            </a:r>
            <a:r>
              <a:rPr lang="en-US" sz="2600" dirty="0"/>
              <a:t>and </a:t>
            </a:r>
            <a:r>
              <a:rPr lang="en-US" sz="2600" dirty="0" smtClean="0"/>
              <a:t>Leveraging </a:t>
            </a:r>
            <a:r>
              <a:rPr lang="en-US" sz="2600" dirty="0"/>
              <a:t>C</a:t>
            </a:r>
            <a:r>
              <a:rPr lang="en-US" sz="2600" dirty="0" smtClean="0"/>
              <a:t>ontext</a:t>
            </a:r>
            <a:endParaRPr lang="en-US" sz="2600" dirty="0"/>
          </a:p>
        </p:txBody>
      </p:sp>
      <p:sp>
        <p:nvSpPr>
          <p:cNvPr id="3" name="Content Placeholder 2"/>
          <p:cNvSpPr>
            <a:spLocks noGrp="1"/>
          </p:cNvSpPr>
          <p:nvPr>
            <p:ph idx="1"/>
          </p:nvPr>
        </p:nvSpPr>
        <p:spPr>
          <a:xfrm>
            <a:off x="137762" y="1280160"/>
            <a:ext cx="8938861" cy="1070407"/>
          </a:xfrm>
        </p:spPr>
        <p:txBody>
          <a:bodyPr numCol="3" spcCol="914400">
            <a:normAutofit/>
          </a:bodyPr>
          <a:lstStyle/>
          <a:p>
            <a:pPr>
              <a:lnSpc>
                <a:spcPct val="110000"/>
              </a:lnSpc>
            </a:pPr>
            <a:r>
              <a:rPr lang="en-US" sz="1600" dirty="0"/>
              <a:t>Student </a:t>
            </a:r>
            <a:r>
              <a:rPr lang="en-US" sz="1600" dirty="0" smtClean="0"/>
              <a:t>Influence</a:t>
            </a:r>
          </a:p>
          <a:p>
            <a:pPr>
              <a:lnSpc>
                <a:spcPct val="110000"/>
              </a:lnSpc>
            </a:pPr>
            <a:r>
              <a:rPr lang="en-US" sz="1600" dirty="0" smtClean="0"/>
              <a:t>Parental Influence</a:t>
            </a:r>
          </a:p>
          <a:p>
            <a:pPr>
              <a:lnSpc>
                <a:spcPct val="110000"/>
              </a:lnSpc>
            </a:pPr>
            <a:r>
              <a:rPr lang="en-US" sz="1600" dirty="0" smtClean="0"/>
              <a:t>The </a:t>
            </a:r>
            <a:r>
              <a:rPr lang="en-US" sz="1600" dirty="0"/>
              <a:t>Impact of </a:t>
            </a:r>
            <a:r>
              <a:rPr lang="en-US" sz="1600" dirty="0" smtClean="0"/>
              <a:t>History</a:t>
            </a:r>
          </a:p>
          <a:p>
            <a:pPr>
              <a:lnSpc>
                <a:spcPct val="110000"/>
              </a:lnSpc>
            </a:pPr>
            <a:r>
              <a:rPr lang="en-US" sz="1600" dirty="0" smtClean="0"/>
              <a:t>Institutional </a:t>
            </a:r>
            <a:r>
              <a:rPr lang="en-US" sz="1600" dirty="0"/>
              <a:t>Priority of </a:t>
            </a:r>
            <a:r>
              <a:rPr lang="en-US" sz="1600" dirty="0" smtClean="0"/>
              <a:t>Diversity</a:t>
            </a:r>
          </a:p>
          <a:p>
            <a:pPr>
              <a:lnSpc>
                <a:spcPct val="110000"/>
              </a:lnSpc>
            </a:pPr>
            <a:r>
              <a:rPr lang="en-US" sz="1600" dirty="0" smtClean="0"/>
              <a:t>Institutional </a:t>
            </a:r>
            <a:r>
              <a:rPr lang="en-US" sz="1600" dirty="0"/>
              <a:t>Profile	</a:t>
            </a:r>
            <a:endParaRPr lang="en-US" sz="1600" dirty="0" smtClean="0"/>
          </a:p>
          <a:p>
            <a:pPr>
              <a:lnSpc>
                <a:spcPct val="110000"/>
              </a:lnSpc>
            </a:pPr>
            <a:r>
              <a:rPr lang="en-US" sz="1600" dirty="0" smtClean="0"/>
              <a:t>Program </a:t>
            </a:r>
            <a:r>
              <a:rPr lang="en-US" sz="1600" dirty="0"/>
              <a:t>Funding</a:t>
            </a:r>
          </a:p>
        </p:txBody>
      </p:sp>
      <p:sp>
        <p:nvSpPr>
          <p:cNvPr id="4" name="TextBox 3"/>
          <p:cNvSpPr txBox="1"/>
          <p:nvPr/>
        </p:nvSpPr>
        <p:spPr>
          <a:xfrm>
            <a:off x="137762" y="2438662"/>
            <a:ext cx="4655724" cy="954107"/>
          </a:xfrm>
          <a:prstGeom prst="rect">
            <a:avLst/>
          </a:prstGeom>
          <a:noFill/>
        </p:spPr>
        <p:txBody>
          <a:bodyPr wrap="square" rtlCol="0">
            <a:spAutoFit/>
          </a:bodyPr>
          <a:lstStyle/>
          <a:p>
            <a:r>
              <a:rPr lang="en-US" sz="1400" dirty="0">
                <a:latin typeface="Arial" charset="0"/>
                <a:ea typeface="Arial" charset="0"/>
                <a:cs typeface="Arial" charset="0"/>
              </a:rPr>
              <a:t>“it’s very similar to the conversations I was having with parents 15 years ago…with students who are living with a student who is gay, with a student who has a different race, different religion.” </a:t>
            </a:r>
            <a:r>
              <a:rPr lang="en-US" sz="1400" dirty="0" smtClean="0">
                <a:latin typeface="Arial" charset="0"/>
                <a:ea typeface="Arial" charset="0"/>
                <a:cs typeface="Arial" charset="0"/>
              </a:rPr>
              <a:t>(Sara)</a:t>
            </a:r>
            <a:endParaRPr lang="en-US" sz="1400" dirty="0">
              <a:latin typeface="Arial" charset="0"/>
              <a:ea typeface="Arial" charset="0"/>
              <a:cs typeface="Arial" charset="0"/>
            </a:endParaRPr>
          </a:p>
        </p:txBody>
      </p:sp>
      <p:sp>
        <p:nvSpPr>
          <p:cNvPr id="5" name="TextBox 4"/>
          <p:cNvSpPr txBox="1"/>
          <p:nvPr/>
        </p:nvSpPr>
        <p:spPr>
          <a:xfrm>
            <a:off x="298383" y="3529093"/>
            <a:ext cx="4053839" cy="523220"/>
          </a:xfrm>
          <a:prstGeom prst="rect">
            <a:avLst/>
          </a:prstGeom>
          <a:noFill/>
        </p:spPr>
        <p:txBody>
          <a:bodyPr wrap="square" rtlCol="0">
            <a:spAutoFit/>
          </a:bodyPr>
          <a:lstStyle/>
          <a:p>
            <a:pPr marL="0" lvl="1"/>
            <a:r>
              <a:rPr lang="en-US" sz="1400" dirty="0" smtClean="0">
                <a:latin typeface="Arial" charset="0"/>
                <a:ea typeface="Arial" charset="0"/>
                <a:cs typeface="Arial" charset="0"/>
              </a:rPr>
              <a:t>“that </a:t>
            </a:r>
            <a:r>
              <a:rPr lang="en-US" sz="1400" dirty="0">
                <a:latin typeface="Arial" charset="0"/>
                <a:ea typeface="Arial" charset="0"/>
                <a:cs typeface="Arial" charset="0"/>
              </a:rPr>
              <a:t>idea that we have to forever protect them as individuals because nobody else is</a:t>
            </a:r>
            <a:r>
              <a:rPr lang="en-US" sz="1400" dirty="0" smtClean="0">
                <a:latin typeface="Arial" charset="0"/>
                <a:ea typeface="Arial" charset="0"/>
                <a:cs typeface="Arial" charset="0"/>
              </a:rPr>
              <a:t>.” (Betty)</a:t>
            </a:r>
            <a:endParaRPr lang="en-US" sz="1400" dirty="0">
              <a:latin typeface="Arial" charset="0"/>
              <a:ea typeface="Arial" charset="0"/>
              <a:cs typeface="Arial" charset="0"/>
            </a:endParaRPr>
          </a:p>
        </p:txBody>
      </p:sp>
      <p:sp>
        <p:nvSpPr>
          <p:cNvPr id="6" name="TextBox 5"/>
          <p:cNvSpPr txBox="1"/>
          <p:nvPr/>
        </p:nvSpPr>
        <p:spPr>
          <a:xfrm>
            <a:off x="4908135" y="2486891"/>
            <a:ext cx="4053839" cy="738664"/>
          </a:xfrm>
          <a:prstGeom prst="rect">
            <a:avLst/>
          </a:prstGeom>
          <a:noFill/>
        </p:spPr>
        <p:txBody>
          <a:bodyPr wrap="square" rtlCol="0">
            <a:spAutoFit/>
          </a:bodyPr>
          <a:lstStyle/>
          <a:p>
            <a:pPr marL="0" lvl="1"/>
            <a:r>
              <a:rPr lang="en-US" sz="1400" dirty="0" smtClean="0">
                <a:latin typeface="Arial" charset="0"/>
                <a:ea typeface="Arial" charset="0"/>
                <a:cs typeface="Arial" charset="0"/>
              </a:rPr>
              <a:t>“If </a:t>
            </a:r>
            <a:r>
              <a:rPr lang="en-US" sz="1400" dirty="0">
                <a:latin typeface="Arial" charset="0"/>
                <a:ea typeface="Arial" charset="0"/>
                <a:cs typeface="Arial" charset="0"/>
              </a:rPr>
              <a:t>we would have got that TPSID grant cold, </a:t>
            </a:r>
            <a:r>
              <a:rPr lang="en-US" sz="1400" i="1" dirty="0" smtClean="0">
                <a:latin typeface="Arial" charset="0"/>
                <a:ea typeface="Arial" charset="0"/>
                <a:cs typeface="Arial" charset="0"/>
              </a:rPr>
              <a:t>[Pause] </a:t>
            </a:r>
            <a:r>
              <a:rPr lang="en-US" sz="1400" dirty="0" smtClean="0">
                <a:latin typeface="Arial" charset="0"/>
                <a:ea typeface="Arial" charset="0"/>
                <a:cs typeface="Arial" charset="0"/>
              </a:rPr>
              <a:t>well </a:t>
            </a:r>
            <a:r>
              <a:rPr lang="en-US" sz="1400" dirty="0">
                <a:latin typeface="Arial" charset="0"/>
                <a:ea typeface="Arial" charset="0"/>
                <a:cs typeface="Arial" charset="0"/>
              </a:rPr>
              <a:t>I don’t know if we would have gotten it if we wrote it cold</a:t>
            </a:r>
            <a:r>
              <a:rPr lang="en-US" sz="1400" dirty="0" smtClean="0">
                <a:latin typeface="Arial" charset="0"/>
                <a:ea typeface="Arial" charset="0"/>
                <a:cs typeface="Arial" charset="0"/>
              </a:rPr>
              <a:t>.” (Harry)</a:t>
            </a:r>
            <a:endParaRPr lang="en-US" sz="1400" dirty="0">
              <a:latin typeface="Arial" charset="0"/>
              <a:ea typeface="Arial" charset="0"/>
              <a:cs typeface="Arial" charset="0"/>
            </a:endParaRPr>
          </a:p>
        </p:txBody>
      </p:sp>
      <p:sp>
        <p:nvSpPr>
          <p:cNvPr id="7" name="TextBox 6"/>
          <p:cNvSpPr txBox="1"/>
          <p:nvPr/>
        </p:nvSpPr>
        <p:spPr>
          <a:xfrm>
            <a:off x="2700813" y="4296359"/>
            <a:ext cx="3812758" cy="307777"/>
          </a:xfrm>
          <a:prstGeom prst="rect">
            <a:avLst/>
          </a:prstGeom>
          <a:noFill/>
        </p:spPr>
        <p:txBody>
          <a:bodyPr wrap="square" rtlCol="0">
            <a:spAutoFit/>
          </a:bodyPr>
          <a:lstStyle/>
          <a:p>
            <a:pPr marL="0" lvl="1"/>
            <a:r>
              <a:rPr lang="en-US" sz="1400" dirty="0">
                <a:latin typeface="Arial" charset="0"/>
                <a:ea typeface="Arial" charset="0"/>
                <a:cs typeface="Arial" charset="0"/>
              </a:rPr>
              <a:t>“relying on the generosity of others” </a:t>
            </a:r>
            <a:r>
              <a:rPr lang="en-US" sz="1400" dirty="0" smtClean="0">
                <a:latin typeface="Arial" charset="0"/>
                <a:ea typeface="Arial" charset="0"/>
                <a:cs typeface="Arial" charset="0"/>
              </a:rPr>
              <a:t>(Hannah)</a:t>
            </a:r>
            <a:endParaRPr lang="en-US" sz="1400" dirty="0">
              <a:latin typeface="Arial" charset="0"/>
              <a:ea typeface="Arial" charset="0"/>
              <a:cs typeface="Arial" charset="0"/>
            </a:endParaRPr>
          </a:p>
        </p:txBody>
      </p:sp>
      <p:sp>
        <p:nvSpPr>
          <p:cNvPr id="8" name="TextBox 7"/>
          <p:cNvSpPr txBox="1"/>
          <p:nvPr/>
        </p:nvSpPr>
        <p:spPr>
          <a:xfrm>
            <a:off x="4793486" y="3421371"/>
            <a:ext cx="4053839" cy="738664"/>
          </a:xfrm>
          <a:prstGeom prst="rect">
            <a:avLst/>
          </a:prstGeom>
          <a:noFill/>
        </p:spPr>
        <p:txBody>
          <a:bodyPr wrap="square" rtlCol="0">
            <a:spAutoFit/>
          </a:bodyPr>
          <a:lstStyle/>
          <a:p>
            <a:pPr marL="0" lvl="1"/>
            <a:r>
              <a:rPr lang="en-US" sz="1400" dirty="0" smtClean="0">
                <a:latin typeface="Arial" charset="0"/>
                <a:ea typeface="Arial" charset="0"/>
                <a:cs typeface="Arial" charset="0"/>
              </a:rPr>
              <a:t>“The </a:t>
            </a:r>
            <a:r>
              <a:rPr lang="en-US" sz="1400" dirty="0">
                <a:latin typeface="Arial" charset="0"/>
                <a:ea typeface="Arial" charset="0"/>
                <a:cs typeface="Arial" charset="0"/>
              </a:rPr>
              <a:t>culture of higher education and expectations of faculty also worked against the program</a:t>
            </a:r>
            <a:r>
              <a:rPr lang="en-US" sz="1400" dirty="0" smtClean="0">
                <a:latin typeface="Arial" charset="0"/>
                <a:ea typeface="Arial" charset="0"/>
                <a:cs typeface="Arial" charset="0"/>
              </a:rPr>
              <a:t>.” (Joy)</a:t>
            </a:r>
            <a:endParaRPr lang="en-US" sz="1400" dirty="0">
              <a:latin typeface="Arial" charset="0"/>
              <a:ea typeface="Arial" charset="0"/>
              <a:cs typeface="Arial" charset="0"/>
            </a:endParaRPr>
          </a:p>
        </p:txBody>
      </p:sp>
    </p:spTree>
    <p:custDataLst>
      <p:tags r:id="rId1"/>
    </p:custDataLst>
    <p:extLst>
      <p:ext uri="{BB962C8B-B14F-4D97-AF65-F5344CB8AC3E}">
        <p14:creationId xmlns:p14="http://schemas.microsoft.com/office/powerpoint/2010/main" val="56161702"/>
      </p:ext>
    </p:extLst>
  </p:cSld>
  <p:clrMapOvr>
    <a:masterClrMapping/>
  </p:clrMapOvr>
  <mc:AlternateContent xmlns:mc="http://schemas.openxmlformats.org/markup-compatibility/2006" xmlns:p14="http://schemas.microsoft.com/office/powerpoint/2010/main">
    <mc:Choice Requires="p14">
      <p:transition spd="slow" p14:dur="2000" advTm="157780"/>
    </mc:Choice>
    <mc:Fallback xmlns="">
      <p:transition spd="slow" advTm="15778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6.8|0.6|0.5"/>
</p:tagLst>
</file>

<file path=ppt/tags/tag2.xml><?xml version="1.0" encoding="utf-8"?>
<p:tagLst xmlns:a="http://schemas.openxmlformats.org/drawingml/2006/main" xmlns:r="http://schemas.openxmlformats.org/officeDocument/2006/relationships" xmlns:p="http://schemas.openxmlformats.org/presentationml/2006/main">
  <p:tag name="TIMING" val="|11.4|0.7|0.5|0.5|0.5"/>
</p:tagLst>
</file>

<file path=ppt/tags/tag3.xml><?xml version="1.0" encoding="utf-8"?>
<p:tagLst xmlns:a="http://schemas.openxmlformats.org/drawingml/2006/main" xmlns:r="http://schemas.openxmlformats.org/officeDocument/2006/relationships" xmlns:p="http://schemas.openxmlformats.org/presentationml/2006/main">
  <p:tag name="TIMING" val="|7.9|0.5|0.6"/>
</p:tagLst>
</file>

<file path=ppt/tags/tag4.xml><?xml version="1.0" encoding="utf-8"?>
<p:tagLst xmlns:a="http://schemas.openxmlformats.org/drawingml/2006/main" xmlns:r="http://schemas.openxmlformats.org/officeDocument/2006/relationships" xmlns:p="http://schemas.openxmlformats.org/presentationml/2006/main">
  <p:tag name="TIMING" val="|171.3"/>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3842</TotalTime>
  <Words>975</Words>
  <Application>Microsoft Macintosh PowerPoint</Application>
  <PresentationFormat>On-screen Show (16:9)</PresentationFormat>
  <Paragraphs>109</Paragraphs>
  <Slides>12</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 Black</vt:lpstr>
      <vt:lpstr>Calibri</vt:lpstr>
      <vt:lpstr>Calibri Light</vt:lpstr>
      <vt:lpstr>Wingdings</vt:lpstr>
      <vt:lpstr>Arial</vt:lpstr>
      <vt:lpstr>Office Theme</vt:lpstr>
      <vt:lpstr>Institutionalizing a Grant-Funded Transition Program for  Individuals with Intellectual Disabilities  in Higher Education</vt:lpstr>
      <vt:lpstr>PowerPoint Presentation</vt:lpstr>
      <vt:lpstr>Overview</vt:lpstr>
      <vt:lpstr>Research Setting</vt:lpstr>
      <vt:lpstr>Research Setting Continued</vt:lpstr>
      <vt:lpstr>Method, Orientation and Research Questions</vt:lpstr>
      <vt:lpstr>Data Collection and Analysis </vt:lpstr>
      <vt:lpstr>Catalyzing and Fueling Institutionalization</vt:lpstr>
      <vt:lpstr>Navigating and Leveraging Context</vt:lpstr>
      <vt:lpstr>Constructing and Galvanizing  Program Identity</vt:lpstr>
      <vt:lpstr>Implications</vt:lpstr>
      <vt:lpstr>PowerPoint Presentation</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Kavulic, Michael</cp:lastModifiedBy>
  <cp:revision>95</cp:revision>
  <dcterms:created xsi:type="dcterms:W3CDTF">2016-02-11T18:06:46Z</dcterms:created>
  <dcterms:modified xsi:type="dcterms:W3CDTF">2017-10-11T23:42:58Z</dcterms:modified>
</cp:coreProperties>
</file>