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23"/>
  </p:notesMasterIdLst>
  <p:sldIdLst>
    <p:sldId id="256" r:id="rId2"/>
    <p:sldId id="275" r:id="rId3"/>
    <p:sldId id="269" r:id="rId4"/>
    <p:sldId id="271" r:id="rId5"/>
    <p:sldId id="257" r:id="rId6"/>
    <p:sldId id="258" r:id="rId7"/>
    <p:sldId id="259" r:id="rId8"/>
    <p:sldId id="272" r:id="rId9"/>
    <p:sldId id="260" r:id="rId10"/>
    <p:sldId id="279" r:id="rId11"/>
    <p:sldId id="262" r:id="rId12"/>
    <p:sldId id="273" r:id="rId13"/>
    <p:sldId id="263" r:id="rId14"/>
    <p:sldId id="264" r:id="rId15"/>
    <p:sldId id="265" r:id="rId16"/>
    <p:sldId id="274" r:id="rId17"/>
    <p:sldId id="266" r:id="rId18"/>
    <p:sldId id="267" r:id="rId19"/>
    <p:sldId id="268"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A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163" autoAdjust="0"/>
  </p:normalViewPr>
  <p:slideViewPr>
    <p:cSldViewPr snapToGrid="0">
      <p:cViewPr varScale="1">
        <p:scale>
          <a:sx n="57" d="100"/>
          <a:sy n="57" d="100"/>
        </p:scale>
        <p:origin x="26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59D349-D314-4FD5-BC68-43CE49CB63A2}" type="datetimeFigureOut">
              <a:rPr lang="en-US" smtClean="0"/>
              <a:t>10/12/2017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583B3-66A9-415F-A289-40AC2D428D17}" type="slidenum">
              <a:rPr lang="en-US" smtClean="0"/>
              <a:t>‹#›</a:t>
            </a:fld>
            <a:endParaRPr lang="en-US"/>
          </a:p>
        </p:txBody>
      </p:sp>
    </p:spTree>
    <p:extLst>
      <p:ext uri="{BB962C8B-B14F-4D97-AF65-F5344CB8AC3E}">
        <p14:creationId xmlns:p14="http://schemas.microsoft.com/office/powerpoint/2010/main" val="42418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 </a:t>
            </a:r>
            <a:r>
              <a:rPr lang="en-US"/>
              <a:t>you have 7-8 minutes</a:t>
            </a:r>
          </a:p>
        </p:txBody>
      </p:sp>
      <p:sp>
        <p:nvSpPr>
          <p:cNvPr id="4" name="Slide Number Placeholder 3"/>
          <p:cNvSpPr>
            <a:spLocks noGrp="1"/>
          </p:cNvSpPr>
          <p:nvPr>
            <p:ph type="sldNum" sz="quarter" idx="10"/>
          </p:nvPr>
        </p:nvSpPr>
        <p:spPr/>
        <p:txBody>
          <a:bodyPr/>
          <a:lstStyle/>
          <a:p>
            <a:fld id="{CC6583B3-66A9-415F-A289-40AC2D428D17}" type="slidenum">
              <a:rPr lang="en-US" smtClean="0"/>
              <a:t>8</a:t>
            </a:fld>
            <a:endParaRPr lang="en-US"/>
          </a:p>
        </p:txBody>
      </p:sp>
    </p:spTree>
    <p:extLst>
      <p:ext uri="{BB962C8B-B14F-4D97-AF65-F5344CB8AC3E}">
        <p14:creationId xmlns:p14="http://schemas.microsoft.com/office/powerpoint/2010/main" val="108971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583B3-66A9-415F-A289-40AC2D428D17}" type="slidenum">
              <a:rPr lang="en-US" smtClean="0"/>
              <a:t>17</a:t>
            </a:fld>
            <a:endParaRPr lang="en-US"/>
          </a:p>
        </p:txBody>
      </p:sp>
    </p:spTree>
    <p:extLst>
      <p:ext uri="{BB962C8B-B14F-4D97-AF65-F5344CB8AC3E}">
        <p14:creationId xmlns:p14="http://schemas.microsoft.com/office/powerpoint/2010/main" val="214173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5D77ED-AB38-4B00-A0B4-CDE8F2169D14}"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8D50B-0AC5-4166-8F1A-DC9709B7F34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52359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5D77ED-AB38-4B00-A0B4-CDE8F2169D14}"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8D50B-0AC5-4166-8F1A-DC9709B7F34E}" type="slidenum">
              <a:rPr lang="en-US" smtClean="0"/>
              <a:t>‹#›</a:t>
            </a:fld>
            <a:endParaRPr lang="en-US"/>
          </a:p>
        </p:txBody>
      </p:sp>
    </p:spTree>
    <p:extLst>
      <p:ext uri="{BB962C8B-B14F-4D97-AF65-F5344CB8AC3E}">
        <p14:creationId xmlns:p14="http://schemas.microsoft.com/office/powerpoint/2010/main" val="912235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5D77ED-AB38-4B00-A0B4-CDE8F2169D14}"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8D50B-0AC5-4166-8F1A-DC9709B7F34E}" type="slidenum">
              <a:rPr lang="en-US" smtClean="0"/>
              <a:t>‹#›</a:t>
            </a:fld>
            <a:endParaRPr lang="en-US"/>
          </a:p>
        </p:txBody>
      </p:sp>
    </p:spTree>
    <p:extLst>
      <p:ext uri="{BB962C8B-B14F-4D97-AF65-F5344CB8AC3E}">
        <p14:creationId xmlns:p14="http://schemas.microsoft.com/office/powerpoint/2010/main" val="2982238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5D77ED-AB38-4B00-A0B4-CDE8F2169D14}"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8D50B-0AC5-4166-8F1A-DC9709B7F34E}" type="slidenum">
              <a:rPr lang="en-US" smtClean="0"/>
              <a:t>‹#›</a:t>
            </a:fld>
            <a:endParaRPr lang="en-US"/>
          </a:p>
        </p:txBody>
      </p:sp>
    </p:spTree>
    <p:extLst>
      <p:ext uri="{BB962C8B-B14F-4D97-AF65-F5344CB8AC3E}">
        <p14:creationId xmlns:p14="http://schemas.microsoft.com/office/powerpoint/2010/main" val="244416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5D77ED-AB38-4B00-A0B4-CDE8F2169D14}"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8D50B-0AC5-4166-8F1A-DC9709B7F34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989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5D77ED-AB38-4B00-A0B4-CDE8F2169D14}"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8D50B-0AC5-4166-8F1A-DC9709B7F34E}" type="slidenum">
              <a:rPr lang="en-US" smtClean="0"/>
              <a:t>‹#›</a:t>
            </a:fld>
            <a:endParaRPr lang="en-US"/>
          </a:p>
        </p:txBody>
      </p:sp>
    </p:spTree>
    <p:extLst>
      <p:ext uri="{BB962C8B-B14F-4D97-AF65-F5344CB8AC3E}">
        <p14:creationId xmlns:p14="http://schemas.microsoft.com/office/powerpoint/2010/main" val="104864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5D77ED-AB38-4B00-A0B4-CDE8F2169D14}" type="datetimeFigureOut">
              <a:rPr lang="en-US" smtClean="0"/>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8D50B-0AC5-4166-8F1A-DC9709B7F34E}" type="slidenum">
              <a:rPr lang="en-US" smtClean="0"/>
              <a:t>‹#›</a:t>
            </a:fld>
            <a:endParaRPr lang="en-US"/>
          </a:p>
        </p:txBody>
      </p:sp>
    </p:spTree>
    <p:extLst>
      <p:ext uri="{BB962C8B-B14F-4D97-AF65-F5344CB8AC3E}">
        <p14:creationId xmlns:p14="http://schemas.microsoft.com/office/powerpoint/2010/main" val="11657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5D77ED-AB38-4B00-A0B4-CDE8F2169D14}" type="datetimeFigureOut">
              <a:rPr lang="en-US" smtClean="0"/>
              <a:t>10/12/2017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8D50B-0AC5-4166-8F1A-DC9709B7F34E}" type="slidenum">
              <a:rPr lang="en-US" smtClean="0"/>
              <a:t>‹#›</a:t>
            </a:fld>
            <a:endParaRPr lang="en-US"/>
          </a:p>
        </p:txBody>
      </p:sp>
    </p:spTree>
    <p:extLst>
      <p:ext uri="{BB962C8B-B14F-4D97-AF65-F5344CB8AC3E}">
        <p14:creationId xmlns:p14="http://schemas.microsoft.com/office/powerpoint/2010/main" val="355827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95D77ED-AB38-4B00-A0B4-CDE8F2169D14}" type="datetimeFigureOut">
              <a:rPr lang="en-US" smtClean="0"/>
              <a:t>10/12/2017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098D50B-0AC5-4166-8F1A-DC9709B7F34E}" type="slidenum">
              <a:rPr lang="en-US" smtClean="0"/>
              <a:t>‹#›</a:t>
            </a:fld>
            <a:endParaRPr lang="en-US"/>
          </a:p>
        </p:txBody>
      </p:sp>
    </p:spTree>
    <p:extLst>
      <p:ext uri="{BB962C8B-B14F-4D97-AF65-F5344CB8AC3E}">
        <p14:creationId xmlns:p14="http://schemas.microsoft.com/office/powerpoint/2010/main" val="25298590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95D77ED-AB38-4B00-A0B4-CDE8F2169D14}" type="datetimeFigureOut">
              <a:rPr lang="en-US" smtClean="0"/>
              <a:t>10/12/2017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098D50B-0AC5-4166-8F1A-DC9709B7F34E}" type="slidenum">
              <a:rPr lang="en-US" smtClean="0"/>
              <a:t>‹#›</a:t>
            </a:fld>
            <a:endParaRPr lang="en-US"/>
          </a:p>
        </p:txBody>
      </p:sp>
    </p:spTree>
    <p:extLst>
      <p:ext uri="{BB962C8B-B14F-4D97-AF65-F5344CB8AC3E}">
        <p14:creationId xmlns:p14="http://schemas.microsoft.com/office/powerpoint/2010/main" val="27615834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95D77ED-AB38-4B00-A0B4-CDE8F2169D14}"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8D50B-0AC5-4166-8F1A-DC9709B7F34E}" type="slidenum">
              <a:rPr lang="en-US" smtClean="0"/>
              <a:t>‹#›</a:t>
            </a:fld>
            <a:endParaRPr lang="en-US"/>
          </a:p>
        </p:txBody>
      </p:sp>
    </p:spTree>
    <p:extLst>
      <p:ext uri="{BB962C8B-B14F-4D97-AF65-F5344CB8AC3E}">
        <p14:creationId xmlns:p14="http://schemas.microsoft.com/office/powerpoint/2010/main" val="159149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95D77ED-AB38-4B00-A0B4-CDE8F2169D14}" type="datetimeFigureOut">
              <a:rPr lang="en-US" smtClean="0"/>
              <a:t>10/12/2017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098D50B-0AC5-4166-8F1A-DC9709B7F34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067343"/>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s://www.kent.edu/policyreg/administrative-policy-regarding-class-attendance-and-class-absen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ecklund@ohio.edu" TargetMode="External"/><Relationship Id="rId2" Type="http://schemas.openxmlformats.org/officeDocument/2006/relationships/hyperlink" Target="mailto:Crawford.843@osu.edu"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mailto:aweyant1@kent.edu" TargetMode="External"/><Relationship Id="rId4" Type="http://schemas.openxmlformats.org/officeDocument/2006/relationships/hyperlink" Target="mailto:tmcclain@cscc.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slds.osu.edu/posts/documents/ds-studenthandbook-2017-18-2p.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go.osu.edu/attendancemo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28671" y="565158"/>
            <a:ext cx="10412539" cy="3807100"/>
          </a:xfrm>
        </p:spPr>
        <p:txBody>
          <a:bodyPr>
            <a:normAutofit fontScale="90000"/>
          </a:bodyPr>
          <a:lstStyle/>
          <a:p>
            <a:r>
              <a:rPr lang="en-US" dirty="0"/>
              <a:t> </a:t>
            </a:r>
            <a:br>
              <a:rPr lang="en-US" dirty="0"/>
            </a:br>
            <a:r>
              <a:rPr lang="en-US" sz="8900" b="1" dirty="0">
                <a:solidFill>
                  <a:schemeClr val="accent2"/>
                </a:solidFill>
              </a:rPr>
              <a:t>Syllabus Yoga:</a:t>
            </a:r>
            <a:br>
              <a:rPr lang="en-US" sz="8900" b="1" dirty="0">
                <a:solidFill>
                  <a:schemeClr val="accent2"/>
                </a:solidFill>
              </a:rPr>
            </a:br>
            <a:r>
              <a:rPr lang="en-US" sz="1800" b="1" dirty="0">
                <a:solidFill>
                  <a:schemeClr val="accent2"/>
                </a:solidFill>
              </a:rPr>
              <a:t> </a:t>
            </a:r>
            <a:r>
              <a:rPr lang="en-US" b="1" dirty="0"/>
              <a:t/>
            </a:r>
            <a:br>
              <a:rPr lang="en-US" b="1" dirty="0"/>
            </a:br>
            <a:r>
              <a:rPr lang="en-US" sz="6700" b="1" dirty="0"/>
              <a:t>Promoting Healthy Flexibility for Attendance/Deadline Policies</a:t>
            </a:r>
            <a:endParaRPr lang="en-US" sz="6700" dirty="0"/>
          </a:p>
        </p:txBody>
      </p:sp>
      <p:sp>
        <p:nvSpPr>
          <p:cNvPr id="3" name="Subtitle 2"/>
          <p:cNvSpPr>
            <a:spLocks noGrp="1"/>
          </p:cNvSpPr>
          <p:nvPr>
            <p:ph type="subTitle" idx="1"/>
          </p:nvPr>
        </p:nvSpPr>
        <p:spPr>
          <a:xfrm>
            <a:off x="1407268" y="4446399"/>
            <a:ext cx="9144000" cy="1655762"/>
          </a:xfrm>
        </p:spPr>
        <p:txBody>
          <a:bodyPr>
            <a:normAutofit fontScale="92500" lnSpcReduction="20000"/>
          </a:bodyPr>
          <a:lstStyle/>
          <a:p>
            <a:r>
              <a:rPr lang="en-US" dirty="0"/>
              <a:t>Adam Crawford, The Ohio State University</a:t>
            </a:r>
          </a:p>
          <a:p>
            <a:r>
              <a:rPr lang="en-US" dirty="0"/>
              <a:t>Alex Ecklund, Ohio University</a:t>
            </a:r>
          </a:p>
          <a:p>
            <a:r>
              <a:rPr lang="en-US" dirty="0"/>
              <a:t>Tiffany McClain, Columbus State Community College</a:t>
            </a:r>
          </a:p>
          <a:p>
            <a:r>
              <a:rPr lang="en-US" dirty="0"/>
              <a:t>Amanda Weyant, Kent State University </a:t>
            </a:r>
          </a:p>
          <a:p>
            <a:endParaRPr lang="en-US" dirty="0"/>
          </a:p>
        </p:txBody>
      </p:sp>
    </p:spTree>
    <p:extLst>
      <p:ext uri="{BB962C8B-B14F-4D97-AF65-F5344CB8AC3E}">
        <p14:creationId xmlns:p14="http://schemas.microsoft.com/office/powerpoint/2010/main" val="452991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Process </a:t>
            </a:r>
            <a:r>
              <a:rPr lang="en-US" sz="1600" dirty="0"/>
              <a:t>(Plan C)</a:t>
            </a:r>
            <a:endParaRPr lang="en-US" dirty="0"/>
          </a:p>
        </p:txBody>
      </p:sp>
      <p:sp>
        <p:nvSpPr>
          <p:cNvPr id="3" name="Content Placeholder 2"/>
          <p:cNvSpPr>
            <a:spLocks noGrp="1"/>
          </p:cNvSpPr>
          <p:nvPr>
            <p:ph idx="1"/>
          </p:nvPr>
        </p:nvSpPr>
        <p:spPr>
          <a:xfrm>
            <a:off x="1097280" y="1845734"/>
            <a:ext cx="10058400" cy="4137280"/>
          </a:xfrm>
        </p:spPr>
        <p:txBody>
          <a:bodyPr>
            <a:normAutofit lnSpcReduction="10000"/>
          </a:bodyPr>
          <a:lstStyle/>
          <a:p>
            <a:r>
              <a:rPr lang="en-US" dirty="0"/>
              <a:t>Student initiates the request</a:t>
            </a:r>
          </a:p>
          <a:p>
            <a:endParaRPr lang="en-US" dirty="0"/>
          </a:p>
          <a:p>
            <a:r>
              <a:rPr lang="en-US" dirty="0"/>
              <a:t>Coordinator follows up with the student to schedule an appointment</a:t>
            </a:r>
          </a:p>
          <a:p>
            <a:endParaRPr lang="en-US" dirty="0"/>
          </a:p>
          <a:p>
            <a:r>
              <a:rPr lang="en-US" dirty="0"/>
              <a:t>Student and Coordinator review syllabi and concerns – talk about potential flexibility</a:t>
            </a:r>
          </a:p>
          <a:p>
            <a:endParaRPr lang="en-US" dirty="0"/>
          </a:p>
          <a:p>
            <a:r>
              <a:rPr lang="en-US" dirty="0"/>
              <a:t>Coordinators follows up with instructors regarding specific recommendations and syllabi citations</a:t>
            </a:r>
          </a:p>
          <a:p>
            <a:endParaRPr lang="en-US" dirty="0"/>
          </a:p>
          <a:p>
            <a:r>
              <a:rPr lang="en-US" dirty="0"/>
              <a:t>Flexibility gets documented in a student’s case notes once agreement is reached</a:t>
            </a:r>
          </a:p>
        </p:txBody>
      </p:sp>
      <p:sp>
        <p:nvSpPr>
          <p:cNvPr id="6" name="Down Arrow 5"/>
          <p:cNvSpPr/>
          <p:nvPr/>
        </p:nvSpPr>
        <p:spPr>
          <a:xfrm>
            <a:off x="1481959" y="2208152"/>
            <a:ext cx="338958" cy="465082"/>
          </a:xfrm>
          <a:prstGeom prst="downArrow">
            <a:avLst/>
          </a:prstGeom>
          <a:solidFill>
            <a:srgbClr val="4A7A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1481959" y="3035651"/>
            <a:ext cx="338958" cy="465082"/>
          </a:xfrm>
          <a:prstGeom prst="downArrow">
            <a:avLst/>
          </a:prstGeom>
          <a:solidFill>
            <a:srgbClr val="4A7A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1481959" y="3857414"/>
            <a:ext cx="338958" cy="465082"/>
          </a:xfrm>
          <a:prstGeom prst="downArrow">
            <a:avLst/>
          </a:prstGeom>
          <a:solidFill>
            <a:srgbClr val="4A7A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1481959" y="4934607"/>
            <a:ext cx="338958" cy="465082"/>
          </a:xfrm>
          <a:prstGeom prst="downArrow">
            <a:avLst/>
          </a:prstGeom>
          <a:solidFill>
            <a:srgbClr val="4A7A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722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a:xfrm>
            <a:off x="1097280" y="1845733"/>
            <a:ext cx="10058400" cy="4369715"/>
          </a:xfrm>
        </p:spPr>
        <p:txBody>
          <a:bodyPr>
            <a:normAutofit/>
          </a:bodyPr>
          <a:lstStyle/>
          <a:p>
            <a:pPr>
              <a:spcAft>
                <a:spcPts val="1200"/>
              </a:spcAft>
              <a:buFont typeface="Wingdings" panose="05000000000000000000" pitchFamily="2" charset="2"/>
              <a:buChar char="v"/>
            </a:pPr>
            <a:r>
              <a:rPr lang="en-US" sz="2400" dirty="0"/>
              <a:t>We probably should have “primed” faculty for our shift in policy.</a:t>
            </a:r>
          </a:p>
          <a:p>
            <a:pPr>
              <a:spcAft>
                <a:spcPts val="1200"/>
              </a:spcAft>
              <a:buFont typeface="Wingdings" panose="05000000000000000000" pitchFamily="2" charset="2"/>
              <a:buChar char="v"/>
            </a:pPr>
            <a:r>
              <a:rPr lang="en-US" sz="2400" dirty="0"/>
              <a:t>It’s easier to start with something than it is to start with nothing.</a:t>
            </a:r>
          </a:p>
          <a:p>
            <a:pPr lvl="1">
              <a:spcAft>
                <a:spcPts val="1200"/>
              </a:spcAft>
              <a:buFont typeface="Wingdings" panose="05000000000000000000" pitchFamily="2" charset="2"/>
              <a:buChar char="v"/>
            </a:pPr>
            <a:r>
              <a:rPr lang="en-US" sz="2000" dirty="0"/>
              <a:t>How do we create as few steps or contacts as possible while also not cutting corners?</a:t>
            </a:r>
          </a:p>
          <a:p>
            <a:pPr>
              <a:spcAft>
                <a:spcPts val="1200"/>
              </a:spcAft>
              <a:buFont typeface="Wingdings" panose="05000000000000000000" pitchFamily="2" charset="2"/>
              <a:buChar char="v"/>
            </a:pPr>
            <a:r>
              <a:rPr lang="en-US" sz="2400" dirty="0"/>
              <a:t>Finding a balance with instructors.</a:t>
            </a:r>
          </a:p>
          <a:p>
            <a:pPr lvl="1">
              <a:spcAft>
                <a:spcPts val="1200"/>
              </a:spcAft>
              <a:buFont typeface="Wingdings" panose="05000000000000000000" pitchFamily="2" charset="2"/>
              <a:buChar char="v"/>
            </a:pPr>
            <a:r>
              <a:rPr lang="en-US" sz="2000" dirty="0"/>
              <a:t>Stepping back to reassess what creates access instead of getting bogged down in the routine.</a:t>
            </a:r>
          </a:p>
          <a:p>
            <a:pPr>
              <a:spcAft>
                <a:spcPts val="1200"/>
              </a:spcAft>
              <a:buFont typeface="Wingdings" panose="05000000000000000000" pitchFamily="2" charset="2"/>
              <a:buChar char="v"/>
            </a:pPr>
            <a:r>
              <a:rPr lang="en-US" sz="2400" dirty="0"/>
              <a:t>Not always as timely as we or the faculty would like.</a:t>
            </a:r>
          </a:p>
          <a:p>
            <a:pPr>
              <a:spcAft>
                <a:spcPts val="1200"/>
              </a:spcAft>
              <a:buFont typeface="Wingdings" panose="05000000000000000000" pitchFamily="2" charset="2"/>
              <a:buChar char="v"/>
            </a:pPr>
            <a:r>
              <a:rPr lang="en-US" sz="2400" dirty="0"/>
              <a:t>Treat them as “university approved” can be an in and a paradigm shift for instructors.</a:t>
            </a:r>
          </a:p>
          <a:p>
            <a:endParaRPr lang="en-US" dirty="0"/>
          </a:p>
          <a:p>
            <a:endParaRPr lang="en-US" dirty="0"/>
          </a:p>
          <a:p>
            <a:endParaRPr lang="en-US" dirty="0"/>
          </a:p>
        </p:txBody>
      </p:sp>
    </p:spTree>
    <p:extLst>
      <p:ext uri="{BB962C8B-B14F-4D97-AF65-F5344CB8AC3E}">
        <p14:creationId xmlns:p14="http://schemas.microsoft.com/office/powerpoint/2010/main" val="3168178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372" r="5981"/>
          <a:stretch/>
        </p:blipFill>
        <p:spPr>
          <a:xfrm>
            <a:off x="291828" y="369652"/>
            <a:ext cx="6556443" cy="2367356"/>
          </a:xfrm>
          <a:prstGeom prst="rect">
            <a:avLst/>
          </a:prstGeom>
        </p:spPr>
      </p:pic>
      <p:pic>
        <p:nvPicPr>
          <p:cNvPr id="2" name="Picture 2" descr="man in dragonfly yoga pose" title="dragonfly yoga pose"/>
          <p:cNvPicPr>
            <a:picLocks noChangeAspect="1"/>
          </p:cNvPicPr>
          <p:nvPr/>
        </p:nvPicPr>
        <p:blipFill>
          <a:blip r:embed="rId3"/>
          <a:stretch>
            <a:fillRect/>
          </a:stretch>
        </p:blipFill>
        <p:spPr>
          <a:xfrm>
            <a:off x="6408738" y="2730500"/>
            <a:ext cx="4710578" cy="3340837"/>
          </a:xfrm>
          <a:prstGeom prst="rect">
            <a:avLst/>
          </a:prstGeom>
        </p:spPr>
      </p:pic>
      <p:sp>
        <p:nvSpPr>
          <p:cNvPr id="4" name="TextBox 3"/>
          <p:cNvSpPr txBox="1"/>
          <p:nvPr/>
        </p:nvSpPr>
        <p:spPr>
          <a:xfrm>
            <a:off x="3428382" y="5324475"/>
            <a:ext cx="2597936"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i="1" dirty="0" err="1"/>
              <a:t>Clawdette</a:t>
            </a:r>
            <a:r>
              <a:rPr lang="en-US" sz="2000" i="1" dirty="0"/>
              <a:t> Cougar in Dragonfly Pose</a:t>
            </a:r>
          </a:p>
        </p:txBody>
      </p:sp>
    </p:spTree>
    <p:extLst>
      <p:ext uri="{BB962C8B-B14F-4D97-AF65-F5344CB8AC3E}">
        <p14:creationId xmlns:p14="http://schemas.microsoft.com/office/powerpoint/2010/main" val="850561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CSCC: Historical Context</a:t>
            </a:r>
          </a:p>
        </p:txBody>
      </p:sp>
      <p:sp>
        <p:nvSpPr>
          <p:cNvPr id="3" name="Content Placeholder 2"/>
          <p:cNvSpPr>
            <a:spLocks noGrp="1"/>
          </p:cNvSpPr>
          <p:nvPr>
            <p:ph idx="1"/>
          </p:nvPr>
        </p:nvSpPr>
        <p:spPr/>
        <p:txBody>
          <a:bodyPr vert="horz" lIns="0" tIns="45720" rIns="0" bIns="45720" rtlCol="0" anchor="t">
            <a:normAutofit/>
          </a:bodyPr>
          <a:lstStyle/>
          <a:p>
            <a:pPr>
              <a:buFont typeface="Wingdings" panose="020F0502020204030204" pitchFamily="34" charset="0"/>
              <a:buChar char="v"/>
            </a:pPr>
            <a:r>
              <a:rPr lang="en-US" sz="2400" b="1" u="sng" dirty="0"/>
              <a:t>The Accommodation</a:t>
            </a:r>
            <a:r>
              <a:rPr lang="en-US" sz="2400" dirty="0"/>
              <a:t>:  Around 2012 we made our first attempt at formalizing an accommodation related to attendance.  The process was to send a letter to instructors that explained that the student had a disability that is episodic in nature, and that flexibility should be granted for the student with both attendance and assignment deadlines. The document didn't have any space for the student or instructor to write out the details of an agreement.</a:t>
            </a:r>
            <a:endParaRPr lang="en-US"/>
          </a:p>
          <a:p>
            <a:pPr>
              <a:buFont typeface="Wingdings" panose="020F0502020204030204" pitchFamily="34" charset="0"/>
              <a:buChar char="v"/>
            </a:pPr>
            <a:r>
              <a:rPr lang="en-US" sz="2400" b="1" u="sng" dirty="0"/>
              <a:t>The Problem</a:t>
            </a:r>
            <a:r>
              <a:rPr lang="en-US" sz="2400" dirty="0"/>
              <a:t>: We essentially handed the student a “blank check” on attendance and deadlines!  This gave the student unrealistic expectations, made the instructor question the office’s judgement, and nearly led to legal difficulties more than once.</a:t>
            </a:r>
            <a:endParaRPr lang="en-US" sz="2400" dirty="0">
              <a:solidFill>
                <a:schemeClr val="tx1"/>
              </a:solidFill>
            </a:endParaRPr>
          </a:p>
        </p:txBody>
      </p:sp>
    </p:spTree>
    <p:extLst>
      <p:ext uri="{BB962C8B-B14F-4D97-AF65-F5344CB8AC3E}">
        <p14:creationId xmlns:p14="http://schemas.microsoft.com/office/powerpoint/2010/main" val="2648565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CSCC: Current Process</a:t>
            </a:r>
          </a:p>
        </p:txBody>
      </p:sp>
      <p:sp>
        <p:nvSpPr>
          <p:cNvPr id="3" name="Content Placeholder 2"/>
          <p:cNvSpPr>
            <a:spLocks noGrp="1"/>
          </p:cNvSpPr>
          <p:nvPr>
            <p:ph idx="1"/>
          </p:nvPr>
        </p:nvSpPr>
        <p:spPr/>
        <p:txBody>
          <a:bodyPr vert="horz" lIns="0" tIns="45720" rIns="0" bIns="45720" rtlCol="0" anchor="t">
            <a:normAutofit fontScale="92500" lnSpcReduction="10000"/>
          </a:bodyPr>
          <a:lstStyle/>
          <a:p>
            <a:r>
              <a:rPr lang="en-US" dirty="0"/>
              <a:t>We later revised the UAP (Unscheduled Absence Plan) to be much more concrete, with input from both parties. Here is the process as it currently stands:  </a:t>
            </a:r>
            <a:endParaRPr lang="en-US"/>
          </a:p>
          <a:p>
            <a:pPr marL="713105" indent="-457200">
              <a:buAutoNum type="arabicPeriod"/>
            </a:pPr>
            <a:r>
              <a:rPr lang="en-US" dirty="0"/>
              <a:t>During the student’s intake, the student requests the accommodation, or the Advocate recommends it based on the documentation and student’s description of the disability.</a:t>
            </a:r>
            <a:endParaRPr lang="en-US" dirty="0">
              <a:solidFill>
                <a:schemeClr val="tx1"/>
              </a:solidFill>
            </a:endParaRPr>
          </a:p>
          <a:p>
            <a:pPr marL="713105" indent="-457200">
              <a:buAutoNum type="arabicPeriod"/>
            </a:pPr>
            <a:r>
              <a:rPr lang="en-US" dirty="0"/>
              <a:t>The Advocate explains parameters of the UAP to student, and tells the student that this accommodation requires approval by the Advocate team before it can be instituted.</a:t>
            </a:r>
            <a:endParaRPr lang="en-US" dirty="0">
              <a:solidFill>
                <a:schemeClr val="tx1"/>
              </a:solidFill>
            </a:endParaRPr>
          </a:p>
          <a:p>
            <a:pPr marL="713105" indent="-457200">
              <a:buAutoNum type="arabicPeriod"/>
            </a:pPr>
            <a:r>
              <a:rPr lang="en-US" dirty="0"/>
              <a:t>With approval of the team, the Advocate emails the UAP form to the student, with a clear explanation of the student’s responsibilities.</a:t>
            </a:r>
            <a:endParaRPr lang="en-US" dirty="0">
              <a:solidFill>
                <a:schemeClr val="tx1"/>
              </a:solidFill>
            </a:endParaRPr>
          </a:p>
          <a:p>
            <a:pPr marL="713105" indent="-457200">
              <a:buAutoNum type="arabicPeriod"/>
            </a:pPr>
            <a:r>
              <a:rPr lang="en-US" dirty="0"/>
              <a:t>The student meets with his instructor, they agree on how work will be made up, tests taken, etc., in the event of an absence. Both student and instructor sign the document, then the student returns the document to his Advocate. The Advocate reviews the document, then sends back a copy to both the student and instructor.</a:t>
            </a:r>
            <a:endParaRPr lang="en-US" dirty="0">
              <a:solidFill>
                <a:schemeClr val="tx1"/>
              </a:solidFill>
            </a:endParaRPr>
          </a:p>
          <a:p>
            <a:pPr marL="0">
              <a:buFont typeface="Calibri"/>
            </a:pPr>
            <a:r>
              <a:rPr lang="en-US" dirty="0"/>
              <a:t>This process must be repeated each semester with the student’s new set of courses and instructors.</a:t>
            </a:r>
            <a:endParaRPr lang="en-US" dirty="0">
              <a:solidFill>
                <a:schemeClr val="tx1"/>
              </a:solidFill>
            </a:endParaRPr>
          </a:p>
          <a:p>
            <a:endParaRPr lang="en-US" dirty="0"/>
          </a:p>
        </p:txBody>
      </p:sp>
    </p:spTree>
    <p:extLst>
      <p:ext uri="{BB962C8B-B14F-4D97-AF65-F5344CB8AC3E}">
        <p14:creationId xmlns:p14="http://schemas.microsoft.com/office/powerpoint/2010/main" val="4089362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CSCC: Lessons Learned</a:t>
            </a:r>
          </a:p>
        </p:txBody>
      </p:sp>
      <p:sp>
        <p:nvSpPr>
          <p:cNvPr id="3" name="Content Placeholder 2"/>
          <p:cNvSpPr>
            <a:spLocks noGrp="1"/>
          </p:cNvSpPr>
          <p:nvPr>
            <p:ph idx="1"/>
          </p:nvPr>
        </p:nvSpPr>
        <p:spPr>
          <a:xfrm>
            <a:off x="1096963" y="1846263"/>
            <a:ext cx="10058400" cy="4319233"/>
          </a:xfrm>
        </p:spPr>
        <p:txBody>
          <a:bodyPr vert="horz" lIns="0" tIns="45720" rIns="0" bIns="45720" rtlCol="0" anchor="t">
            <a:noAutofit/>
          </a:bodyPr>
          <a:lstStyle/>
          <a:p>
            <a:pPr>
              <a:buFont typeface="Wingdings" panose="020F0502020204030204" pitchFamily="34" charset="0"/>
              <a:buChar char="v"/>
            </a:pPr>
            <a:r>
              <a:rPr lang="en-US" sz="1550" dirty="0"/>
              <a:t>If multiple staff can approve the accommodation, it’s important that there’s consistency in how the decision to approve is made.</a:t>
            </a:r>
          </a:p>
          <a:p>
            <a:pPr>
              <a:buFont typeface="Wingdings"/>
              <a:buChar char="v"/>
            </a:pPr>
            <a:r>
              <a:rPr lang="en-US" sz="1550" dirty="0"/>
              <a:t>Instructors seem less resistant to the agreement when they have some input on it. </a:t>
            </a:r>
          </a:p>
          <a:p>
            <a:pPr>
              <a:buFont typeface="Wingdings"/>
              <a:buChar char="v"/>
            </a:pPr>
            <a:r>
              <a:rPr lang="en-US" sz="1550" dirty="0"/>
              <a:t>Be sure to give enough space on the form for the student and instructor to write out the conditions, otherwise you're inviting instructors/students to be vague.  Communicate to the student and instructor when the statements are too vague; the UAP should not be considered in effect/accepted until after these revisions are made.  It helps to reframe the requested revisions as a means to ensure that both the instructor and student are protected and that the expectations of all involved parties have been communicated clearly. </a:t>
            </a:r>
            <a:endParaRPr lang="en-US" sz="1550">
              <a:solidFill>
                <a:schemeClr val="tx1"/>
              </a:solidFill>
            </a:endParaRPr>
          </a:p>
          <a:p>
            <a:pPr>
              <a:buFont typeface="Wingdings"/>
              <a:buChar char="v"/>
            </a:pPr>
            <a:r>
              <a:rPr lang="en-US" sz="1550" dirty="0"/>
              <a:t>Students/instructors seem to frequently default to the potential examples listed on the form, so choose your examples wisely! Do not allow students/instructors to simply circle the examples as their selections.  It is important that careful thought and consideration is taken to determine how the unscheduled absence plan will play out in the context of each particular class!</a:t>
            </a:r>
            <a:endParaRPr lang="en-US" sz="1550" dirty="0">
              <a:solidFill>
                <a:srgbClr val="404040"/>
              </a:solidFill>
            </a:endParaRPr>
          </a:p>
          <a:p>
            <a:pPr>
              <a:buFont typeface="Wingdings"/>
              <a:buChar char="v"/>
            </a:pPr>
            <a:r>
              <a:rPr lang="en-US" sz="1550" dirty="0">
                <a:solidFill>
                  <a:srgbClr val="404040"/>
                </a:solidFill>
              </a:rPr>
              <a:t>Allowing less than 48 hours to turn work in, or take a test, probably isn’t enough time to recover from a wide variety of flares. However, allowing longer than a week to get caught up could cause the student to fall even farther behind on current class material, leading to failure.  The UAP has practical limits, so if a student falls far behind, even with the UAP, it’s important that they talk to their instructor and their Advocate about this.  It might be that an administrative withdrawal is appropriate.</a:t>
            </a:r>
            <a:endParaRPr lang="en-US" sz="1550" dirty="0">
              <a:solidFill>
                <a:schemeClr val="tx1"/>
              </a:solidFill>
            </a:endParaRPr>
          </a:p>
        </p:txBody>
      </p:sp>
    </p:spTree>
    <p:extLst>
      <p:ext uri="{BB962C8B-B14F-4D97-AF65-F5344CB8AC3E}">
        <p14:creationId xmlns:p14="http://schemas.microsoft.com/office/powerpoint/2010/main" val="368297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title="Golden Flash mascot in Half Moon Yoga pose"/>
          <p:cNvGrpSpPr/>
          <p:nvPr/>
        </p:nvGrpSpPr>
        <p:grpSpPr>
          <a:xfrm>
            <a:off x="4427034" y="479502"/>
            <a:ext cx="6555291" cy="5185333"/>
            <a:chOff x="603250" y="0"/>
            <a:chExt cx="4286250" cy="355727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9537" r="22692"/>
            <a:stretch/>
          </p:blipFill>
          <p:spPr>
            <a:xfrm>
              <a:off x="603250" y="0"/>
              <a:ext cx="4286250" cy="3557270"/>
            </a:xfrm>
            <a:prstGeom prst="rect">
              <a:avLst/>
            </a:prstGeom>
          </p:spPr>
        </p:pic>
        <p:pic>
          <p:nvPicPr>
            <p:cNvPr id="10" name="Picture 9" descr="Image result for kent state flash"/>
            <p:cNvPicPr>
              <a:picLocks noChangeAspect="1"/>
            </p:cNvPicPr>
            <p:nvPr/>
          </p:nvPicPr>
          <p:blipFill rotWithShape="1">
            <a:blip r:embed="rId3" cstate="print">
              <a:extLst>
                <a:ext uri="{28A0092B-C50C-407E-A947-70E740481C1C}">
                  <a14:useLocalDpi xmlns:a14="http://schemas.microsoft.com/office/drawing/2010/main" val="0"/>
                </a:ext>
              </a:extLst>
            </a:blip>
            <a:srcRect l="14854" r="25847" b="53589"/>
            <a:stretch/>
          </p:blipFill>
          <p:spPr bwMode="auto">
            <a:xfrm rot="15825536">
              <a:off x="920750" y="1333500"/>
              <a:ext cx="1166495" cy="1231900"/>
            </a:xfrm>
            <a:prstGeom prst="ellipse">
              <a:avLst/>
            </a:prstGeom>
            <a:ln>
              <a:noFill/>
            </a:ln>
            <a:effectLst>
              <a:softEdge rad="31750"/>
            </a:effectLst>
            <a:extLst>
              <a:ext uri="{53640926-AAD7-44D8-BBD7-CCE9431645EC}">
                <a14:shadowObscured xmlns:a14="http://schemas.microsoft.com/office/drawing/2010/main"/>
              </a:ext>
            </a:extLst>
          </p:spPr>
        </p:pic>
      </p:grpSp>
      <p:sp>
        <p:nvSpPr>
          <p:cNvPr id="11" name="TextBox 10"/>
          <p:cNvSpPr txBox="1"/>
          <p:nvPr/>
        </p:nvSpPr>
        <p:spPr>
          <a:xfrm>
            <a:off x="2152185" y="5310892"/>
            <a:ext cx="3048943"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i="1" dirty="0" smtClean="0"/>
              <a:t>Flash in Half Moon Pose</a:t>
            </a:r>
            <a:endParaRPr lang="en-US" sz="2000" i="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026" y="710321"/>
            <a:ext cx="4313562" cy="1313032"/>
          </a:xfrm>
          <a:prstGeom prst="rect">
            <a:avLst/>
          </a:prstGeom>
        </p:spPr>
      </p:pic>
    </p:spTree>
    <p:extLst>
      <p:ext uri="{BB962C8B-B14F-4D97-AF65-F5344CB8AC3E}">
        <p14:creationId xmlns:p14="http://schemas.microsoft.com/office/powerpoint/2010/main" val="2029384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KSU: Historical Context</a:t>
            </a:r>
          </a:p>
        </p:txBody>
      </p:sp>
      <p:sp>
        <p:nvSpPr>
          <p:cNvPr id="3" name="Content Placeholder 2"/>
          <p:cNvSpPr>
            <a:spLocks noGrp="1"/>
          </p:cNvSpPr>
          <p:nvPr>
            <p:ph idx="1"/>
          </p:nvPr>
        </p:nvSpPr>
        <p:spPr/>
        <p:txBody>
          <a:bodyPr>
            <a:normAutofit/>
          </a:bodyPr>
          <a:lstStyle/>
          <a:p>
            <a:pPr>
              <a:spcBef>
                <a:spcPts val="2400"/>
              </a:spcBef>
              <a:buFont typeface="Wingdings" panose="05000000000000000000" pitchFamily="2" charset="2"/>
              <a:buChar char="v"/>
            </a:pPr>
            <a:r>
              <a:rPr lang="en-US" sz="2400" dirty="0"/>
              <a:t>Original accommodation: “unpredictable nature of a disability” that served mostly to advise instructors of possible absences. No official guidance regarding makeup opportunities. </a:t>
            </a:r>
          </a:p>
          <a:p>
            <a:pPr>
              <a:spcBef>
                <a:spcPts val="2400"/>
              </a:spcBef>
              <a:buFont typeface="Wingdings" panose="05000000000000000000" pitchFamily="2" charset="2"/>
              <a:buChar char="v"/>
            </a:pPr>
            <a:r>
              <a:rPr lang="en-US" sz="2400" dirty="0"/>
              <a:t>Office advocated for </a:t>
            </a:r>
            <a:r>
              <a:rPr lang="en-US" sz="2400" dirty="0">
                <a:hlinkClick r:id="rId3"/>
              </a:rPr>
              <a:t>Administrative Policy Regarding Class Attendance and Class Absence</a:t>
            </a:r>
            <a:r>
              <a:rPr lang="en-US" sz="2400" dirty="0"/>
              <a:t> that lists disability specifically as a reason for an excused absence. </a:t>
            </a:r>
          </a:p>
          <a:p>
            <a:pPr>
              <a:spcBef>
                <a:spcPts val="2400"/>
              </a:spcBef>
              <a:buFont typeface="Wingdings" panose="05000000000000000000" pitchFamily="2" charset="2"/>
              <a:buChar char="v"/>
            </a:pPr>
            <a:r>
              <a:rPr lang="en-US" sz="2400" dirty="0"/>
              <a:t>Students were originally required to meet with SAS each semester prior to being able to utilize attendance accommodation. Busy schedules caused significant delay in students using accommodation due to no fault of their own. </a:t>
            </a:r>
          </a:p>
        </p:txBody>
      </p:sp>
    </p:spTree>
    <p:extLst>
      <p:ext uri="{BB962C8B-B14F-4D97-AF65-F5344CB8AC3E}">
        <p14:creationId xmlns:p14="http://schemas.microsoft.com/office/powerpoint/2010/main" val="1835055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KSU: Current Process – Recently Updated</a:t>
            </a:r>
          </a:p>
        </p:txBody>
      </p:sp>
      <p:sp>
        <p:nvSpPr>
          <p:cNvPr id="3" name="Content Placeholder 2"/>
          <p:cNvSpPr>
            <a:spLocks noGrp="1"/>
          </p:cNvSpPr>
          <p:nvPr>
            <p:ph idx="1"/>
          </p:nvPr>
        </p:nvSpPr>
        <p:spPr/>
        <p:txBody>
          <a:bodyPr>
            <a:normAutofit/>
          </a:bodyPr>
          <a:lstStyle/>
          <a:p>
            <a:pPr>
              <a:spcBef>
                <a:spcPts val="2400"/>
              </a:spcBef>
              <a:buFont typeface="Wingdings" panose="05000000000000000000" pitchFamily="2" charset="2"/>
              <a:buChar char="v"/>
            </a:pPr>
            <a:r>
              <a:rPr lang="en-US" sz="2400" dirty="0"/>
              <a:t>Students request Attendance Modification on their accommodation request through SAS Online Services (Accessible Information Management)</a:t>
            </a:r>
          </a:p>
          <a:p>
            <a:pPr>
              <a:spcBef>
                <a:spcPts val="2400"/>
              </a:spcBef>
              <a:buFont typeface="Wingdings" panose="05000000000000000000" pitchFamily="2" charset="2"/>
              <a:buChar char="v"/>
            </a:pPr>
            <a:r>
              <a:rPr lang="en-US" sz="2400" dirty="0"/>
              <a:t>Accommodation letter contains statement outlining details of accommodation and link to SAS website for additional information and University policy. </a:t>
            </a:r>
          </a:p>
          <a:p>
            <a:pPr>
              <a:spcBef>
                <a:spcPts val="2400"/>
              </a:spcBef>
              <a:buFont typeface="Wingdings" panose="05000000000000000000" pitchFamily="2" charset="2"/>
              <a:buChar char="v"/>
            </a:pPr>
            <a:r>
              <a:rPr lang="en-US" sz="2400" dirty="0"/>
              <a:t>SAS relies on faculty to report that attendance may be essential to the course. This prompts further discussion about course learning outcomes, interactive discussion, and participation requirements with instructor, chair, or dean as needed.</a:t>
            </a:r>
          </a:p>
        </p:txBody>
      </p:sp>
    </p:spTree>
    <p:extLst>
      <p:ext uri="{BB962C8B-B14F-4D97-AF65-F5344CB8AC3E}">
        <p14:creationId xmlns:p14="http://schemas.microsoft.com/office/powerpoint/2010/main" val="2038489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KSU: Lessons Learned</a:t>
            </a:r>
          </a:p>
        </p:txBody>
      </p:sp>
      <p:sp>
        <p:nvSpPr>
          <p:cNvPr id="3" name="Content Placeholder 2"/>
          <p:cNvSpPr>
            <a:spLocks noGrp="1"/>
          </p:cNvSpPr>
          <p:nvPr>
            <p:ph idx="1"/>
          </p:nvPr>
        </p:nvSpPr>
        <p:spPr/>
        <p:txBody>
          <a:bodyPr/>
          <a:lstStyle/>
          <a:p>
            <a:pPr>
              <a:spcBef>
                <a:spcPts val="2400"/>
              </a:spcBef>
              <a:buFont typeface="Wingdings" panose="05000000000000000000" pitchFamily="2" charset="2"/>
              <a:buChar char="v"/>
            </a:pPr>
            <a:r>
              <a:rPr lang="en-US" dirty="0"/>
              <a:t>University policy that lists disability-related absences as excused provides significant support for attendance modification accommodations. </a:t>
            </a:r>
          </a:p>
          <a:p>
            <a:pPr>
              <a:spcBef>
                <a:spcPts val="2400"/>
              </a:spcBef>
              <a:buFont typeface="Wingdings" panose="05000000000000000000" pitchFamily="2" charset="2"/>
              <a:buChar char="v"/>
            </a:pPr>
            <a:r>
              <a:rPr lang="en-US" dirty="0"/>
              <a:t>Students find it difficult to determine if attendance is essential to a course. </a:t>
            </a:r>
          </a:p>
          <a:p>
            <a:pPr>
              <a:spcBef>
                <a:spcPts val="2400"/>
              </a:spcBef>
              <a:buFont typeface="Wingdings" panose="05000000000000000000" pitchFamily="2" charset="2"/>
              <a:buChar char="v"/>
            </a:pPr>
            <a:r>
              <a:rPr lang="en-US" dirty="0"/>
              <a:t>Regular student contact is helpful, but only if your schedules have room to see students quickly. </a:t>
            </a:r>
          </a:p>
          <a:p>
            <a:pPr>
              <a:spcBef>
                <a:spcPts val="2400"/>
              </a:spcBef>
              <a:buFont typeface="Wingdings" panose="05000000000000000000" pitchFamily="2" charset="2"/>
              <a:buChar char="v"/>
            </a:pPr>
            <a:r>
              <a:rPr lang="en-US" dirty="0"/>
              <a:t>Find a balance of enough detail but not too enough information in the accommodation letter.</a:t>
            </a:r>
          </a:p>
        </p:txBody>
      </p:sp>
    </p:spTree>
    <p:extLst>
      <p:ext uri="{BB962C8B-B14F-4D97-AF65-F5344CB8AC3E}">
        <p14:creationId xmlns:p14="http://schemas.microsoft.com/office/powerpoint/2010/main" val="4289857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1097280" y="2063578"/>
            <a:ext cx="10058400" cy="3805516"/>
          </a:xfrm>
        </p:spPr>
        <p:txBody>
          <a:bodyPr>
            <a:normAutofit lnSpcReduction="10000"/>
          </a:bodyPr>
          <a:lstStyle/>
          <a:p>
            <a:pPr>
              <a:buFont typeface="Wingdings" panose="05000000000000000000" pitchFamily="2" charset="2"/>
              <a:buChar char="v"/>
            </a:pPr>
            <a:r>
              <a:rPr lang="en-US" sz="2800" dirty="0"/>
              <a:t>Overview of attendance </a:t>
            </a:r>
            <a:br>
              <a:rPr lang="en-US" sz="2800" dirty="0"/>
            </a:br>
            <a:r>
              <a:rPr lang="en-US" sz="2800" dirty="0"/>
              <a:t>   accommodations</a:t>
            </a:r>
          </a:p>
          <a:p>
            <a:pPr lvl="1">
              <a:buFont typeface="Wingdings" panose="05000000000000000000" pitchFamily="2" charset="2"/>
              <a:buChar char="v"/>
            </a:pPr>
            <a:endParaRPr lang="en-US" dirty="0"/>
          </a:p>
          <a:p>
            <a:pPr>
              <a:buFont typeface="Wingdings" panose="05000000000000000000" pitchFamily="2" charset="2"/>
              <a:buChar char="v"/>
            </a:pPr>
            <a:r>
              <a:rPr lang="en-US" sz="2800" u="sng" dirty="0"/>
              <a:t>Each institution’s:</a:t>
            </a:r>
          </a:p>
          <a:p>
            <a:pPr lvl="1">
              <a:buFont typeface="Wingdings" panose="05000000000000000000" pitchFamily="2" charset="2"/>
              <a:buChar char="v"/>
            </a:pPr>
            <a:r>
              <a:rPr lang="en-US" sz="2400" dirty="0"/>
              <a:t>Historical context</a:t>
            </a:r>
          </a:p>
          <a:p>
            <a:pPr lvl="1">
              <a:buFont typeface="Wingdings" panose="05000000000000000000" pitchFamily="2" charset="2"/>
              <a:buChar char="v"/>
            </a:pPr>
            <a:r>
              <a:rPr lang="en-US" sz="2400" dirty="0"/>
              <a:t>Current process</a:t>
            </a:r>
          </a:p>
          <a:p>
            <a:pPr lvl="1">
              <a:buFont typeface="Wingdings" panose="05000000000000000000" pitchFamily="2" charset="2"/>
              <a:buChar char="v"/>
            </a:pPr>
            <a:r>
              <a:rPr lang="en-US" sz="2400" dirty="0"/>
              <a:t>Lessons Learned</a:t>
            </a:r>
          </a:p>
          <a:p>
            <a:pPr marL="742950" lvl="1" indent="-285750">
              <a:buFont typeface="Wingdings" panose="05000000000000000000" pitchFamily="2" charset="2"/>
              <a:buChar char="v"/>
            </a:pPr>
            <a:endParaRPr lang="en-US" sz="2800" dirty="0"/>
          </a:p>
          <a:p>
            <a:pPr>
              <a:buFont typeface="Wingdings" panose="05000000000000000000" pitchFamily="2" charset="2"/>
              <a:buChar char="v"/>
            </a:pPr>
            <a:r>
              <a:rPr lang="en-US" sz="3200" dirty="0"/>
              <a:t>Q&amp;A</a:t>
            </a:r>
          </a:p>
        </p:txBody>
      </p:sp>
      <p:pic>
        <p:nvPicPr>
          <p:cNvPr id="1026" name="Picture 2" title="Yoga supplies, including yoga mat, straps, and p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779" y="1845734"/>
            <a:ext cx="4062901" cy="4241671"/>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43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a:t>
            </a:r>
          </a:p>
        </p:txBody>
      </p:sp>
      <p:pic>
        <p:nvPicPr>
          <p:cNvPr id="4" name="Picture 3" title="Outdoor yoga group all raising their hands"/>
          <p:cNvPicPr>
            <a:picLocks noChangeAspect="1"/>
          </p:cNvPicPr>
          <p:nvPr/>
        </p:nvPicPr>
        <p:blipFill>
          <a:blip r:embed="rId2"/>
          <a:stretch>
            <a:fillRect/>
          </a:stretch>
        </p:blipFill>
        <p:spPr>
          <a:xfrm>
            <a:off x="4620941" y="1215958"/>
            <a:ext cx="6826568" cy="4692937"/>
          </a:xfrm>
          <a:prstGeom prst="rect">
            <a:avLst/>
          </a:prstGeom>
        </p:spPr>
      </p:pic>
    </p:spTree>
    <p:extLst>
      <p:ext uri="{BB962C8B-B14F-4D97-AF65-F5344CB8AC3E}">
        <p14:creationId xmlns:p14="http://schemas.microsoft.com/office/powerpoint/2010/main" val="993318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820901" y="2068156"/>
            <a:ext cx="10550199" cy="1194028"/>
          </a:xfrm>
        </p:spPr>
        <p:txBody>
          <a:bodyPr numCol="2">
            <a:normAutofit/>
          </a:bodyPr>
          <a:lstStyle/>
          <a:p>
            <a:r>
              <a:rPr lang="en-US" sz="2400" dirty="0"/>
              <a:t>Adam Crawford: </a:t>
            </a:r>
            <a:r>
              <a:rPr lang="en-US" sz="2400" dirty="0">
                <a:hlinkClick r:id="rId2"/>
              </a:rPr>
              <a:t>Crawford.843@osu.edu</a:t>
            </a:r>
            <a:r>
              <a:rPr lang="en-US" sz="2400" dirty="0"/>
              <a:t> </a:t>
            </a:r>
          </a:p>
          <a:p>
            <a:r>
              <a:rPr lang="en-US" sz="2400" dirty="0"/>
              <a:t>Alex </a:t>
            </a:r>
            <a:r>
              <a:rPr lang="en-US" sz="2400" dirty="0" err="1"/>
              <a:t>Ecklund</a:t>
            </a:r>
            <a:r>
              <a:rPr lang="en-US" sz="2400" dirty="0"/>
              <a:t>: </a:t>
            </a:r>
            <a:r>
              <a:rPr lang="en-US" sz="2400" dirty="0">
                <a:hlinkClick r:id="rId3"/>
              </a:rPr>
              <a:t>ecklund@ohio.edu</a:t>
            </a:r>
            <a:r>
              <a:rPr lang="en-US" sz="2400" dirty="0"/>
              <a:t> </a:t>
            </a:r>
          </a:p>
          <a:p>
            <a:r>
              <a:rPr lang="en-US" sz="2400" dirty="0"/>
              <a:t>Tiffany McClain: </a:t>
            </a:r>
            <a:r>
              <a:rPr lang="en-US" sz="2400" dirty="0">
                <a:hlinkClick r:id="rId4"/>
              </a:rPr>
              <a:t>tmcclain@cscc.edu</a:t>
            </a:r>
            <a:r>
              <a:rPr lang="en-US" sz="2400" dirty="0"/>
              <a:t> </a:t>
            </a:r>
          </a:p>
          <a:p>
            <a:r>
              <a:rPr lang="en-US" sz="2400" dirty="0"/>
              <a:t>Amanda </a:t>
            </a:r>
            <a:r>
              <a:rPr lang="en-US" sz="2400" dirty="0" err="1"/>
              <a:t>Weyant</a:t>
            </a:r>
            <a:r>
              <a:rPr lang="en-US" sz="2400" dirty="0"/>
              <a:t>: </a:t>
            </a:r>
            <a:r>
              <a:rPr lang="en-US" sz="2400" dirty="0">
                <a:hlinkClick r:id="rId5"/>
              </a:rPr>
              <a:t>aweyant1@kent.edu</a:t>
            </a:r>
            <a:r>
              <a:rPr lang="en-US" sz="2400" dirty="0"/>
              <a:t> </a:t>
            </a:r>
          </a:p>
        </p:txBody>
      </p:sp>
      <p:pic>
        <p:nvPicPr>
          <p:cNvPr id="1026" name="Picture 2" descr="http://4.bp.blogspot.com/-5wwEJgRZlPM/VZ0LRuPjVTI/AAAAAAAABHw/6tLah9YvtBU/s1600/savasana.Benefits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1578" y="3491514"/>
            <a:ext cx="6537136" cy="248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66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479" y="286603"/>
            <a:ext cx="10995042" cy="1450757"/>
          </a:xfrm>
        </p:spPr>
        <p:txBody>
          <a:bodyPr/>
          <a:lstStyle/>
          <a:p>
            <a:pPr algn="ctr"/>
            <a:r>
              <a:rPr lang="en-US" dirty="0"/>
              <a:t>Overview of Attendance Accommodations</a:t>
            </a:r>
          </a:p>
        </p:txBody>
      </p:sp>
      <p:sp>
        <p:nvSpPr>
          <p:cNvPr id="3" name="Content Placeholder 2"/>
          <p:cNvSpPr>
            <a:spLocks noGrp="1"/>
          </p:cNvSpPr>
          <p:nvPr>
            <p:ph idx="1"/>
          </p:nvPr>
        </p:nvSpPr>
        <p:spPr>
          <a:xfrm>
            <a:off x="1066800" y="1737360"/>
            <a:ext cx="10058400" cy="4740596"/>
          </a:xfrm>
        </p:spPr>
        <p:txBody>
          <a:bodyPr>
            <a:normAutofit/>
          </a:bodyPr>
          <a:lstStyle/>
          <a:p>
            <a:r>
              <a:rPr lang="en-US" sz="2400" u="sng" dirty="0"/>
              <a:t>Qualifying for attendance accommodations:</a:t>
            </a:r>
          </a:p>
          <a:p>
            <a:pPr lvl="1"/>
            <a:r>
              <a:rPr lang="en-US" sz="2000" dirty="0"/>
              <a:t>Unpredictable disability-related flare-ups</a:t>
            </a:r>
          </a:p>
          <a:p>
            <a:pPr lvl="1"/>
            <a:r>
              <a:rPr lang="en-US" sz="2000" dirty="0"/>
              <a:t>Includes both mental health and medical conditions</a:t>
            </a:r>
          </a:p>
          <a:p>
            <a:pPr lvl="1"/>
            <a:r>
              <a:rPr lang="en-US" sz="2000" dirty="0"/>
              <a:t>Does not include executive functioning deficits</a:t>
            </a:r>
          </a:p>
          <a:p>
            <a:pPr marL="457200" lvl="1" indent="0">
              <a:buNone/>
            </a:pPr>
            <a:endParaRPr lang="en-US" sz="800" dirty="0"/>
          </a:p>
          <a:p>
            <a:r>
              <a:rPr lang="en-US" sz="2400" u="sng" dirty="0"/>
              <a:t>Nature of attendance accommodations:</a:t>
            </a:r>
          </a:p>
          <a:p>
            <a:pPr lvl="1"/>
            <a:r>
              <a:rPr lang="en-US" sz="2000" dirty="0"/>
              <a:t>Broad reach, includes makeup work/exams (not just # of absences)</a:t>
            </a:r>
          </a:p>
          <a:p>
            <a:pPr lvl="1"/>
            <a:r>
              <a:rPr lang="en-US" sz="2000" dirty="0"/>
              <a:t>Goal: develop proactive plan (not retroactive)</a:t>
            </a:r>
          </a:p>
          <a:p>
            <a:pPr lvl="1"/>
            <a:r>
              <a:rPr lang="en-US" sz="2000" dirty="0"/>
              <a:t>Only reasonable amount of flexibility (not unlimited) </a:t>
            </a:r>
          </a:p>
          <a:p>
            <a:pPr lvl="1"/>
            <a:r>
              <a:rPr lang="en-US" sz="2000" dirty="0"/>
              <a:t>“Reasonableness” determined by course design (not medical details)</a:t>
            </a:r>
          </a:p>
          <a:p>
            <a:pPr lvl="1"/>
            <a:r>
              <a:rPr lang="en-US" sz="2000" dirty="0"/>
              <a:t>Student’s prompt communication w/ instructor expected (barring hospitalization)</a:t>
            </a:r>
          </a:p>
          <a:p>
            <a:pPr lvl="1"/>
            <a:r>
              <a:rPr lang="en-US" sz="2000" dirty="0"/>
              <a:t>Students should not negotiate with instructors over the “substance of their accommodations” (from OCR Letter to Metropolitan State College of Denver)</a:t>
            </a:r>
          </a:p>
        </p:txBody>
      </p:sp>
    </p:spTree>
    <p:extLst>
      <p:ext uri="{BB962C8B-B14F-4D97-AF65-F5344CB8AC3E}">
        <p14:creationId xmlns:p14="http://schemas.microsoft.com/office/powerpoint/2010/main" val="106694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title="Man Doing Yoga"/>
          <p:cNvPicPr>
            <a:picLocks noChangeAspect="1"/>
          </p:cNvPicPr>
          <p:nvPr/>
        </p:nvPicPr>
        <p:blipFill>
          <a:blip r:embed="rId2">
            <a:extLst>
              <a:ext uri="{28A0092B-C50C-407E-A947-70E740481C1C}">
                <a14:useLocalDpi xmlns:a14="http://schemas.microsoft.com/office/drawing/2010/main" val="0"/>
              </a:ext>
            </a:extLst>
          </a:blip>
          <a:srcRect l="-11043" r="-11043"/>
          <a:stretch>
            <a:fillRect/>
          </a:stretch>
        </p:blipFill>
        <p:spPr>
          <a:xfrm>
            <a:off x="4577784" y="1865530"/>
            <a:ext cx="7624006" cy="4192910"/>
          </a:xfrm>
          <a:prstGeom prst="rect">
            <a:avLst/>
          </a:prstGeom>
        </p:spPr>
      </p:pic>
      <p:pic>
        <p:nvPicPr>
          <p:cNvPr id="5" name="Picture 4" title="Brutus Buckeye Mascot Head floating on top of man doing yoga"/>
          <p:cNvPicPr>
            <a:picLocks noChangeAspect="1"/>
          </p:cNvPicPr>
          <p:nvPr/>
        </p:nvPicPr>
        <p:blipFill rotWithShape="1">
          <a:blip r:embed="rId3" cstate="print">
            <a:extLst>
              <a:ext uri="{28A0092B-C50C-407E-A947-70E740481C1C}">
                <a14:useLocalDpi xmlns:a14="http://schemas.microsoft.com/office/drawing/2010/main" val="0"/>
              </a:ext>
            </a:extLst>
          </a:blip>
          <a:srcRect l="24208" t="7831" r="38378" b="45600"/>
          <a:stretch/>
        </p:blipFill>
        <p:spPr>
          <a:xfrm>
            <a:off x="7550454" y="1041446"/>
            <a:ext cx="2050745" cy="1863374"/>
          </a:xfrm>
          <a:prstGeom prst="ellipse">
            <a:avLst/>
          </a:prstGeom>
          <a:ln>
            <a:noFill/>
          </a:ln>
          <a:effectLst>
            <a:softEdge rad="112500"/>
          </a:effectLst>
        </p:spPr>
      </p:pic>
      <p:sp>
        <p:nvSpPr>
          <p:cNvPr id="6" name="TextBox 5"/>
          <p:cNvSpPr txBox="1"/>
          <p:nvPr/>
        </p:nvSpPr>
        <p:spPr>
          <a:xfrm>
            <a:off x="2321014" y="5227443"/>
            <a:ext cx="2378280" cy="830997"/>
          </a:xfrm>
          <a:prstGeom prst="rect">
            <a:avLst/>
          </a:prstGeom>
          <a:noFill/>
        </p:spPr>
        <p:txBody>
          <a:bodyPr wrap="none" rtlCol="0">
            <a:spAutoFit/>
          </a:bodyPr>
          <a:lstStyle/>
          <a:p>
            <a:r>
              <a:rPr lang="en-US" sz="2400" i="1" dirty="0"/>
              <a:t>Brutus Buckeye in</a:t>
            </a:r>
          </a:p>
          <a:p>
            <a:r>
              <a:rPr lang="en-US" sz="2400" i="1" dirty="0"/>
              <a:t>“Warrior 2” Pose</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6828" t="3961" r="17021"/>
          <a:stretch/>
        </p:blipFill>
        <p:spPr>
          <a:xfrm>
            <a:off x="513199" y="771312"/>
            <a:ext cx="4186095" cy="3190673"/>
          </a:xfrm>
          <a:prstGeom prst="rect">
            <a:avLst/>
          </a:prstGeom>
        </p:spPr>
      </p:pic>
    </p:spTree>
    <p:extLst>
      <p:ext uri="{BB962C8B-B14F-4D97-AF65-F5344CB8AC3E}">
        <p14:creationId xmlns:p14="http://schemas.microsoft.com/office/powerpoint/2010/main" val="2196811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OSU: Historical Context</a:t>
            </a:r>
            <a:br>
              <a:rPr lang="en-US" dirty="0"/>
            </a:br>
            <a:endParaRPr lang="en-US" dirty="0"/>
          </a:p>
        </p:txBody>
      </p:sp>
      <p:sp>
        <p:nvSpPr>
          <p:cNvPr id="3" name="Content Placeholder 2"/>
          <p:cNvSpPr>
            <a:spLocks noGrp="1"/>
          </p:cNvSpPr>
          <p:nvPr>
            <p:ph idx="1"/>
          </p:nvPr>
        </p:nvSpPr>
        <p:spPr>
          <a:xfrm>
            <a:off x="868680" y="1815181"/>
            <a:ext cx="10515600" cy="4870750"/>
          </a:xfrm>
        </p:spPr>
        <p:txBody>
          <a:bodyPr>
            <a:normAutofit/>
          </a:bodyPr>
          <a:lstStyle/>
          <a:p>
            <a:pPr>
              <a:buFont typeface="Wingdings" panose="05000000000000000000" pitchFamily="2" charset="2"/>
              <a:buChar char="v"/>
            </a:pPr>
            <a:r>
              <a:rPr lang="en-US" sz="2400" dirty="0"/>
              <a:t>Prior to SP16: Attendance accommodations not “official”</a:t>
            </a:r>
          </a:p>
          <a:p>
            <a:pPr lvl="1">
              <a:buFont typeface="Wingdings" panose="05000000000000000000" pitchFamily="2" charset="2"/>
              <a:buChar char="v"/>
            </a:pPr>
            <a:r>
              <a:rPr lang="en-US" sz="2000" dirty="0"/>
              <a:t>Not in handbook or bulleted accommodation list</a:t>
            </a:r>
          </a:p>
          <a:p>
            <a:pPr lvl="1">
              <a:buFont typeface="Wingdings" panose="05000000000000000000" pitchFamily="2" charset="2"/>
              <a:buChar char="v"/>
            </a:pPr>
            <a:r>
              <a:rPr lang="en-US" sz="2000" dirty="0"/>
              <a:t>Only described as a recommendation on student letters</a:t>
            </a:r>
          </a:p>
          <a:p>
            <a:pPr marL="800100" lvl="1" indent="-342900">
              <a:buFont typeface="Wingdings" panose="05000000000000000000" pitchFamily="2" charset="2"/>
              <a:buChar char="v"/>
            </a:pPr>
            <a:endParaRPr lang="en-US" sz="2000" dirty="0"/>
          </a:p>
          <a:p>
            <a:pPr>
              <a:buFont typeface="Wingdings" panose="05000000000000000000" pitchFamily="2" charset="2"/>
              <a:buChar char="v"/>
            </a:pPr>
            <a:r>
              <a:rPr lang="en-US" sz="2400" dirty="0"/>
              <a:t>Re-evaluated after attending AHEAD 2015 Conference</a:t>
            </a:r>
          </a:p>
          <a:p>
            <a:pPr>
              <a:buFont typeface="Wingdings" panose="05000000000000000000" pitchFamily="2" charset="2"/>
              <a:buChar char="v"/>
            </a:pPr>
            <a:endParaRPr lang="en-US" sz="2400" dirty="0"/>
          </a:p>
          <a:p>
            <a:pPr>
              <a:buFont typeface="Wingdings" panose="05000000000000000000" pitchFamily="2" charset="2"/>
              <a:buChar char="v"/>
            </a:pPr>
            <a:r>
              <a:rPr lang="en-US" sz="2400" dirty="0"/>
              <a:t>Considerations: </a:t>
            </a:r>
          </a:p>
          <a:p>
            <a:pPr lvl="1">
              <a:buFont typeface="Wingdings" panose="05000000000000000000" pitchFamily="2" charset="2"/>
              <a:buChar char="v"/>
            </a:pPr>
            <a:r>
              <a:rPr lang="en-US" sz="2000" dirty="0"/>
              <a:t>“Best practice” model: DS staff as primary contact</a:t>
            </a:r>
          </a:p>
          <a:p>
            <a:pPr lvl="1">
              <a:buFont typeface="Wingdings" panose="05000000000000000000" pitchFamily="2" charset="2"/>
              <a:buChar char="v"/>
            </a:pPr>
            <a:r>
              <a:rPr lang="en-US" sz="2000" dirty="0"/>
              <a:t>Increase in workload vs. institutional support for additional staff</a:t>
            </a:r>
          </a:p>
          <a:p>
            <a:pPr lvl="1">
              <a:buFont typeface="Wingdings" panose="05000000000000000000" pitchFamily="2" charset="2"/>
              <a:buChar char="v"/>
            </a:pPr>
            <a:r>
              <a:rPr lang="en-US" sz="2000" dirty="0"/>
              <a:t>Student should not “negotiate” their accommodations</a:t>
            </a:r>
          </a:p>
          <a:p>
            <a:pPr marL="201168" lvl="1" indent="0">
              <a:buNone/>
            </a:pPr>
            <a:endParaRPr lang="en-US" sz="2000" dirty="0"/>
          </a:p>
          <a:p>
            <a:endParaRPr lang="en-US" dirty="0"/>
          </a:p>
        </p:txBody>
      </p:sp>
    </p:spTree>
    <p:extLst>
      <p:ext uri="{BB962C8B-B14F-4D97-AF65-F5344CB8AC3E}">
        <p14:creationId xmlns:p14="http://schemas.microsoft.com/office/powerpoint/2010/main" val="2098652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39931"/>
            <a:ext cx="10058400" cy="1450757"/>
          </a:xfrm>
        </p:spPr>
        <p:txBody>
          <a:bodyPr/>
          <a:lstStyle/>
          <a:p>
            <a:r>
              <a:rPr lang="en-US" dirty="0"/>
              <a:t>OSU: Current Process</a:t>
            </a:r>
          </a:p>
        </p:txBody>
      </p:sp>
      <p:sp>
        <p:nvSpPr>
          <p:cNvPr id="3" name="Content Placeholder 2"/>
          <p:cNvSpPr>
            <a:spLocks noGrp="1"/>
          </p:cNvSpPr>
          <p:nvPr>
            <p:ph idx="1"/>
          </p:nvPr>
        </p:nvSpPr>
        <p:spPr>
          <a:xfrm>
            <a:off x="838200" y="1778237"/>
            <a:ext cx="10515600" cy="4982486"/>
          </a:xfrm>
        </p:spPr>
        <p:txBody>
          <a:bodyPr>
            <a:normAutofit/>
          </a:bodyPr>
          <a:lstStyle/>
          <a:p>
            <a:pPr>
              <a:buFont typeface="Wingdings" panose="05000000000000000000" pitchFamily="2" charset="2"/>
              <a:buChar char="v"/>
            </a:pPr>
            <a:r>
              <a:rPr lang="en-US" sz="2400" dirty="0"/>
              <a:t>New official accommodation: “</a:t>
            </a:r>
            <a:r>
              <a:rPr lang="en-US" sz="2400" dirty="0">
                <a:hlinkClick r:id="rId2"/>
              </a:rPr>
              <a:t>Attendance/Deadline Modifications</a:t>
            </a:r>
            <a:r>
              <a:rPr lang="en-US" sz="2400" dirty="0"/>
              <a:t>”</a:t>
            </a:r>
          </a:p>
          <a:p>
            <a:pPr lvl="1">
              <a:buFont typeface="Wingdings" panose="05000000000000000000" pitchFamily="2" charset="2"/>
              <a:buChar char="v"/>
            </a:pPr>
            <a:endParaRPr lang="en-US" sz="2000" dirty="0"/>
          </a:p>
          <a:p>
            <a:pPr>
              <a:buFont typeface="Wingdings" panose="05000000000000000000" pitchFamily="2" charset="2"/>
              <a:buChar char="v"/>
            </a:pPr>
            <a:r>
              <a:rPr lang="en-US" sz="2400" dirty="0"/>
              <a:t>New letter: “Attendance/Deadline Letter”</a:t>
            </a:r>
          </a:p>
          <a:p>
            <a:pPr lvl="1">
              <a:buFont typeface="Wingdings" panose="05000000000000000000" pitchFamily="2" charset="2"/>
              <a:buChar char="v"/>
            </a:pPr>
            <a:r>
              <a:rPr lang="en-US" sz="2000" dirty="0" err="1"/>
              <a:t>p.</a:t>
            </a:r>
            <a:r>
              <a:rPr lang="en-US" sz="2000" dirty="0"/>
              <a:t> 1/2 – guidance, includes examples and invitation to consult</a:t>
            </a:r>
          </a:p>
          <a:p>
            <a:pPr lvl="1">
              <a:buFont typeface="Wingdings" panose="05000000000000000000" pitchFamily="2" charset="2"/>
              <a:buChar char="v"/>
            </a:pPr>
            <a:r>
              <a:rPr lang="en-US" sz="2000" dirty="0" err="1"/>
              <a:t>p.</a:t>
            </a:r>
            <a:r>
              <a:rPr lang="en-US" sz="2000" dirty="0"/>
              <a:t> 3 – template form to put agreement in writing (alternative formats ok)</a:t>
            </a:r>
          </a:p>
          <a:p>
            <a:pPr lvl="1"/>
            <a:endParaRPr lang="en-US" sz="2000" dirty="0"/>
          </a:p>
          <a:p>
            <a:r>
              <a:rPr lang="en-US" sz="2400" u="sng" dirty="0"/>
              <a:t>Procedure:</a:t>
            </a:r>
          </a:p>
          <a:p>
            <a:pPr marL="914400" lvl="1" indent="-457200">
              <a:buFont typeface="+mj-lt"/>
              <a:buAutoNum type="arabicPeriod"/>
            </a:pPr>
            <a:r>
              <a:rPr lang="en-US" sz="2000" dirty="0"/>
              <a:t>Student presents letter to instructor for them to read guidance</a:t>
            </a:r>
          </a:p>
          <a:p>
            <a:pPr marL="914400" lvl="1" indent="-457200">
              <a:buFont typeface="+mj-lt"/>
              <a:buAutoNum type="arabicPeriod"/>
            </a:pPr>
            <a:r>
              <a:rPr lang="en-US" sz="2000" dirty="0"/>
              <a:t>Instructor proposes modifications to student</a:t>
            </a:r>
          </a:p>
          <a:p>
            <a:pPr marL="914400" lvl="1" indent="-457200">
              <a:buFont typeface="+mj-lt"/>
              <a:buAutoNum type="arabicPeriod"/>
            </a:pPr>
            <a:r>
              <a:rPr lang="en-US" sz="2000" dirty="0"/>
              <a:t>If acceptable to student, agreement is put in writing and submitted to DS.</a:t>
            </a:r>
          </a:p>
          <a:p>
            <a:pPr marL="914400" lvl="1" indent="-457200">
              <a:buFont typeface="+mj-lt"/>
              <a:buAutoNum type="arabicPeriod"/>
            </a:pPr>
            <a:r>
              <a:rPr lang="en-US" sz="2000" dirty="0"/>
              <a:t>If  not acceptable, student notifies DS. We follow up with instructor.</a:t>
            </a:r>
          </a:p>
        </p:txBody>
      </p:sp>
    </p:spTree>
    <p:extLst>
      <p:ext uri="{BB962C8B-B14F-4D97-AF65-F5344CB8AC3E}">
        <p14:creationId xmlns:p14="http://schemas.microsoft.com/office/powerpoint/2010/main" val="1638139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OSU: Lessons Learned</a:t>
            </a:r>
          </a:p>
        </p:txBody>
      </p:sp>
      <p:sp>
        <p:nvSpPr>
          <p:cNvPr id="3" name="Content Placeholder 2"/>
          <p:cNvSpPr>
            <a:spLocks noGrp="1"/>
          </p:cNvSpPr>
          <p:nvPr>
            <p:ph idx="1"/>
          </p:nvPr>
        </p:nvSpPr>
        <p:spPr>
          <a:xfrm>
            <a:off x="721467" y="2038865"/>
            <a:ext cx="11091591" cy="3593450"/>
          </a:xfrm>
        </p:spPr>
        <p:txBody>
          <a:bodyPr>
            <a:noAutofit/>
          </a:bodyPr>
          <a:lstStyle/>
          <a:p>
            <a:pPr>
              <a:lnSpc>
                <a:spcPct val="70000"/>
              </a:lnSpc>
              <a:buFont typeface="Wingdings" panose="05000000000000000000" pitchFamily="2" charset="2"/>
              <a:buChar char="v"/>
            </a:pPr>
            <a:r>
              <a:rPr lang="en-US" sz="2400" dirty="0"/>
              <a:t>Added “Deadlines” to name after instructor feedback/confusion</a:t>
            </a:r>
          </a:p>
          <a:p>
            <a:pPr lvl="1">
              <a:lnSpc>
                <a:spcPct val="70000"/>
              </a:lnSpc>
              <a:buFont typeface="Wingdings" panose="05000000000000000000" pitchFamily="2" charset="2"/>
              <a:buChar char="v"/>
            </a:pPr>
            <a:endParaRPr lang="en-US" sz="2000" dirty="0"/>
          </a:p>
          <a:p>
            <a:pPr>
              <a:lnSpc>
                <a:spcPct val="70000"/>
              </a:lnSpc>
              <a:buFont typeface="Wingdings" panose="05000000000000000000" pitchFamily="2" charset="2"/>
              <a:buChar char="v"/>
            </a:pPr>
            <a:r>
              <a:rPr lang="en-US" sz="2400" dirty="0"/>
              <a:t>Used excerpts from real-life agreements for examples page: </a:t>
            </a:r>
            <a:r>
              <a:rPr lang="en-US" sz="2400" dirty="0">
                <a:hlinkClick r:id="rId2"/>
              </a:rPr>
              <a:t>http://go.osu.edu/attendancemod</a:t>
            </a:r>
            <a:r>
              <a:rPr lang="en-US" sz="2400" dirty="0"/>
              <a:t> </a:t>
            </a:r>
          </a:p>
          <a:p>
            <a:pPr lvl="1">
              <a:lnSpc>
                <a:spcPct val="70000"/>
              </a:lnSpc>
              <a:buFont typeface="Wingdings" panose="05000000000000000000" pitchFamily="2" charset="2"/>
              <a:buChar char="v"/>
            </a:pPr>
            <a:endParaRPr lang="en-US" sz="2000" dirty="0"/>
          </a:p>
          <a:p>
            <a:pPr>
              <a:lnSpc>
                <a:spcPct val="70000"/>
              </a:lnSpc>
              <a:buFont typeface="Wingdings" panose="05000000000000000000" pitchFamily="2" charset="2"/>
              <a:buChar char="v"/>
            </a:pPr>
            <a:r>
              <a:rPr lang="en-US" sz="2400" dirty="0"/>
              <a:t>Consider the additional workload and institutional culture around additional staffing requests</a:t>
            </a:r>
          </a:p>
          <a:p>
            <a:pPr lvl="2">
              <a:lnSpc>
                <a:spcPct val="70000"/>
              </a:lnSpc>
              <a:buFont typeface="Wingdings" panose="05000000000000000000" pitchFamily="2" charset="2"/>
              <a:buChar char="v"/>
            </a:pPr>
            <a:endParaRPr lang="en-US" sz="1600" dirty="0"/>
          </a:p>
          <a:p>
            <a:pPr>
              <a:lnSpc>
                <a:spcPct val="70000"/>
              </a:lnSpc>
              <a:buFont typeface="Wingdings" panose="05000000000000000000" pitchFamily="2" charset="2"/>
              <a:buChar char="v"/>
            </a:pPr>
            <a:r>
              <a:rPr lang="en-US" sz="2400" dirty="0"/>
              <a:t>Set clear expectations for students around usage, communication, timeliness, and contingency plans</a:t>
            </a:r>
          </a:p>
          <a:p>
            <a:pPr lvl="1">
              <a:lnSpc>
                <a:spcPct val="70000"/>
              </a:lnSpc>
              <a:buFont typeface="Wingdings" panose="05000000000000000000" pitchFamily="2" charset="2"/>
              <a:buChar char="v"/>
            </a:pPr>
            <a:endParaRPr lang="en-US" sz="2000" dirty="0"/>
          </a:p>
          <a:p>
            <a:pPr>
              <a:lnSpc>
                <a:spcPct val="70000"/>
              </a:lnSpc>
              <a:buFont typeface="Wingdings" panose="05000000000000000000" pitchFamily="2" charset="2"/>
              <a:buChar char="v"/>
            </a:pPr>
            <a:r>
              <a:rPr lang="en-US" sz="2400" dirty="0"/>
              <a:t>Consider how to address some instructors’ tendencies for vagueness</a:t>
            </a:r>
          </a:p>
        </p:txBody>
      </p:sp>
    </p:spTree>
    <p:extLst>
      <p:ext uri="{BB962C8B-B14F-4D97-AF65-F5344CB8AC3E}">
        <p14:creationId xmlns:p14="http://schemas.microsoft.com/office/powerpoint/2010/main" val="1411849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5052" r="35319"/>
          <a:stretch/>
        </p:blipFill>
        <p:spPr>
          <a:xfrm>
            <a:off x="8286106" y="280697"/>
            <a:ext cx="2837467" cy="6386993"/>
          </a:xfrm>
          <a:prstGeom prst="rect">
            <a:avLst/>
          </a:prstGeom>
        </p:spPr>
      </p:pic>
      <p:sp>
        <p:nvSpPr>
          <p:cNvPr id="5" name="Oval 4"/>
          <p:cNvSpPr/>
          <p:nvPr/>
        </p:nvSpPr>
        <p:spPr>
          <a:xfrm rot="268243">
            <a:off x="8885476" y="96989"/>
            <a:ext cx="2566756" cy="2004211"/>
          </a:xfrm>
          <a:prstGeom prst="ellipse">
            <a:avLst/>
          </a:prstGeom>
          <a:blipFill dpi="0" rotWithShape="1">
            <a:blip r:embed="rId4">
              <a:extLst>
                <a:ext uri="{28A0092B-C50C-407E-A947-70E740481C1C}">
                  <a14:useLocalDpi xmlns:a14="http://schemas.microsoft.com/office/drawing/2010/main" val="0"/>
                </a:ext>
              </a:extLst>
            </a:blip>
            <a:srcRect/>
            <a:stretch>
              <a:fillRect t="-15013" b="-19873"/>
            </a:stretch>
          </a:blipFill>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774058" y="5894740"/>
            <a:ext cx="3375861" cy="461665"/>
          </a:xfrm>
          <a:prstGeom prst="rect">
            <a:avLst/>
          </a:prstGeom>
          <a:noFill/>
        </p:spPr>
        <p:txBody>
          <a:bodyPr wrap="none" rtlCol="0">
            <a:spAutoFit/>
          </a:bodyPr>
          <a:lstStyle/>
          <a:p>
            <a:r>
              <a:rPr lang="en-US" sz="2400" i="1" dirty="0"/>
              <a:t>Rufus Bobcat in Tree Pose</a:t>
            </a:r>
          </a:p>
        </p:txBody>
      </p:sp>
      <p:sp>
        <p:nvSpPr>
          <p:cNvPr id="9" name="Rectangle 8"/>
          <p:cNvSpPr>
            <a:spLocks noChangeAspect="1"/>
          </p:cNvSpPr>
          <p:nvPr/>
        </p:nvSpPr>
        <p:spPr>
          <a:xfrm>
            <a:off x="995778" y="513642"/>
            <a:ext cx="4042039" cy="3984947"/>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064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2326"/>
            <a:ext cx="10515600" cy="620220"/>
          </a:xfrm>
        </p:spPr>
        <p:txBody>
          <a:bodyPr>
            <a:normAutofit fontScale="90000"/>
          </a:bodyPr>
          <a:lstStyle/>
          <a:p>
            <a:r>
              <a:rPr lang="en-US" dirty="0"/>
              <a:t>Historical Context</a:t>
            </a:r>
          </a:p>
        </p:txBody>
      </p:sp>
      <p:sp>
        <p:nvSpPr>
          <p:cNvPr id="3" name="Content Placeholder 2"/>
          <p:cNvSpPr>
            <a:spLocks noGrp="1"/>
          </p:cNvSpPr>
          <p:nvPr>
            <p:ph idx="1"/>
          </p:nvPr>
        </p:nvSpPr>
        <p:spPr>
          <a:xfrm>
            <a:off x="751702" y="1850319"/>
            <a:ext cx="10515600" cy="4734417"/>
          </a:xfrm>
        </p:spPr>
        <p:txBody>
          <a:bodyPr>
            <a:normAutofit/>
          </a:bodyPr>
          <a:lstStyle/>
          <a:p>
            <a:pPr>
              <a:buFont typeface="Wingdings" panose="05000000000000000000" pitchFamily="2" charset="2"/>
              <a:buChar char="v"/>
            </a:pPr>
            <a:r>
              <a:rPr lang="en-US" sz="2000" dirty="0"/>
              <a:t>Flexibility typically includes attendance, deadlines, and make-up exams as one mostly related issue (barriers stemming from the same impacts)</a:t>
            </a:r>
          </a:p>
          <a:p>
            <a:pPr>
              <a:buFont typeface="Wingdings" panose="05000000000000000000" pitchFamily="2" charset="2"/>
              <a:buChar char="v"/>
            </a:pPr>
            <a:r>
              <a:rPr lang="en-US" sz="2000" dirty="0"/>
              <a:t>Plan A-“flexibility with…” was listed on student’s letters and they were asked/expected to talk with instructors about these accommodations the same way they would coordinate exams or any other accommodation.</a:t>
            </a:r>
          </a:p>
          <a:p>
            <a:pPr lvl="1">
              <a:buFont typeface="Wingdings" panose="05000000000000000000" pitchFamily="2" charset="2"/>
              <a:buChar char="v"/>
            </a:pPr>
            <a:r>
              <a:rPr lang="en-US" sz="1800" dirty="0"/>
              <a:t>Student follow-through issues/concerns</a:t>
            </a:r>
          </a:p>
          <a:p>
            <a:pPr lvl="1">
              <a:buFont typeface="Wingdings" panose="05000000000000000000" pitchFamily="2" charset="2"/>
              <a:buChar char="v"/>
            </a:pPr>
            <a:r>
              <a:rPr lang="en-US" sz="1800" dirty="0"/>
              <a:t>Instructor follow-through issues</a:t>
            </a:r>
          </a:p>
          <a:p>
            <a:pPr>
              <a:buFont typeface="Wingdings" panose="05000000000000000000" pitchFamily="2" charset="2"/>
              <a:buChar char="v"/>
            </a:pPr>
            <a:r>
              <a:rPr lang="en-US" sz="2400" dirty="0"/>
              <a:t>Plan B – Coordinators would reach out to instructors to notify them of eligibility of said accommodations and ask for copies of syllabi/policies</a:t>
            </a:r>
          </a:p>
          <a:p>
            <a:pPr lvl="1">
              <a:buFont typeface="Wingdings" panose="05000000000000000000" pitchFamily="2" charset="2"/>
              <a:buChar char="v"/>
            </a:pPr>
            <a:r>
              <a:rPr lang="en-US" sz="2000" dirty="0"/>
              <a:t>Very little follow-up with students</a:t>
            </a:r>
          </a:p>
          <a:p>
            <a:pPr lvl="1">
              <a:buFont typeface="Wingdings" panose="05000000000000000000" pitchFamily="2" charset="2"/>
              <a:buChar char="v"/>
            </a:pPr>
            <a:r>
              <a:rPr lang="en-US" sz="2000" dirty="0"/>
              <a:t>Instructor follow-through issues again</a:t>
            </a:r>
          </a:p>
          <a:p>
            <a:pPr>
              <a:buFont typeface="Wingdings" panose="05000000000000000000" pitchFamily="2" charset="2"/>
              <a:buChar char="v"/>
            </a:pPr>
            <a:r>
              <a:rPr lang="en-US" sz="2400" dirty="0"/>
              <a:t>Plan C….</a:t>
            </a:r>
          </a:p>
          <a:p>
            <a:pPr lvl="2"/>
            <a:endParaRPr lang="en-US" sz="1600" dirty="0"/>
          </a:p>
          <a:p>
            <a:pPr lvl="1"/>
            <a:endParaRPr lang="en-US" sz="2000" dirty="0"/>
          </a:p>
        </p:txBody>
      </p:sp>
    </p:spTree>
    <p:extLst>
      <p:ext uri="{BB962C8B-B14F-4D97-AF65-F5344CB8AC3E}">
        <p14:creationId xmlns:p14="http://schemas.microsoft.com/office/powerpoint/2010/main" val="197096816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516</TotalTime>
  <Words>983</Words>
  <Application>Microsoft Office PowerPoint</Application>
  <PresentationFormat>Widescreen</PresentationFormat>
  <Paragraphs>131</Paragraphs>
  <Slides>21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Calibri Light</vt:lpstr>
      <vt:lpstr>Wingdings</vt:lpstr>
      <vt:lpstr>Retrospect</vt:lpstr>
      <vt:lpstr>  Syllabus Yoga:   Promoting Healthy Flexibility for Attendance/Deadline Policies</vt:lpstr>
      <vt:lpstr>Agenda</vt:lpstr>
      <vt:lpstr>Overview of Attendance Accommodations</vt:lpstr>
      <vt:lpstr>PowerPoint Presentation</vt:lpstr>
      <vt:lpstr>OSU: Historical Context </vt:lpstr>
      <vt:lpstr>OSU: Current Process</vt:lpstr>
      <vt:lpstr>OSU: Lessons Learned</vt:lpstr>
      <vt:lpstr>PowerPoint Presentation</vt:lpstr>
      <vt:lpstr>Historical Context</vt:lpstr>
      <vt:lpstr>Current Process (Plan C)</vt:lpstr>
      <vt:lpstr>Lessons Learned</vt:lpstr>
      <vt:lpstr>PowerPoint Presentation</vt:lpstr>
      <vt:lpstr>CSCC: Historical Context</vt:lpstr>
      <vt:lpstr>CSCC: Current Process</vt:lpstr>
      <vt:lpstr>CSCC: Lessons Learned</vt:lpstr>
      <vt:lpstr>PowerPoint Presentation</vt:lpstr>
      <vt:lpstr>KSU: Historical Context</vt:lpstr>
      <vt:lpstr>KSU: Current Process – Recently Updated</vt:lpstr>
      <vt:lpstr>KSU: Lessons Learned</vt:lpstr>
      <vt:lpstr>Q&amp;A</vt:lpstr>
      <vt:lpstr>Thank you!</vt:lpstr>
    </vt:vector>
  </TitlesOfParts>
  <Company>Kent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Syllabus Yoga: Promoting Healthy Flexibility for Attendance Deadline Policies</dc:title>
  <dc:creator>Weyant, Amanda</dc:creator>
  <cp:lastModifiedBy>Weyant, Amanda</cp:lastModifiedBy>
  <cp:revision>138</cp:revision>
  <dcterms:created xsi:type="dcterms:W3CDTF">2017-09-28T12:34:27Z</dcterms:created>
  <dcterms:modified xsi:type="dcterms:W3CDTF">2017-10-12T14:31:51Z</dcterms:modified>
</cp:coreProperties>
</file>