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62" r:id="rId4"/>
    <p:sldId id="258" r:id="rId5"/>
    <p:sldId id="259" r:id="rId6"/>
    <p:sldId id="260" r:id="rId7"/>
    <p:sldId id="261"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15FC02-9E76-45B2-BB38-FDCC05E63EDA}" type="datetimeFigureOut">
              <a:rPr lang="en-US" smtClean="0"/>
              <a:t>10/23/15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06B5A-A558-49C2-ABDA-2D1D77CDE537}" type="slidenum">
              <a:rPr lang="en-US" smtClean="0"/>
              <a:t>‹#›</a:t>
            </a:fld>
            <a:endParaRPr lang="en-US"/>
          </a:p>
        </p:txBody>
      </p:sp>
    </p:spTree>
    <p:extLst>
      <p:ext uri="{BB962C8B-B14F-4D97-AF65-F5344CB8AC3E}">
        <p14:creationId xmlns:p14="http://schemas.microsoft.com/office/powerpoint/2010/main" val="2473920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15FC02-9E76-45B2-BB38-FDCC05E63EDA}" type="datetimeFigureOut">
              <a:rPr lang="en-US" smtClean="0"/>
              <a:t>10/23/15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906B5A-A558-49C2-ABDA-2D1D77CDE537}" type="slidenum">
              <a:rPr lang="en-US" smtClean="0"/>
              <a:t>‹#›</a:t>
            </a:fld>
            <a:endParaRPr lang="en-US"/>
          </a:p>
        </p:txBody>
      </p:sp>
    </p:spTree>
    <p:extLst>
      <p:ext uri="{BB962C8B-B14F-4D97-AF65-F5344CB8AC3E}">
        <p14:creationId xmlns:p14="http://schemas.microsoft.com/office/powerpoint/2010/main" val="1121833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15FC02-9E76-45B2-BB38-FDCC05E63EDA}" type="datetimeFigureOut">
              <a:rPr lang="en-US" smtClean="0"/>
              <a:t>10/23/15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06B5A-A558-49C2-ABDA-2D1D77CDE537}" type="slidenum">
              <a:rPr lang="en-US" smtClean="0"/>
              <a:t>‹#›</a:t>
            </a:fld>
            <a:endParaRPr lang="en-US"/>
          </a:p>
        </p:txBody>
      </p:sp>
    </p:spTree>
    <p:extLst>
      <p:ext uri="{BB962C8B-B14F-4D97-AF65-F5344CB8AC3E}">
        <p14:creationId xmlns:p14="http://schemas.microsoft.com/office/powerpoint/2010/main" val="1747698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15FC02-9E76-45B2-BB38-FDCC05E63EDA}" type="datetimeFigureOut">
              <a:rPr lang="en-US" smtClean="0"/>
              <a:t>10/23/15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06B5A-A558-49C2-ABDA-2D1D77CDE53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43957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15FC02-9E76-45B2-BB38-FDCC05E63EDA}" type="datetimeFigureOut">
              <a:rPr lang="en-US" smtClean="0"/>
              <a:t>10/23/15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06B5A-A558-49C2-ABDA-2D1D77CDE537}" type="slidenum">
              <a:rPr lang="en-US" smtClean="0"/>
              <a:t>‹#›</a:t>
            </a:fld>
            <a:endParaRPr lang="en-US"/>
          </a:p>
        </p:txBody>
      </p:sp>
    </p:spTree>
    <p:extLst>
      <p:ext uri="{BB962C8B-B14F-4D97-AF65-F5344CB8AC3E}">
        <p14:creationId xmlns:p14="http://schemas.microsoft.com/office/powerpoint/2010/main" val="2165914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D15FC02-9E76-45B2-BB38-FDCC05E63EDA}" type="datetimeFigureOut">
              <a:rPr lang="en-US" smtClean="0"/>
              <a:t>10/23/15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06B5A-A558-49C2-ABDA-2D1D77CDE537}" type="slidenum">
              <a:rPr lang="en-US" smtClean="0"/>
              <a:t>‹#›</a:t>
            </a:fld>
            <a:endParaRPr lang="en-US"/>
          </a:p>
        </p:txBody>
      </p:sp>
    </p:spTree>
    <p:extLst>
      <p:ext uri="{BB962C8B-B14F-4D97-AF65-F5344CB8AC3E}">
        <p14:creationId xmlns:p14="http://schemas.microsoft.com/office/powerpoint/2010/main" val="1113050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D15FC02-9E76-45B2-BB38-FDCC05E63EDA}" type="datetimeFigureOut">
              <a:rPr lang="en-US" smtClean="0"/>
              <a:t>10/23/15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06B5A-A558-49C2-ABDA-2D1D77CDE537}" type="slidenum">
              <a:rPr lang="en-US" smtClean="0"/>
              <a:t>‹#›</a:t>
            </a:fld>
            <a:endParaRPr lang="en-US"/>
          </a:p>
        </p:txBody>
      </p:sp>
    </p:spTree>
    <p:extLst>
      <p:ext uri="{BB962C8B-B14F-4D97-AF65-F5344CB8AC3E}">
        <p14:creationId xmlns:p14="http://schemas.microsoft.com/office/powerpoint/2010/main" val="71490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15FC02-9E76-45B2-BB38-FDCC05E63EDA}" type="datetimeFigureOut">
              <a:rPr lang="en-US" smtClean="0"/>
              <a:t>10/23/15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06B5A-A558-49C2-ABDA-2D1D77CDE537}" type="slidenum">
              <a:rPr lang="en-US" smtClean="0"/>
              <a:t>‹#›</a:t>
            </a:fld>
            <a:endParaRPr lang="en-US"/>
          </a:p>
        </p:txBody>
      </p:sp>
    </p:spTree>
    <p:extLst>
      <p:ext uri="{BB962C8B-B14F-4D97-AF65-F5344CB8AC3E}">
        <p14:creationId xmlns:p14="http://schemas.microsoft.com/office/powerpoint/2010/main" val="1824770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15FC02-9E76-45B2-BB38-FDCC05E63EDA}" type="datetimeFigureOut">
              <a:rPr lang="en-US" smtClean="0"/>
              <a:t>10/23/15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06B5A-A558-49C2-ABDA-2D1D77CDE537}" type="slidenum">
              <a:rPr lang="en-US" smtClean="0"/>
              <a:t>‹#›</a:t>
            </a:fld>
            <a:endParaRPr lang="en-US"/>
          </a:p>
        </p:txBody>
      </p:sp>
    </p:spTree>
    <p:extLst>
      <p:ext uri="{BB962C8B-B14F-4D97-AF65-F5344CB8AC3E}">
        <p14:creationId xmlns:p14="http://schemas.microsoft.com/office/powerpoint/2010/main" val="3037818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0D15FC02-9E76-45B2-BB38-FDCC05E63EDA}" type="datetimeFigureOut">
              <a:rPr lang="en-US" smtClean="0"/>
              <a:t>10/23/15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06B5A-A558-49C2-ABDA-2D1D77CDE537}" type="slidenum">
              <a:rPr lang="en-US" smtClean="0"/>
              <a:t>‹#›</a:t>
            </a:fld>
            <a:endParaRPr lang="en-US"/>
          </a:p>
        </p:txBody>
      </p:sp>
    </p:spTree>
    <p:extLst>
      <p:ext uri="{BB962C8B-B14F-4D97-AF65-F5344CB8AC3E}">
        <p14:creationId xmlns:p14="http://schemas.microsoft.com/office/powerpoint/2010/main" val="140671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15FC02-9E76-45B2-BB38-FDCC05E63EDA}" type="datetimeFigureOut">
              <a:rPr lang="en-US" smtClean="0"/>
              <a:t>10/23/15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06B5A-A558-49C2-ABDA-2D1D77CDE537}" type="slidenum">
              <a:rPr lang="en-US" smtClean="0"/>
              <a:t>‹#›</a:t>
            </a:fld>
            <a:endParaRPr lang="en-US"/>
          </a:p>
        </p:txBody>
      </p:sp>
    </p:spTree>
    <p:extLst>
      <p:ext uri="{BB962C8B-B14F-4D97-AF65-F5344CB8AC3E}">
        <p14:creationId xmlns:p14="http://schemas.microsoft.com/office/powerpoint/2010/main" val="2505184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15FC02-9E76-45B2-BB38-FDCC05E63EDA}" type="datetimeFigureOut">
              <a:rPr lang="en-US" smtClean="0"/>
              <a:t>10/23/15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906B5A-A558-49C2-ABDA-2D1D77CDE537}" type="slidenum">
              <a:rPr lang="en-US" smtClean="0"/>
              <a:t>‹#›</a:t>
            </a:fld>
            <a:endParaRPr lang="en-US"/>
          </a:p>
        </p:txBody>
      </p:sp>
    </p:spTree>
    <p:extLst>
      <p:ext uri="{BB962C8B-B14F-4D97-AF65-F5344CB8AC3E}">
        <p14:creationId xmlns:p14="http://schemas.microsoft.com/office/powerpoint/2010/main" val="526312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15FC02-9E76-45B2-BB38-FDCC05E63EDA}" type="datetimeFigureOut">
              <a:rPr lang="en-US" smtClean="0"/>
              <a:t>10/23/15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906B5A-A558-49C2-ABDA-2D1D77CDE537}" type="slidenum">
              <a:rPr lang="en-US" smtClean="0"/>
              <a:t>‹#›</a:t>
            </a:fld>
            <a:endParaRPr lang="en-US"/>
          </a:p>
        </p:txBody>
      </p:sp>
    </p:spTree>
    <p:extLst>
      <p:ext uri="{BB962C8B-B14F-4D97-AF65-F5344CB8AC3E}">
        <p14:creationId xmlns:p14="http://schemas.microsoft.com/office/powerpoint/2010/main" val="325101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0D15FC02-9E76-45B2-BB38-FDCC05E63EDA}" type="datetimeFigureOut">
              <a:rPr lang="en-US" smtClean="0"/>
              <a:t>10/23/15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7906B5A-A558-49C2-ABDA-2D1D77CDE537}" type="slidenum">
              <a:rPr lang="en-US" smtClean="0"/>
              <a:t>‹#›</a:t>
            </a:fld>
            <a:endParaRPr lang="en-US"/>
          </a:p>
        </p:txBody>
      </p:sp>
    </p:spTree>
    <p:extLst>
      <p:ext uri="{BB962C8B-B14F-4D97-AF65-F5344CB8AC3E}">
        <p14:creationId xmlns:p14="http://schemas.microsoft.com/office/powerpoint/2010/main" val="3862973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D15FC02-9E76-45B2-BB38-FDCC05E63EDA}" type="datetimeFigureOut">
              <a:rPr lang="en-US" smtClean="0"/>
              <a:t>10/23/15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7906B5A-A558-49C2-ABDA-2D1D77CDE537}" type="slidenum">
              <a:rPr lang="en-US" smtClean="0"/>
              <a:t>‹#›</a:t>
            </a:fld>
            <a:endParaRPr lang="en-US"/>
          </a:p>
        </p:txBody>
      </p:sp>
    </p:spTree>
    <p:extLst>
      <p:ext uri="{BB962C8B-B14F-4D97-AF65-F5344CB8AC3E}">
        <p14:creationId xmlns:p14="http://schemas.microsoft.com/office/powerpoint/2010/main" val="39929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0D15FC02-9E76-45B2-BB38-FDCC05E63EDA}" type="datetimeFigureOut">
              <a:rPr lang="en-US" smtClean="0"/>
              <a:t>10/23/15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7906B5A-A558-49C2-ABDA-2D1D77CDE537}" type="slidenum">
              <a:rPr lang="en-US" smtClean="0"/>
              <a:t>‹#›</a:t>
            </a:fld>
            <a:endParaRPr lang="en-US"/>
          </a:p>
        </p:txBody>
      </p:sp>
    </p:spTree>
    <p:extLst>
      <p:ext uri="{BB962C8B-B14F-4D97-AF65-F5344CB8AC3E}">
        <p14:creationId xmlns:p14="http://schemas.microsoft.com/office/powerpoint/2010/main" val="3637922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15FC02-9E76-45B2-BB38-FDCC05E63EDA}" type="datetimeFigureOut">
              <a:rPr lang="en-US" smtClean="0"/>
              <a:t>10/23/15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906B5A-A558-49C2-ABDA-2D1D77CDE537}" type="slidenum">
              <a:rPr lang="en-US" smtClean="0"/>
              <a:t>‹#›</a:t>
            </a:fld>
            <a:endParaRPr lang="en-US"/>
          </a:p>
        </p:txBody>
      </p:sp>
    </p:spTree>
    <p:extLst>
      <p:ext uri="{BB962C8B-B14F-4D97-AF65-F5344CB8AC3E}">
        <p14:creationId xmlns:p14="http://schemas.microsoft.com/office/powerpoint/2010/main" val="150529294"/>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D15FC02-9E76-45B2-BB38-FDCC05E63EDA}" type="datetimeFigureOut">
              <a:rPr lang="en-US" smtClean="0"/>
              <a:t>10/23/15</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7906B5A-A558-49C2-ABDA-2D1D77CDE537}" type="slidenum">
              <a:rPr lang="en-US" smtClean="0"/>
              <a:t>‹#›</a:t>
            </a:fld>
            <a:endParaRPr lang="en-US"/>
          </a:p>
        </p:txBody>
      </p:sp>
    </p:spTree>
    <p:extLst>
      <p:ext uri="{BB962C8B-B14F-4D97-AF65-F5344CB8AC3E}">
        <p14:creationId xmlns:p14="http://schemas.microsoft.com/office/powerpoint/2010/main" val="393247028"/>
      </p:ext>
    </p:extLst>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 id="214748383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ourts.ca.gov/partners/documents/7-terminology.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erriam-webster.com/dictionary/ableism" TargetMode="External"/><Relationship Id="rId3" Type="http://schemas.openxmlformats.org/officeDocument/2006/relationships/hyperlink" Target="http://www.courts.ca.gov/partners/documents/7-terminology.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Addressing </a:t>
            </a:r>
            <a:r>
              <a:rPr lang="en-US" dirty="0" err="1" smtClean="0">
                <a:solidFill>
                  <a:schemeClr val="tx1"/>
                </a:solidFill>
              </a:rPr>
              <a:t>Ableist</a:t>
            </a:r>
            <a:r>
              <a:rPr lang="en-US" dirty="0" smtClean="0">
                <a:solidFill>
                  <a:schemeClr val="tx1"/>
                </a:solidFill>
              </a:rPr>
              <a:t> Language Use at the Collegiate Level</a:t>
            </a:r>
            <a:endParaRPr lang="en-US" dirty="0">
              <a:solidFill>
                <a:schemeClr val="tx1"/>
              </a:solidFill>
            </a:endParaRPr>
          </a:p>
        </p:txBody>
      </p:sp>
      <p:sp>
        <p:nvSpPr>
          <p:cNvPr id="3" name="Subtitle 2"/>
          <p:cNvSpPr>
            <a:spLocks noGrp="1"/>
          </p:cNvSpPr>
          <p:nvPr>
            <p:ph type="subTitle" idx="1"/>
          </p:nvPr>
        </p:nvSpPr>
        <p:spPr/>
        <p:txBody>
          <a:bodyPr>
            <a:normAutofit/>
          </a:bodyPr>
          <a:lstStyle/>
          <a:p>
            <a:pPr algn="ctr"/>
            <a:r>
              <a:rPr lang="en-US" sz="3200" dirty="0" smtClean="0">
                <a:solidFill>
                  <a:schemeClr val="tx1"/>
                </a:solidFill>
              </a:rPr>
              <a:t>Presented by: Greg Cherry</a:t>
            </a:r>
            <a:endParaRPr lang="en-US" sz="3200" dirty="0">
              <a:solidFill>
                <a:schemeClr val="tx1"/>
              </a:solidFill>
            </a:endParaRPr>
          </a:p>
        </p:txBody>
      </p:sp>
    </p:spTree>
    <p:extLst>
      <p:ext uri="{BB962C8B-B14F-4D97-AF65-F5344CB8AC3E}">
        <p14:creationId xmlns:p14="http://schemas.microsoft.com/office/powerpoint/2010/main" val="3121918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220" y="101025"/>
            <a:ext cx="9404723" cy="1400530"/>
          </a:xfrm>
        </p:spPr>
        <p:txBody>
          <a:bodyPr/>
          <a:lstStyle/>
          <a:p>
            <a:pPr algn="ctr"/>
            <a:r>
              <a:rPr lang="en-US" dirty="0" smtClean="0"/>
              <a:t>In Conclusion</a:t>
            </a:r>
            <a:endParaRPr lang="en-US" dirty="0"/>
          </a:p>
        </p:txBody>
      </p:sp>
      <p:sp>
        <p:nvSpPr>
          <p:cNvPr id="3" name="Content Placeholder 2"/>
          <p:cNvSpPr>
            <a:spLocks noGrp="1"/>
          </p:cNvSpPr>
          <p:nvPr>
            <p:ph idx="1"/>
          </p:nvPr>
        </p:nvSpPr>
        <p:spPr>
          <a:xfrm>
            <a:off x="0" y="1195754"/>
            <a:ext cx="12192000" cy="5662245"/>
          </a:xfrm>
        </p:spPr>
        <p:txBody>
          <a:bodyPr>
            <a:normAutofit/>
          </a:bodyPr>
          <a:lstStyle/>
          <a:p>
            <a:r>
              <a:rPr lang="en-US" sz="2800" dirty="0" err="1" smtClean="0"/>
              <a:t>Ableist</a:t>
            </a:r>
            <a:r>
              <a:rPr lang="en-US" sz="2800" dirty="0" smtClean="0"/>
              <a:t> language is common and ingrained in our society.</a:t>
            </a:r>
          </a:p>
          <a:p>
            <a:pPr lvl="1"/>
            <a:r>
              <a:rPr lang="en-US" sz="2600" dirty="0" smtClean="0"/>
              <a:t>There are constructive ways to address </a:t>
            </a:r>
            <a:r>
              <a:rPr lang="en-US" sz="2600" dirty="0" err="1" smtClean="0"/>
              <a:t>ableist</a:t>
            </a:r>
            <a:r>
              <a:rPr lang="en-US" sz="2600" dirty="0" smtClean="0"/>
              <a:t> language use.</a:t>
            </a:r>
          </a:p>
          <a:p>
            <a:pPr marL="457200" lvl="1" indent="0">
              <a:buNone/>
            </a:pPr>
            <a:endParaRPr lang="en-US" sz="2600" dirty="0" smtClean="0"/>
          </a:p>
          <a:p>
            <a:r>
              <a:rPr lang="en-US" sz="2800" dirty="0" smtClean="0"/>
              <a:t>While there is what is considered to be appropriate terminology, respect how an individual self-identifies.</a:t>
            </a:r>
          </a:p>
          <a:p>
            <a:pPr lvl="1"/>
            <a:r>
              <a:rPr lang="en-US" sz="2600" dirty="0" smtClean="0"/>
              <a:t>Language use is ever evolving.</a:t>
            </a:r>
          </a:p>
          <a:p>
            <a:pPr marL="0" indent="0">
              <a:buNone/>
            </a:pPr>
            <a:endParaRPr lang="en-US" sz="2800" dirty="0" smtClean="0"/>
          </a:p>
          <a:p>
            <a:r>
              <a:rPr lang="en-US" sz="2800" dirty="0" smtClean="0"/>
              <a:t>Never assume an individual’s ability status.</a:t>
            </a:r>
          </a:p>
          <a:p>
            <a:pPr lvl="1"/>
            <a:r>
              <a:rPr lang="en-US" sz="2600" dirty="0" smtClean="0"/>
              <a:t>Some individuals have an opportunity to disclose while others do not.</a:t>
            </a:r>
          </a:p>
        </p:txBody>
      </p:sp>
    </p:spTree>
    <p:extLst>
      <p:ext uri="{BB962C8B-B14F-4D97-AF65-F5344CB8AC3E}">
        <p14:creationId xmlns:p14="http://schemas.microsoft.com/office/powerpoint/2010/main" val="4104114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45" y="452717"/>
            <a:ext cx="11380763" cy="5455714"/>
          </a:xfrm>
        </p:spPr>
        <p:txBody>
          <a:bodyPr/>
          <a:lstStyle/>
          <a:p>
            <a:pPr algn="ctr"/>
            <a:r>
              <a:rPr lang="en-US" dirty="0" smtClean="0"/>
              <a:t/>
            </a:r>
            <a:br>
              <a:rPr lang="en-US" dirty="0" smtClean="0"/>
            </a:br>
            <a:r>
              <a:rPr lang="en-US" dirty="0"/>
              <a:t/>
            </a:r>
            <a:br>
              <a:rPr lang="en-US" dirty="0"/>
            </a:br>
            <a:r>
              <a:rPr lang="en-US" dirty="0"/>
              <a:t/>
            </a:r>
            <a:br>
              <a:rPr lang="en-US" dirty="0"/>
            </a:br>
            <a:r>
              <a:rPr lang="en-US" sz="5400" dirty="0" smtClean="0"/>
              <a:t>Questions and/or Comments?</a:t>
            </a:r>
            <a:endParaRPr lang="en-US" dirty="0"/>
          </a:p>
        </p:txBody>
      </p:sp>
    </p:spTree>
    <p:extLst>
      <p:ext uri="{BB962C8B-B14F-4D97-AF65-F5344CB8AC3E}">
        <p14:creationId xmlns:p14="http://schemas.microsoft.com/office/powerpoint/2010/main" val="17819152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a:xfrm>
            <a:off x="646111" y="1853248"/>
            <a:ext cx="9779397" cy="4395151"/>
          </a:xfrm>
        </p:spPr>
        <p:txBody>
          <a:bodyPr/>
          <a:lstStyle/>
          <a:p>
            <a:pPr marL="0" indent="0">
              <a:buNone/>
            </a:pPr>
            <a:r>
              <a:rPr lang="en-US" dirty="0" smtClean="0"/>
              <a:t>Disability Terminology Chart. Retrieved from:</a:t>
            </a:r>
          </a:p>
          <a:p>
            <a:pPr marL="400050" lvl="1" indent="0">
              <a:buNone/>
            </a:pPr>
            <a:r>
              <a:rPr lang="en-US" sz="2000" dirty="0" smtClean="0">
                <a:hlinkClick r:id="rId2"/>
              </a:rPr>
              <a:t>http</a:t>
            </a:r>
            <a:r>
              <a:rPr lang="en-US" sz="2000" dirty="0">
                <a:hlinkClick r:id="rId2"/>
              </a:rPr>
              <a:t>://</a:t>
            </a:r>
            <a:r>
              <a:rPr lang="en-US" sz="2000" dirty="0" smtClean="0">
                <a:hlinkClick r:id="rId2"/>
              </a:rPr>
              <a:t>www.courts.ca.gov/partners/documents/7-terminology.pdf</a:t>
            </a:r>
            <a:r>
              <a:rPr lang="en-US" sz="2000" dirty="0" smtClean="0"/>
              <a:t> </a:t>
            </a:r>
          </a:p>
          <a:p>
            <a:pPr marL="0" indent="0">
              <a:buNone/>
            </a:pPr>
            <a:r>
              <a:rPr lang="en-US" dirty="0" err="1" smtClean="0"/>
              <a:t>Vidali</a:t>
            </a:r>
            <a:r>
              <a:rPr lang="en-US" dirty="0"/>
              <a:t>, A. (2010). Seeing what we know: Disability and theories of </a:t>
            </a:r>
            <a:r>
              <a:rPr lang="en-US" dirty="0" smtClean="0"/>
              <a:t>metaphor.</a:t>
            </a:r>
          </a:p>
          <a:p>
            <a:pPr marL="0" indent="0">
              <a:buNone/>
            </a:pPr>
            <a:r>
              <a:rPr lang="en-US" dirty="0"/>
              <a:t>	</a:t>
            </a:r>
            <a:r>
              <a:rPr lang="en-US" dirty="0" smtClean="0"/>
              <a:t>Journal </a:t>
            </a:r>
            <a:r>
              <a:rPr lang="en-US" dirty="0"/>
              <a:t>of 	Literary &amp; Cultural Disability Studies, 4(1), 33-54</a:t>
            </a:r>
            <a:r>
              <a:rPr lang="en-US" dirty="0" smtClean="0"/>
              <a:t>.</a:t>
            </a:r>
          </a:p>
          <a:p>
            <a:pPr marL="0" indent="0">
              <a:buNone/>
            </a:pPr>
            <a:endParaRPr lang="en-US" dirty="0"/>
          </a:p>
        </p:txBody>
      </p:sp>
    </p:spTree>
    <p:extLst>
      <p:ext uri="{BB962C8B-B14F-4D97-AF65-F5344CB8AC3E}">
        <p14:creationId xmlns:p14="http://schemas.microsoft.com/office/powerpoint/2010/main" val="2162786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246" y="213568"/>
            <a:ext cx="9404723" cy="1400530"/>
          </a:xfrm>
        </p:spPr>
        <p:txBody>
          <a:bodyPr/>
          <a:lstStyle/>
          <a:p>
            <a:pPr algn="ctr"/>
            <a:r>
              <a:rPr lang="en-US" dirty="0" smtClean="0"/>
              <a:t>Background of Presenter</a:t>
            </a:r>
            <a:endParaRPr lang="en-US" dirty="0"/>
          </a:p>
        </p:txBody>
      </p:sp>
      <p:sp>
        <p:nvSpPr>
          <p:cNvPr id="3" name="Content Placeholder 2"/>
          <p:cNvSpPr>
            <a:spLocks noGrp="1"/>
          </p:cNvSpPr>
          <p:nvPr>
            <p:ph idx="1"/>
          </p:nvPr>
        </p:nvSpPr>
        <p:spPr>
          <a:xfrm>
            <a:off x="211016" y="1139484"/>
            <a:ext cx="11591778" cy="5528602"/>
          </a:xfrm>
        </p:spPr>
        <p:txBody>
          <a:bodyPr>
            <a:normAutofit/>
          </a:bodyPr>
          <a:lstStyle/>
          <a:p>
            <a:r>
              <a:rPr lang="en-US" sz="2800" dirty="0" smtClean="0"/>
              <a:t>Undergraduate Institution: Bowling Green State University</a:t>
            </a:r>
          </a:p>
          <a:p>
            <a:pPr lvl="1"/>
            <a:r>
              <a:rPr lang="en-US" sz="2400" dirty="0"/>
              <a:t>Worked very closely with Dance Marathon raising money for the Children’s Miracle Network (April 2010 – May 2014</a:t>
            </a:r>
            <a:r>
              <a:rPr lang="en-US" sz="2400" dirty="0" smtClean="0"/>
              <a:t>)</a:t>
            </a:r>
          </a:p>
          <a:p>
            <a:pPr lvl="1"/>
            <a:r>
              <a:rPr lang="en-US" sz="2400" dirty="0" smtClean="0"/>
              <a:t>Served as a Student Worker in the Disability Services Office (February 2012 – May 2014)</a:t>
            </a:r>
          </a:p>
          <a:p>
            <a:pPr marL="457200" lvl="1" indent="0">
              <a:buNone/>
            </a:pPr>
            <a:endParaRPr lang="en-US" sz="2400" dirty="0" smtClean="0"/>
          </a:p>
          <a:p>
            <a:r>
              <a:rPr lang="en-US" sz="2800" dirty="0" smtClean="0"/>
              <a:t>Current Graduate Institution: Miami University</a:t>
            </a:r>
          </a:p>
          <a:p>
            <a:pPr lvl="1"/>
            <a:r>
              <a:rPr lang="en-US" sz="2400" dirty="0" smtClean="0"/>
              <a:t>Second year masters student – Student Affairs in Higher Education</a:t>
            </a:r>
          </a:p>
          <a:p>
            <a:pPr lvl="1"/>
            <a:r>
              <a:rPr lang="en-US" sz="2400" dirty="0" smtClean="0"/>
              <a:t>Assistantship in the Office of Residence Life</a:t>
            </a:r>
          </a:p>
          <a:p>
            <a:pPr lvl="1"/>
            <a:r>
              <a:rPr lang="en-US" sz="2400" dirty="0" smtClean="0"/>
              <a:t>Currently hold a practicum with the Student Disability Services Office</a:t>
            </a:r>
          </a:p>
        </p:txBody>
      </p:sp>
    </p:spTree>
    <p:extLst>
      <p:ext uri="{BB962C8B-B14F-4D97-AF65-F5344CB8AC3E}">
        <p14:creationId xmlns:p14="http://schemas.microsoft.com/office/powerpoint/2010/main" val="118019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220" y="101026"/>
            <a:ext cx="9404723" cy="911848"/>
          </a:xfrm>
        </p:spPr>
        <p:txBody>
          <a:bodyPr/>
          <a:lstStyle/>
          <a:p>
            <a:pPr algn="ctr"/>
            <a:r>
              <a:rPr lang="en-US" dirty="0" smtClean="0"/>
              <a:t>During This Presentation. . .</a:t>
            </a:r>
            <a:endParaRPr lang="en-US" dirty="0"/>
          </a:p>
        </p:txBody>
      </p:sp>
      <p:sp>
        <p:nvSpPr>
          <p:cNvPr id="3" name="Content Placeholder 2"/>
          <p:cNvSpPr>
            <a:spLocks noGrp="1"/>
          </p:cNvSpPr>
          <p:nvPr>
            <p:ph idx="1"/>
          </p:nvPr>
        </p:nvSpPr>
        <p:spPr>
          <a:xfrm>
            <a:off x="0" y="914400"/>
            <a:ext cx="12192000" cy="5943600"/>
          </a:xfrm>
        </p:spPr>
        <p:txBody>
          <a:bodyPr/>
          <a:lstStyle/>
          <a:p>
            <a:r>
              <a:rPr lang="en-US" sz="2800" dirty="0" smtClean="0"/>
              <a:t>There will be plenty of open discussion. </a:t>
            </a:r>
          </a:p>
          <a:p>
            <a:r>
              <a:rPr lang="en-US" sz="2800" dirty="0" smtClean="0"/>
              <a:t>Audience is encouraged to share their opinions, whether they align with or contradict the views of the presenter.</a:t>
            </a:r>
          </a:p>
          <a:p>
            <a:endParaRPr lang="en-US" sz="2800" dirty="0"/>
          </a:p>
          <a:p>
            <a:r>
              <a:rPr lang="en-US" sz="2800" dirty="0" smtClean="0"/>
              <a:t>What will be covered:</a:t>
            </a:r>
          </a:p>
          <a:p>
            <a:pPr lvl="1"/>
            <a:r>
              <a:rPr lang="en-US" sz="2400" dirty="0" smtClean="0"/>
              <a:t>Ableism and </a:t>
            </a:r>
            <a:r>
              <a:rPr lang="en-US" sz="2400" dirty="0" err="1" smtClean="0"/>
              <a:t>ableist</a:t>
            </a:r>
            <a:r>
              <a:rPr lang="en-US" sz="2400" dirty="0" smtClean="0"/>
              <a:t> language use, with a heavy emphasis on metaphors.</a:t>
            </a:r>
          </a:p>
          <a:p>
            <a:pPr lvl="1"/>
            <a:r>
              <a:rPr lang="en-US" sz="2400" dirty="0" smtClean="0"/>
              <a:t>Strategies, tools, and ideas to address </a:t>
            </a:r>
            <a:r>
              <a:rPr lang="en-US" sz="2400" dirty="0" err="1" smtClean="0"/>
              <a:t>ableist</a:t>
            </a:r>
            <a:r>
              <a:rPr lang="en-US" sz="2400" dirty="0" smtClean="0"/>
              <a:t> language use and create inclusive spaces.</a:t>
            </a:r>
          </a:p>
          <a:p>
            <a:pPr lvl="1"/>
            <a:r>
              <a:rPr lang="en-US" sz="2400" dirty="0" smtClean="0"/>
              <a:t>Plausible real-life practice situations.</a:t>
            </a:r>
          </a:p>
          <a:p>
            <a:endParaRPr lang="en-US" dirty="0"/>
          </a:p>
          <a:p>
            <a:endParaRPr lang="en-US" dirty="0" smtClean="0"/>
          </a:p>
        </p:txBody>
      </p:sp>
    </p:spTree>
    <p:extLst>
      <p:ext uri="{BB962C8B-B14F-4D97-AF65-F5344CB8AC3E}">
        <p14:creationId xmlns:p14="http://schemas.microsoft.com/office/powerpoint/2010/main" val="53724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043" y="0"/>
            <a:ext cx="9404723" cy="844062"/>
          </a:xfrm>
        </p:spPr>
        <p:txBody>
          <a:bodyPr/>
          <a:lstStyle/>
          <a:p>
            <a:pPr algn="ctr"/>
            <a:r>
              <a:rPr lang="en-US" dirty="0" smtClean="0"/>
              <a:t>Learning Outcomes</a:t>
            </a:r>
            <a:endParaRPr lang="en-US" dirty="0"/>
          </a:p>
        </p:txBody>
      </p:sp>
      <p:sp>
        <p:nvSpPr>
          <p:cNvPr id="3" name="Content Placeholder 2"/>
          <p:cNvSpPr>
            <a:spLocks noGrp="1"/>
          </p:cNvSpPr>
          <p:nvPr>
            <p:ph idx="1"/>
          </p:nvPr>
        </p:nvSpPr>
        <p:spPr>
          <a:xfrm>
            <a:off x="1" y="703384"/>
            <a:ext cx="12084148" cy="6154615"/>
          </a:xfrm>
        </p:spPr>
        <p:txBody>
          <a:bodyPr>
            <a:normAutofit lnSpcReduction="10000"/>
          </a:bodyPr>
          <a:lstStyle/>
          <a:p>
            <a:r>
              <a:rPr lang="en-US" sz="3000" dirty="0" smtClean="0"/>
              <a:t>Audience members will have an understanding of what </a:t>
            </a:r>
            <a:r>
              <a:rPr lang="en-US" sz="3000" dirty="0" err="1" smtClean="0"/>
              <a:t>ableist</a:t>
            </a:r>
            <a:r>
              <a:rPr lang="en-US" sz="3000" dirty="0" smtClean="0"/>
              <a:t> language is.</a:t>
            </a:r>
          </a:p>
          <a:p>
            <a:pPr marL="0" indent="0">
              <a:buNone/>
            </a:pPr>
            <a:endParaRPr lang="en-US" sz="3000" dirty="0" smtClean="0"/>
          </a:p>
          <a:p>
            <a:r>
              <a:rPr lang="en-US" sz="3000" dirty="0" smtClean="0"/>
              <a:t>Audience members will be able to recognize various metaphors used in everyday language that marginalize the disability community.</a:t>
            </a:r>
          </a:p>
          <a:p>
            <a:pPr marL="0" indent="0">
              <a:buNone/>
            </a:pPr>
            <a:endParaRPr lang="en-US" sz="3000" dirty="0" smtClean="0"/>
          </a:p>
          <a:p>
            <a:r>
              <a:rPr lang="en-US" sz="3000" dirty="0" smtClean="0"/>
              <a:t>Audience </a:t>
            </a:r>
            <a:r>
              <a:rPr lang="en-US" sz="3000" dirty="0"/>
              <a:t>members will be able to engage students and colleagues in dialogue around </a:t>
            </a:r>
            <a:r>
              <a:rPr lang="en-US" sz="3000" dirty="0" err="1" smtClean="0"/>
              <a:t>ableist</a:t>
            </a:r>
            <a:r>
              <a:rPr lang="en-US" sz="3000" dirty="0" smtClean="0"/>
              <a:t> language</a:t>
            </a:r>
            <a:r>
              <a:rPr lang="en-US" sz="3000" dirty="0"/>
              <a:t> </a:t>
            </a:r>
            <a:r>
              <a:rPr lang="en-US" sz="3000" dirty="0" smtClean="0"/>
              <a:t>use.</a:t>
            </a:r>
          </a:p>
          <a:p>
            <a:pPr marL="0" indent="0">
              <a:buNone/>
            </a:pPr>
            <a:endParaRPr lang="en-US" sz="3000" dirty="0"/>
          </a:p>
          <a:p>
            <a:r>
              <a:rPr lang="en-US" sz="3000" dirty="0" smtClean="0"/>
              <a:t>Audience </a:t>
            </a:r>
            <a:r>
              <a:rPr lang="en-US" sz="3000" dirty="0"/>
              <a:t>members will know steps on how to create inclusive spaces for students and colleagues with disabilities.</a:t>
            </a:r>
          </a:p>
          <a:p>
            <a:endParaRPr lang="en-US" sz="2400" dirty="0"/>
          </a:p>
        </p:txBody>
      </p:sp>
    </p:spTree>
    <p:extLst>
      <p:ext uri="{BB962C8B-B14F-4D97-AF65-F5344CB8AC3E}">
        <p14:creationId xmlns:p14="http://schemas.microsoft.com/office/powerpoint/2010/main" val="1468825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15094"/>
            <a:ext cx="9404723" cy="1400530"/>
          </a:xfrm>
        </p:spPr>
        <p:txBody>
          <a:bodyPr/>
          <a:lstStyle/>
          <a:p>
            <a:pPr algn="ctr"/>
            <a:r>
              <a:rPr lang="en-US" dirty="0" smtClean="0"/>
              <a:t>Ableism and Language</a:t>
            </a:r>
            <a:endParaRPr lang="en-US" dirty="0"/>
          </a:p>
        </p:txBody>
      </p:sp>
      <p:sp>
        <p:nvSpPr>
          <p:cNvPr id="3" name="Content Placeholder 2"/>
          <p:cNvSpPr>
            <a:spLocks noGrp="1"/>
          </p:cNvSpPr>
          <p:nvPr>
            <p:ph idx="1"/>
          </p:nvPr>
        </p:nvSpPr>
        <p:spPr>
          <a:xfrm>
            <a:off x="168812" y="1111348"/>
            <a:ext cx="12023188" cy="5746652"/>
          </a:xfrm>
        </p:spPr>
        <p:txBody>
          <a:bodyPr>
            <a:normAutofit/>
          </a:bodyPr>
          <a:lstStyle/>
          <a:p>
            <a:r>
              <a:rPr lang="en-US" sz="2400" dirty="0" smtClean="0"/>
              <a:t>Ableism – The </a:t>
            </a:r>
            <a:r>
              <a:rPr lang="en-US" sz="2400" dirty="0"/>
              <a:t>discrimination or prejudice against individuals with </a:t>
            </a:r>
            <a:r>
              <a:rPr lang="en-US" sz="2400" dirty="0" smtClean="0"/>
              <a:t>disabilities</a:t>
            </a:r>
          </a:p>
          <a:p>
            <a:pPr lvl="1"/>
            <a:r>
              <a:rPr lang="en-US" sz="2400" dirty="0"/>
              <a:t>Retrieved from: </a:t>
            </a:r>
            <a:r>
              <a:rPr lang="en-US" sz="2400" dirty="0">
                <a:hlinkClick r:id="rId2"/>
              </a:rPr>
              <a:t>http://</a:t>
            </a:r>
            <a:r>
              <a:rPr lang="en-US" sz="2400" dirty="0" smtClean="0">
                <a:hlinkClick r:id="rId2"/>
              </a:rPr>
              <a:t>www.merriam-webster.com/dictionary/ableism</a:t>
            </a:r>
            <a:r>
              <a:rPr lang="en-US" sz="2400" dirty="0" smtClean="0"/>
              <a:t> </a:t>
            </a:r>
          </a:p>
          <a:p>
            <a:pPr marL="457200" lvl="1" indent="0">
              <a:buNone/>
            </a:pPr>
            <a:endParaRPr lang="en-US" sz="2400" dirty="0" smtClean="0"/>
          </a:p>
          <a:p>
            <a:r>
              <a:rPr lang="en-US" sz="2400" dirty="0" err="1" smtClean="0"/>
              <a:t>Ableist</a:t>
            </a:r>
            <a:r>
              <a:rPr lang="en-US" sz="2400" dirty="0" smtClean="0"/>
              <a:t> Language – The use of language that discriminates or creates prejudice against individuals with disabilities.</a:t>
            </a:r>
          </a:p>
          <a:p>
            <a:pPr lvl="1"/>
            <a:r>
              <a:rPr lang="en-US" sz="2200" dirty="0" smtClean="0"/>
              <a:t>Disability Terminology </a:t>
            </a:r>
            <a:r>
              <a:rPr lang="en-US" sz="2200" dirty="0"/>
              <a:t>Chart: </a:t>
            </a:r>
            <a:r>
              <a:rPr lang="en-US" sz="2200" dirty="0">
                <a:hlinkClick r:id="rId3"/>
              </a:rPr>
              <a:t>http://</a:t>
            </a:r>
            <a:r>
              <a:rPr lang="en-US" sz="2200" dirty="0" smtClean="0">
                <a:hlinkClick r:id="rId3"/>
              </a:rPr>
              <a:t>www.courts.ca.gov/partners/documents/7-terminology.pdf</a:t>
            </a:r>
            <a:r>
              <a:rPr lang="en-US" sz="2200" dirty="0" smtClean="0"/>
              <a:t> - thoughts?</a:t>
            </a:r>
            <a:endParaRPr lang="en-US" sz="2200" dirty="0"/>
          </a:p>
          <a:p>
            <a:pPr marL="457200" lvl="1" indent="0">
              <a:buNone/>
            </a:pPr>
            <a:endParaRPr lang="en-US" sz="2400" dirty="0" smtClean="0"/>
          </a:p>
          <a:p>
            <a:pPr marL="0" indent="0">
              <a:buNone/>
            </a:pPr>
            <a:r>
              <a:rPr lang="en-US" sz="2400" dirty="0" smtClean="0"/>
              <a:t>“Disability Studies scholars have critiqued disability metaphors for eliding the embodied lives of disabled people. . .for objectively emphasizing deficiencies, and for representing disability as disorder – all of which reflect back on people with disabilities” (</a:t>
            </a:r>
            <a:r>
              <a:rPr lang="en-US" sz="2400" dirty="0" err="1" smtClean="0"/>
              <a:t>Vidali</a:t>
            </a:r>
            <a:r>
              <a:rPr lang="en-US" sz="2400" dirty="0" smtClean="0"/>
              <a:t>, 2010, p. 35).</a:t>
            </a:r>
            <a:endParaRPr lang="en-US" sz="2400" dirty="0"/>
          </a:p>
        </p:txBody>
      </p:sp>
    </p:spTree>
    <p:extLst>
      <p:ext uri="{BB962C8B-B14F-4D97-AF65-F5344CB8AC3E}">
        <p14:creationId xmlns:p14="http://schemas.microsoft.com/office/powerpoint/2010/main" val="1824277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0"/>
            <a:ext cx="9404723" cy="1400530"/>
          </a:xfrm>
        </p:spPr>
        <p:txBody>
          <a:bodyPr/>
          <a:lstStyle/>
          <a:p>
            <a:pPr algn="ctr"/>
            <a:r>
              <a:rPr lang="en-US" dirty="0" smtClean="0"/>
              <a:t>Everyday </a:t>
            </a:r>
            <a:r>
              <a:rPr lang="en-US" dirty="0" err="1" smtClean="0"/>
              <a:t>Ableist</a:t>
            </a:r>
            <a:r>
              <a:rPr lang="en-US" dirty="0" smtClean="0"/>
              <a:t> Metaphors</a:t>
            </a:r>
            <a:endParaRPr lang="en-US" dirty="0"/>
          </a:p>
        </p:txBody>
      </p:sp>
      <p:sp>
        <p:nvSpPr>
          <p:cNvPr id="3" name="Content Placeholder 2"/>
          <p:cNvSpPr>
            <a:spLocks noGrp="1"/>
          </p:cNvSpPr>
          <p:nvPr>
            <p:ph idx="1"/>
          </p:nvPr>
        </p:nvSpPr>
        <p:spPr>
          <a:xfrm>
            <a:off x="309490" y="675249"/>
            <a:ext cx="11690252" cy="6035039"/>
          </a:xfrm>
        </p:spPr>
        <p:txBody>
          <a:bodyPr>
            <a:normAutofit/>
          </a:bodyPr>
          <a:lstStyle/>
          <a:p>
            <a:r>
              <a:rPr lang="en-US" sz="2800" dirty="0" smtClean="0"/>
              <a:t>“In </a:t>
            </a:r>
            <a:r>
              <a:rPr lang="en-US" sz="2800" dirty="0"/>
              <a:t>my blind spot”</a:t>
            </a:r>
          </a:p>
          <a:p>
            <a:r>
              <a:rPr lang="en-US" sz="2800" dirty="0" smtClean="0"/>
              <a:t>“I’m </a:t>
            </a:r>
            <a:r>
              <a:rPr lang="en-US" sz="2800" dirty="0"/>
              <a:t>so OCD”</a:t>
            </a:r>
          </a:p>
          <a:p>
            <a:r>
              <a:rPr lang="en-US" sz="2800" dirty="0" smtClean="0"/>
              <a:t>“I’m </a:t>
            </a:r>
            <a:r>
              <a:rPr lang="en-US" sz="2800" dirty="0"/>
              <a:t>so ADHD”</a:t>
            </a:r>
          </a:p>
          <a:p>
            <a:r>
              <a:rPr lang="en-US" sz="2800" dirty="0" smtClean="0"/>
              <a:t>“You’re </a:t>
            </a:r>
            <a:r>
              <a:rPr lang="en-US" sz="2800" dirty="0"/>
              <a:t>insane”</a:t>
            </a:r>
          </a:p>
          <a:p>
            <a:r>
              <a:rPr lang="en-US" sz="2800" dirty="0" smtClean="0"/>
              <a:t>“You’re </a:t>
            </a:r>
            <a:r>
              <a:rPr lang="en-US" sz="2800" dirty="0"/>
              <a:t>so lame</a:t>
            </a:r>
            <a:r>
              <a:rPr lang="en-US" sz="2800" dirty="0" smtClean="0"/>
              <a:t>”</a:t>
            </a:r>
            <a:endParaRPr lang="en-US" sz="2800" dirty="0"/>
          </a:p>
          <a:p>
            <a:pPr lvl="1"/>
            <a:r>
              <a:rPr lang="en-US" sz="2400" dirty="0" smtClean="0"/>
              <a:t>Lame</a:t>
            </a:r>
            <a:r>
              <a:rPr lang="en-US" sz="2400" dirty="0"/>
              <a:t>: Having a body part and especially a limb so disabled as to impair freedom of movement (http://www.merriam-webster.com/dictionary/lame) </a:t>
            </a:r>
          </a:p>
          <a:p>
            <a:r>
              <a:rPr lang="en-US" sz="2800" dirty="0" smtClean="0"/>
              <a:t>“That’s </a:t>
            </a:r>
            <a:r>
              <a:rPr lang="en-US" sz="2800" dirty="0"/>
              <a:t>so retarded”</a:t>
            </a:r>
          </a:p>
          <a:p>
            <a:pPr lvl="1"/>
            <a:r>
              <a:rPr lang="en-US" sz="2400" dirty="0" smtClean="0"/>
              <a:t>Retarded</a:t>
            </a:r>
            <a:r>
              <a:rPr lang="en-US" sz="2400" dirty="0"/>
              <a:t>: Slow or limited in intellectual or emotional development or academic progress (http://www.merriam-webster.com/dictionary/retarded) </a:t>
            </a:r>
          </a:p>
        </p:txBody>
      </p:sp>
    </p:spTree>
    <p:extLst>
      <p:ext uri="{BB962C8B-B14F-4D97-AF65-F5344CB8AC3E}">
        <p14:creationId xmlns:p14="http://schemas.microsoft.com/office/powerpoint/2010/main" val="3764037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220" y="0"/>
            <a:ext cx="9404723" cy="1400530"/>
          </a:xfrm>
        </p:spPr>
        <p:txBody>
          <a:bodyPr/>
          <a:lstStyle/>
          <a:p>
            <a:pPr algn="ctr"/>
            <a:r>
              <a:rPr lang="en-US" dirty="0" smtClean="0"/>
              <a:t>How to Address </a:t>
            </a:r>
            <a:r>
              <a:rPr lang="en-US" dirty="0" err="1" smtClean="0"/>
              <a:t>Ableist</a:t>
            </a:r>
            <a:r>
              <a:rPr lang="en-US" dirty="0" smtClean="0"/>
              <a:t> Language</a:t>
            </a:r>
            <a:br>
              <a:rPr lang="en-US" dirty="0" smtClean="0"/>
            </a:br>
            <a:r>
              <a:rPr lang="en-US" dirty="0" smtClean="0"/>
              <a:t>Through Dialogue</a:t>
            </a:r>
            <a:endParaRPr lang="en-US" dirty="0"/>
          </a:p>
        </p:txBody>
      </p:sp>
      <p:sp>
        <p:nvSpPr>
          <p:cNvPr id="3" name="Content Placeholder 2"/>
          <p:cNvSpPr>
            <a:spLocks noGrp="1"/>
          </p:cNvSpPr>
          <p:nvPr>
            <p:ph idx="1"/>
          </p:nvPr>
        </p:nvSpPr>
        <p:spPr>
          <a:xfrm>
            <a:off x="0" y="1400530"/>
            <a:ext cx="12192000" cy="5457470"/>
          </a:xfrm>
        </p:spPr>
        <p:txBody>
          <a:bodyPr>
            <a:normAutofit fontScale="92500"/>
          </a:bodyPr>
          <a:lstStyle/>
          <a:p>
            <a:r>
              <a:rPr lang="en-US" sz="2800" dirty="0" smtClean="0"/>
              <a:t>Most times, individuals are unaware of the meaning behind their words.</a:t>
            </a:r>
          </a:p>
          <a:p>
            <a:r>
              <a:rPr lang="en-US" sz="2800" dirty="0" smtClean="0"/>
              <a:t>Engage students, staff, and colleagues with the following questions:</a:t>
            </a:r>
          </a:p>
          <a:p>
            <a:pPr lvl="1"/>
            <a:r>
              <a:rPr lang="en-US" sz="2400" dirty="0" smtClean="0"/>
              <a:t>“What did you mean by that?”</a:t>
            </a:r>
          </a:p>
          <a:p>
            <a:pPr lvl="1"/>
            <a:r>
              <a:rPr lang="en-US" sz="2400" dirty="0" smtClean="0"/>
              <a:t>“Have you thought of how that word could be harmful to others?”</a:t>
            </a:r>
          </a:p>
          <a:p>
            <a:pPr lvl="1"/>
            <a:r>
              <a:rPr lang="en-US" sz="2400" dirty="0" smtClean="0"/>
              <a:t>“Let’s unwrap the meaning behind X word and talk about that together”</a:t>
            </a:r>
          </a:p>
          <a:p>
            <a:pPr lvl="1"/>
            <a:r>
              <a:rPr lang="en-US" sz="2400" dirty="0" smtClean="0"/>
              <a:t>Audience share - Other suggestions that have worked for you?</a:t>
            </a:r>
          </a:p>
          <a:p>
            <a:pPr marL="0" indent="0">
              <a:buNone/>
            </a:pPr>
            <a:endParaRPr lang="en-US" sz="2800" dirty="0"/>
          </a:p>
          <a:p>
            <a:r>
              <a:rPr lang="en-US" sz="2800" dirty="0" smtClean="0"/>
              <a:t>It’s easy to get defensive when addressed about language use. Approach conversation through an open dialogue approach.</a:t>
            </a:r>
          </a:p>
          <a:p>
            <a:r>
              <a:rPr lang="en-US" sz="2800" dirty="0" smtClean="0"/>
              <a:t>Not everyone will take your feedback, but you don’t know who may be appreciative of you addressing the situation.</a:t>
            </a:r>
          </a:p>
          <a:p>
            <a:endParaRPr lang="en-US" dirty="0" smtClean="0"/>
          </a:p>
          <a:p>
            <a:pPr lvl="1"/>
            <a:endParaRPr lang="en-US" dirty="0"/>
          </a:p>
        </p:txBody>
      </p:sp>
    </p:spTree>
    <p:extLst>
      <p:ext uri="{BB962C8B-B14F-4D97-AF65-F5344CB8AC3E}">
        <p14:creationId xmlns:p14="http://schemas.microsoft.com/office/powerpoint/2010/main" val="172470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74" y="0"/>
            <a:ext cx="12070080" cy="1400530"/>
          </a:xfrm>
        </p:spPr>
        <p:txBody>
          <a:bodyPr/>
          <a:lstStyle/>
          <a:p>
            <a:pPr algn="ctr"/>
            <a:r>
              <a:rPr lang="en-US" sz="4400" dirty="0" smtClean="0"/>
              <a:t>Creating Inclusive Spaces </a:t>
            </a:r>
            <a:br>
              <a:rPr lang="en-US" sz="4400" dirty="0" smtClean="0"/>
            </a:br>
            <a:r>
              <a:rPr lang="en-US" sz="4400" dirty="0" smtClean="0"/>
              <a:t>through Programming</a:t>
            </a:r>
            <a:endParaRPr lang="en-US" sz="4400" dirty="0"/>
          </a:p>
        </p:txBody>
      </p:sp>
      <p:sp>
        <p:nvSpPr>
          <p:cNvPr id="3" name="Content Placeholder 2"/>
          <p:cNvSpPr>
            <a:spLocks noGrp="1"/>
          </p:cNvSpPr>
          <p:nvPr>
            <p:ph idx="1"/>
          </p:nvPr>
        </p:nvSpPr>
        <p:spPr>
          <a:xfrm>
            <a:off x="0" y="1400530"/>
            <a:ext cx="12192000" cy="5457470"/>
          </a:xfrm>
        </p:spPr>
        <p:txBody>
          <a:bodyPr>
            <a:noAutofit/>
          </a:bodyPr>
          <a:lstStyle/>
          <a:p>
            <a:r>
              <a:rPr lang="en-US" sz="2800" dirty="0" smtClean="0"/>
              <a:t>Active:</a:t>
            </a:r>
          </a:p>
          <a:p>
            <a:pPr lvl="1"/>
            <a:r>
              <a:rPr lang="en-US" sz="2400" dirty="0" smtClean="0"/>
              <a:t>Movies with closed captioning</a:t>
            </a:r>
          </a:p>
          <a:p>
            <a:pPr lvl="1"/>
            <a:r>
              <a:rPr lang="en-US" sz="2400" dirty="0" smtClean="0"/>
              <a:t>School traditions trivia</a:t>
            </a:r>
          </a:p>
          <a:p>
            <a:pPr lvl="1"/>
            <a:r>
              <a:rPr lang="en-US" sz="2400" dirty="0" smtClean="0"/>
              <a:t>Learning styles workshop</a:t>
            </a:r>
          </a:p>
          <a:p>
            <a:pPr lvl="1"/>
            <a:r>
              <a:rPr lang="en-US" sz="2400" dirty="0" smtClean="0"/>
              <a:t>Guest speaker series</a:t>
            </a:r>
          </a:p>
          <a:p>
            <a:pPr lvl="1"/>
            <a:r>
              <a:rPr lang="en-US" sz="2400" dirty="0" smtClean="0"/>
              <a:t>Programming with little to no physical demands</a:t>
            </a:r>
          </a:p>
          <a:p>
            <a:pPr lvl="1"/>
            <a:r>
              <a:rPr lang="en-US" sz="2400" dirty="0" smtClean="0"/>
              <a:t>Make sure programming space has physical accessibility (ADA compliant)</a:t>
            </a:r>
          </a:p>
          <a:p>
            <a:r>
              <a:rPr lang="en-US" sz="2800" dirty="0" smtClean="0"/>
              <a:t>Passive:</a:t>
            </a:r>
          </a:p>
          <a:p>
            <a:pPr lvl="1"/>
            <a:r>
              <a:rPr lang="en-US" sz="2400" dirty="0" smtClean="0"/>
              <a:t>Bulletin board talking about the history of the ADA</a:t>
            </a:r>
          </a:p>
          <a:p>
            <a:pPr lvl="1"/>
            <a:r>
              <a:rPr lang="en-US" sz="2400" dirty="0" smtClean="0"/>
              <a:t>Supplemental handouts in high traffic areas – learning center(s), disability services office, counseling services, etc.</a:t>
            </a:r>
          </a:p>
          <a:p>
            <a:pPr lvl="1"/>
            <a:r>
              <a:rPr lang="en-US" sz="2400" dirty="0" smtClean="0"/>
              <a:t>Advertising various office events</a:t>
            </a:r>
            <a:endParaRPr lang="en-US" sz="2400" dirty="0"/>
          </a:p>
        </p:txBody>
      </p:sp>
    </p:spTree>
    <p:extLst>
      <p:ext uri="{BB962C8B-B14F-4D97-AF65-F5344CB8AC3E}">
        <p14:creationId xmlns:p14="http://schemas.microsoft.com/office/powerpoint/2010/main" val="139162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220" y="0"/>
            <a:ext cx="9404723" cy="1400530"/>
          </a:xfrm>
        </p:spPr>
        <p:txBody>
          <a:bodyPr/>
          <a:lstStyle/>
          <a:p>
            <a:pPr algn="ctr"/>
            <a:r>
              <a:rPr lang="en-US" dirty="0" smtClean="0"/>
              <a:t>Case Study Scenarios</a:t>
            </a:r>
            <a:endParaRPr lang="en-US" dirty="0"/>
          </a:p>
        </p:txBody>
      </p:sp>
      <p:sp>
        <p:nvSpPr>
          <p:cNvPr id="3" name="Content Placeholder 2"/>
          <p:cNvSpPr>
            <a:spLocks noGrp="1"/>
          </p:cNvSpPr>
          <p:nvPr>
            <p:ph idx="1"/>
          </p:nvPr>
        </p:nvSpPr>
        <p:spPr>
          <a:xfrm>
            <a:off x="0" y="1111348"/>
            <a:ext cx="11943471" cy="5598941"/>
          </a:xfrm>
        </p:spPr>
        <p:txBody>
          <a:bodyPr>
            <a:normAutofit fontScale="92500" lnSpcReduction="20000"/>
          </a:bodyPr>
          <a:lstStyle/>
          <a:p>
            <a:r>
              <a:rPr lang="en-US" sz="2800" dirty="0" smtClean="0"/>
              <a:t>You’re sitting in your office as a group of students pass by. You hear one of the students say, “Man, that test was so easy it was retarded.”  You hear another student say, “Yeah. . .” in what sounds to be an uneasy voice. As you look up from your desk, you realize that you recognize both students.</a:t>
            </a:r>
          </a:p>
          <a:p>
            <a:pPr marL="857250" lvl="1" indent="-457200"/>
            <a:r>
              <a:rPr lang="en-US" sz="2400" dirty="0" smtClean="0"/>
              <a:t>What are your next steps?</a:t>
            </a:r>
          </a:p>
          <a:p>
            <a:pPr marL="857250" lvl="1" indent="-457200"/>
            <a:r>
              <a:rPr lang="en-US" sz="2400" dirty="0" smtClean="0"/>
              <a:t>What barriers, if any, exist?</a:t>
            </a:r>
            <a:endParaRPr lang="en-US" sz="2400" dirty="0"/>
          </a:p>
          <a:p>
            <a:endParaRPr lang="en-US" sz="2800" dirty="0" smtClean="0"/>
          </a:p>
          <a:p>
            <a:r>
              <a:rPr lang="en-US" sz="2800" dirty="0" smtClean="0"/>
              <a:t>During a staff meeting, someone asks where the admissions building is located. Your supervisor leading the meeting says, “Oh, it’s over by the counseling services building, you know, where all the crazies go”. You notice individuals in the room seem to be smiling uneasy. </a:t>
            </a:r>
          </a:p>
          <a:p>
            <a:pPr marL="857250" lvl="1" indent="-457200"/>
            <a:r>
              <a:rPr lang="en-US" sz="2400" dirty="0" smtClean="0"/>
              <a:t>What are your next steps?</a:t>
            </a:r>
          </a:p>
          <a:p>
            <a:pPr marL="857250" lvl="1" indent="-457200"/>
            <a:r>
              <a:rPr lang="en-US" sz="2400" dirty="0" smtClean="0"/>
              <a:t>What barriers, if any, exist?</a:t>
            </a:r>
          </a:p>
          <a:p>
            <a:pPr marL="400050" lvl="1" indent="0">
              <a:buNone/>
            </a:pPr>
            <a:endParaRPr lang="en-US" dirty="0" smtClean="0"/>
          </a:p>
        </p:txBody>
      </p:sp>
    </p:spTree>
    <p:extLst>
      <p:ext uri="{BB962C8B-B14F-4D97-AF65-F5344CB8AC3E}">
        <p14:creationId xmlns:p14="http://schemas.microsoft.com/office/powerpoint/2010/main" val="3871206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103</TotalTime>
  <Words>837</Words>
  <Application>Microsoft Macintosh PowerPoint</Application>
  <PresentationFormat>Widescreen</PresentationFormat>
  <Paragraphs>89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Century Gothic</vt:lpstr>
      <vt:lpstr>Wingdings 3</vt:lpstr>
      <vt:lpstr>Arial</vt:lpstr>
      <vt:lpstr>Ion</vt:lpstr>
      <vt:lpstr>Addressing Ableist Language Use at the Collegiate Level</vt:lpstr>
      <vt:lpstr>Background of Presenter</vt:lpstr>
      <vt:lpstr>During This Presentation. . .</vt:lpstr>
      <vt:lpstr>Learning Outcomes</vt:lpstr>
      <vt:lpstr>Ableism and Language</vt:lpstr>
      <vt:lpstr>Everyday Ableist Metaphors</vt:lpstr>
      <vt:lpstr>How to Address Ableist Language Through Dialogue</vt:lpstr>
      <vt:lpstr>Creating Inclusive Spaces  through Programming</vt:lpstr>
      <vt:lpstr>Case Study Scenarios</vt:lpstr>
      <vt:lpstr>In Conclusion</vt:lpstr>
      <vt:lpstr>   Questions and/or Comments?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Addressing Ablest Language Use at the Collegiate Level</dc:title>
  <dc:creator>Greg Cherry</dc:creator>
  <cp:lastModifiedBy>Kurt Soltman</cp:lastModifiedBy>
  <cp:revision>14</cp:revision>
  <dcterms:created xsi:type="dcterms:W3CDTF">2015-10-22T00:10:53Z</dcterms:created>
  <dcterms:modified xsi:type="dcterms:W3CDTF">2015-10-23T13:43:15Z</dcterms:modified>
</cp:coreProperties>
</file>