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sldIdLst>
    <p:sldId id="257" r:id="rId2"/>
    <p:sldId id="256" r:id="rId3"/>
    <p:sldId id="258" r:id="rId4"/>
    <p:sldId id="259" r:id="rId5"/>
    <p:sldId id="280" r:id="rId6"/>
    <p:sldId id="260" r:id="rId7"/>
    <p:sldId id="261" r:id="rId8"/>
    <p:sldId id="262" r:id="rId9"/>
    <p:sldId id="266" r:id="rId10"/>
    <p:sldId id="263" r:id="rId11"/>
    <p:sldId id="281" r:id="rId12"/>
    <p:sldId id="282" r:id="rId13"/>
    <p:sldId id="268" r:id="rId14"/>
    <p:sldId id="269" r:id="rId15"/>
    <p:sldId id="270" r:id="rId16"/>
    <p:sldId id="276" r:id="rId17"/>
    <p:sldId id="277" r:id="rId18"/>
    <p:sldId id="284" r:id="rId19"/>
    <p:sldId id="283" r:id="rId20"/>
    <p:sldId id="272" r:id="rId21"/>
    <p:sldId id="273" r:id="rId22"/>
    <p:sldId id="264" r:id="rId23"/>
    <p:sldId id="265" r:id="rId24"/>
    <p:sldId id="274" r:id="rId25"/>
    <p:sldId id="275" r:id="rId26"/>
    <p:sldId id="278" r:id="rId27"/>
    <p:sldId id="285" r:id="rId28"/>
    <p:sldId id="286" r:id="rId29"/>
    <p:sldId id="287" r:id="rId30"/>
    <p:sldId id="279"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charset="-128"/>
        <a:cs typeface="+mn-cs"/>
      </a:defRPr>
    </a:lvl5pPr>
    <a:lvl6pPr marL="2286000" algn="l" defTabSz="914400" rtl="0" eaLnBrk="1" latinLnBrk="0" hangingPunct="1">
      <a:defRPr sz="2400" kern="1200">
        <a:solidFill>
          <a:schemeClr val="tx1"/>
        </a:solidFill>
        <a:latin typeface="Arial" charset="0"/>
        <a:ea typeface="MS PGothic" charset="-128"/>
        <a:cs typeface="+mn-cs"/>
      </a:defRPr>
    </a:lvl6pPr>
    <a:lvl7pPr marL="2743200" algn="l" defTabSz="914400" rtl="0" eaLnBrk="1" latinLnBrk="0" hangingPunct="1">
      <a:defRPr sz="2400" kern="1200">
        <a:solidFill>
          <a:schemeClr val="tx1"/>
        </a:solidFill>
        <a:latin typeface="Arial" charset="0"/>
        <a:ea typeface="MS PGothic" charset="-128"/>
        <a:cs typeface="+mn-cs"/>
      </a:defRPr>
    </a:lvl7pPr>
    <a:lvl8pPr marL="3200400" algn="l" defTabSz="914400" rtl="0" eaLnBrk="1" latinLnBrk="0" hangingPunct="1">
      <a:defRPr sz="2400" kern="1200">
        <a:solidFill>
          <a:schemeClr val="tx1"/>
        </a:solidFill>
        <a:latin typeface="Arial" charset="0"/>
        <a:ea typeface="MS PGothic" charset="-128"/>
        <a:cs typeface="+mn-cs"/>
      </a:defRPr>
    </a:lvl8pPr>
    <a:lvl9pPr marL="3657600" algn="l" defTabSz="914400" rtl="0" eaLnBrk="1" latinLnBrk="0" hangingPunct="1">
      <a:defRPr sz="2400" kern="1200">
        <a:solidFill>
          <a:schemeClr val="tx1"/>
        </a:solidFill>
        <a:latin typeface="Arial" charset="0"/>
        <a:ea typeface="MS P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14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ＭＳ Ｐゴシック" panose="020B0600070205080204" pitchFamily="3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ＭＳ Ｐゴシック" panose="020B0600070205080204" pitchFamily="34" charset="-128"/>
              </a:defRPr>
            </a:lvl1pPr>
          </a:lstStyle>
          <a:p>
            <a:pPr>
              <a:defRPr/>
            </a:pPr>
            <a:fld id="{04CE19E7-FA6F-D948-B6D6-1FD2A1E18DDE}" type="datetimeFigureOut">
              <a:rPr lang="en-US"/>
              <a:pPr>
                <a:defRPr/>
              </a:pPr>
              <a:t>10/22/15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ＭＳ Ｐゴシック" panose="020B0600070205080204" pitchFamily="3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CDEFA00-75BF-EA4B-86FF-45C45099DBD2}" type="slidenum">
              <a:rPr lang="en-US" altLang="en-US"/>
              <a:pPr/>
              <a:t>‹#›</a:t>
            </a:fld>
            <a:endParaRPr lang="en-US" altLang="en-US"/>
          </a:p>
        </p:txBody>
      </p:sp>
    </p:spTree>
    <p:extLst>
      <p:ext uri="{BB962C8B-B14F-4D97-AF65-F5344CB8AC3E}">
        <p14:creationId xmlns:p14="http://schemas.microsoft.com/office/powerpoint/2010/main" val="11268661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128"/>
              </a:defRPr>
            </a:lvl1pPr>
            <a:lvl2pPr marL="742950" indent="-285750">
              <a:defRPr sz="2400">
                <a:solidFill>
                  <a:schemeClr val="tx1"/>
                </a:solidFill>
                <a:latin typeface="Arial" charset="0"/>
                <a:ea typeface="MS PGothic" charset="-128"/>
              </a:defRPr>
            </a:lvl2pPr>
            <a:lvl3pPr marL="1143000" indent="-228600">
              <a:defRPr sz="2400">
                <a:solidFill>
                  <a:schemeClr val="tx1"/>
                </a:solidFill>
                <a:latin typeface="Arial" charset="0"/>
                <a:ea typeface="MS PGothic" charset="-128"/>
              </a:defRPr>
            </a:lvl3pPr>
            <a:lvl4pPr marL="1600200" indent="-228600">
              <a:defRPr sz="2400">
                <a:solidFill>
                  <a:schemeClr val="tx1"/>
                </a:solidFill>
                <a:latin typeface="Arial" charset="0"/>
                <a:ea typeface="MS PGothic" charset="-128"/>
              </a:defRPr>
            </a:lvl4pPr>
            <a:lvl5pPr marL="2057400" indent="-228600">
              <a:defRPr sz="2400">
                <a:solidFill>
                  <a:schemeClr val="tx1"/>
                </a:solidFill>
                <a:latin typeface="Arial" charset="0"/>
                <a:ea typeface="MS PGothic" charset="-128"/>
              </a:defRPr>
            </a:lvl5pPr>
            <a:lvl6pPr marL="2514600" indent="-228600" eaLnBrk="0" fontAlgn="base" hangingPunct="0">
              <a:spcBef>
                <a:spcPct val="0"/>
              </a:spcBef>
              <a:spcAft>
                <a:spcPct val="0"/>
              </a:spcAft>
              <a:defRPr sz="2400">
                <a:solidFill>
                  <a:schemeClr val="tx1"/>
                </a:solidFill>
                <a:latin typeface="Arial" charset="0"/>
                <a:ea typeface="MS PGothic" charset="-128"/>
              </a:defRPr>
            </a:lvl6pPr>
            <a:lvl7pPr marL="2971800" indent="-228600" eaLnBrk="0" fontAlgn="base" hangingPunct="0">
              <a:spcBef>
                <a:spcPct val="0"/>
              </a:spcBef>
              <a:spcAft>
                <a:spcPct val="0"/>
              </a:spcAft>
              <a:defRPr sz="2400">
                <a:solidFill>
                  <a:schemeClr val="tx1"/>
                </a:solidFill>
                <a:latin typeface="Arial" charset="0"/>
                <a:ea typeface="MS PGothic" charset="-128"/>
              </a:defRPr>
            </a:lvl7pPr>
            <a:lvl8pPr marL="3429000" indent="-228600" eaLnBrk="0" fontAlgn="base" hangingPunct="0">
              <a:spcBef>
                <a:spcPct val="0"/>
              </a:spcBef>
              <a:spcAft>
                <a:spcPct val="0"/>
              </a:spcAft>
              <a:defRPr sz="2400">
                <a:solidFill>
                  <a:schemeClr val="tx1"/>
                </a:solidFill>
                <a:latin typeface="Arial" charset="0"/>
                <a:ea typeface="MS PGothic" charset="-128"/>
              </a:defRPr>
            </a:lvl8pPr>
            <a:lvl9pPr marL="3886200" indent="-228600" eaLnBrk="0" fontAlgn="base" hangingPunct="0">
              <a:spcBef>
                <a:spcPct val="0"/>
              </a:spcBef>
              <a:spcAft>
                <a:spcPct val="0"/>
              </a:spcAft>
              <a:defRPr sz="2400">
                <a:solidFill>
                  <a:schemeClr val="tx1"/>
                </a:solidFill>
                <a:latin typeface="Arial" charset="0"/>
                <a:ea typeface="MS PGothic" charset="-128"/>
              </a:defRPr>
            </a:lvl9pPr>
          </a:lstStyle>
          <a:p>
            <a:fld id="{1A5AD81E-10FF-5C46-A59B-41D343291C93}" type="slidenum">
              <a:rPr lang="en-US" altLang="en-US" sz="1200"/>
              <a:pPr/>
              <a:t>2</a:t>
            </a:fld>
            <a:endParaRPr lang="en-US" altLang="en-US" sz="1200"/>
          </a:p>
        </p:txBody>
      </p:sp>
    </p:spTree>
    <p:extLst>
      <p:ext uri="{BB962C8B-B14F-4D97-AF65-F5344CB8AC3E}">
        <p14:creationId xmlns:p14="http://schemas.microsoft.com/office/powerpoint/2010/main" val="581234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is the wording used at the Kent campus.</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128"/>
              </a:defRPr>
            </a:lvl1pPr>
            <a:lvl2pPr marL="742950" indent="-285750">
              <a:defRPr sz="2400">
                <a:solidFill>
                  <a:schemeClr val="tx1"/>
                </a:solidFill>
                <a:latin typeface="Arial" charset="0"/>
                <a:ea typeface="MS PGothic" charset="-128"/>
              </a:defRPr>
            </a:lvl2pPr>
            <a:lvl3pPr marL="1143000" indent="-228600">
              <a:defRPr sz="2400">
                <a:solidFill>
                  <a:schemeClr val="tx1"/>
                </a:solidFill>
                <a:latin typeface="Arial" charset="0"/>
                <a:ea typeface="MS PGothic" charset="-128"/>
              </a:defRPr>
            </a:lvl3pPr>
            <a:lvl4pPr marL="1600200" indent="-228600">
              <a:defRPr sz="2400">
                <a:solidFill>
                  <a:schemeClr val="tx1"/>
                </a:solidFill>
                <a:latin typeface="Arial" charset="0"/>
                <a:ea typeface="MS PGothic" charset="-128"/>
              </a:defRPr>
            </a:lvl4pPr>
            <a:lvl5pPr marL="2057400" indent="-228600">
              <a:defRPr sz="2400">
                <a:solidFill>
                  <a:schemeClr val="tx1"/>
                </a:solidFill>
                <a:latin typeface="Arial" charset="0"/>
                <a:ea typeface="MS PGothic" charset="-128"/>
              </a:defRPr>
            </a:lvl5pPr>
            <a:lvl6pPr marL="2514600" indent="-228600" eaLnBrk="0" fontAlgn="base" hangingPunct="0">
              <a:spcBef>
                <a:spcPct val="0"/>
              </a:spcBef>
              <a:spcAft>
                <a:spcPct val="0"/>
              </a:spcAft>
              <a:defRPr sz="2400">
                <a:solidFill>
                  <a:schemeClr val="tx1"/>
                </a:solidFill>
                <a:latin typeface="Arial" charset="0"/>
                <a:ea typeface="MS PGothic" charset="-128"/>
              </a:defRPr>
            </a:lvl6pPr>
            <a:lvl7pPr marL="2971800" indent="-228600" eaLnBrk="0" fontAlgn="base" hangingPunct="0">
              <a:spcBef>
                <a:spcPct val="0"/>
              </a:spcBef>
              <a:spcAft>
                <a:spcPct val="0"/>
              </a:spcAft>
              <a:defRPr sz="2400">
                <a:solidFill>
                  <a:schemeClr val="tx1"/>
                </a:solidFill>
                <a:latin typeface="Arial" charset="0"/>
                <a:ea typeface="MS PGothic" charset="-128"/>
              </a:defRPr>
            </a:lvl7pPr>
            <a:lvl8pPr marL="3429000" indent="-228600" eaLnBrk="0" fontAlgn="base" hangingPunct="0">
              <a:spcBef>
                <a:spcPct val="0"/>
              </a:spcBef>
              <a:spcAft>
                <a:spcPct val="0"/>
              </a:spcAft>
              <a:defRPr sz="2400">
                <a:solidFill>
                  <a:schemeClr val="tx1"/>
                </a:solidFill>
                <a:latin typeface="Arial" charset="0"/>
                <a:ea typeface="MS PGothic" charset="-128"/>
              </a:defRPr>
            </a:lvl8pPr>
            <a:lvl9pPr marL="3886200" indent="-228600" eaLnBrk="0" fontAlgn="base" hangingPunct="0">
              <a:spcBef>
                <a:spcPct val="0"/>
              </a:spcBef>
              <a:spcAft>
                <a:spcPct val="0"/>
              </a:spcAft>
              <a:defRPr sz="2400">
                <a:solidFill>
                  <a:schemeClr val="tx1"/>
                </a:solidFill>
                <a:latin typeface="Arial" charset="0"/>
                <a:ea typeface="MS PGothic" charset="-128"/>
              </a:defRPr>
            </a:lvl9pPr>
          </a:lstStyle>
          <a:p>
            <a:fld id="{E990D334-4913-A140-B21C-681BBC7150F4}" type="slidenum">
              <a:rPr lang="en-US" altLang="en-US" sz="1200"/>
              <a:pPr/>
              <a:t>6</a:t>
            </a:fld>
            <a:endParaRPr lang="en-US" altLang="en-US" sz="1200"/>
          </a:p>
        </p:txBody>
      </p:sp>
    </p:spTree>
    <p:extLst>
      <p:ext uri="{BB962C8B-B14F-4D97-AF65-F5344CB8AC3E}">
        <p14:creationId xmlns:p14="http://schemas.microsoft.com/office/powerpoint/2010/main" val="2054514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It is our responsibility to establish accommodations based on policy and documentation practices; it is not our responsibility to make sure that students are held to a higher standard. All students have the right to possibly miss class, fail class, or try to trick a professor. SAS students should be given the same equal opportunity. </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128"/>
              </a:defRPr>
            </a:lvl1pPr>
            <a:lvl2pPr marL="742950" indent="-285750">
              <a:defRPr sz="2400">
                <a:solidFill>
                  <a:schemeClr val="tx1"/>
                </a:solidFill>
                <a:latin typeface="Arial" charset="0"/>
                <a:ea typeface="MS PGothic" charset="-128"/>
              </a:defRPr>
            </a:lvl2pPr>
            <a:lvl3pPr marL="1143000" indent="-228600">
              <a:defRPr sz="2400">
                <a:solidFill>
                  <a:schemeClr val="tx1"/>
                </a:solidFill>
                <a:latin typeface="Arial" charset="0"/>
                <a:ea typeface="MS PGothic" charset="-128"/>
              </a:defRPr>
            </a:lvl3pPr>
            <a:lvl4pPr marL="1600200" indent="-228600">
              <a:defRPr sz="2400">
                <a:solidFill>
                  <a:schemeClr val="tx1"/>
                </a:solidFill>
                <a:latin typeface="Arial" charset="0"/>
                <a:ea typeface="MS PGothic" charset="-128"/>
              </a:defRPr>
            </a:lvl4pPr>
            <a:lvl5pPr marL="2057400" indent="-228600">
              <a:defRPr sz="2400">
                <a:solidFill>
                  <a:schemeClr val="tx1"/>
                </a:solidFill>
                <a:latin typeface="Arial" charset="0"/>
                <a:ea typeface="MS PGothic" charset="-128"/>
              </a:defRPr>
            </a:lvl5pPr>
            <a:lvl6pPr marL="2514600" indent="-228600" eaLnBrk="0" fontAlgn="base" hangingPunct="0">
              <a:spcBef>
                <a:spcPct val="0"/>
              </a:spcBef>
              <a:spcAft>
                <a:spcPct val="0"/>
              </a:spcAft>
              <a:defRPr sz="2400">
                <a:solidFill>
                  <a:schemeClr val="tx1"/>
                </a:solidFill>
                <a:latin typeface="Arial" charset="0"/>
                <a:ea typeface="MS PGothic" charset="-128"/>
              </a:defRPr>
            </a:lvl6pPr>
            <a:lvl7pPr marL="2971800" indent="-228600" eaLnBrk="0" fontAlgn="base" hangingPunct="0">
              <a:spcBef>
                <a:spcPct val="0"/>
              </a:spcBef>
              <a:spcAft>
                <a:spcPct val="0"/>
              </a:spcAft>
              <a:defRPr sz="2400">
                <a:solidFill>
                  <a:schemeClr val="tx1"/>
                </a:solidFill>
                <a:latin typeface="Arial" charset="0"/>
                <a:ea typeface="MS PGothic" charset="-128"/>
              </a:defRPr>
            </a:lvl7pPr>
            <a:lvl8pPr marL="3429000" indent="-228600" eaLnBrk="0" fontAlgn="base" hangingPunct="0">
              <a:spcBef>
                <a:spcPct val="0"/>
              </a:spcBef>
              <a:spcAft>
                <a:spcPct val="0"/>
              </a:spcAft>
              <a:defRPr sz="2400">
                <a:solidFill>
                  <a:schemeClr val="tx1"/>
                </a:solidFill>
                <a:latin typeface="Arial" charset="0"/>
                <a:ea typeface="MS PGothic" charset="-128"/>
              </a:defRPr>
            </a:lvl8pPr>
            <a:lvl9pPr marL="3886200" indent="-228600" eaLnBrk="0" fontAlgn="base" hangingPunct="0">
              <a:spcBef>
                <a:spcPct val="0"/>
              </a:spcBef>
              <a:spcAft>
                <a:spcPct val="0"/>
              </a:spcAft>
              <a:defRPr sz="2400">
                <a:solidFill>
                  <a:schemeClr val="tx1"/>
                </a:solidFill>
                <a:latin typeface="Arial" charset="0"/>
                <a:ea typeface="MS PGothic" charset="-128"/>
              </a:defRPr>
            </a:lvl9pPr>
          </a:lstStyle>
          <a:p>
            <a:fld id="{D5B3EA90-066F-CB47-92F2-C7B6260B7C94}" type="slidenum">
              <a:rPr lang="en-US" altLang="en-US" sz="1200"/>
              <a:pPr/>
              <a:t>26</a:t>
            </a:fld>
            <a:endParaRPr lang="en-US" altLang="en-US" sz="1200"/>
          </a:p>
        </p:txBody>
      </p:sp>
    </p:spTree>
    <p:extLst>
      <p:ext uri="{BB962C8B-B14F-4D97-AF65-F5344CB8AC3E}">
        <p14:creationId xmlns:p14="http://schemas.microsoft.com/office/powerpoint/2010/main" val="829506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tLang="en-US"/>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128"/>
              </a:defRPr>
            </a:lvl1pPr>
            <a:lvl2pPr marL="742950" indent="-285750">
              <a:defRPr sz="2400">
                <a:solidFill>
                  <a:schemeClr val="tx1"/>
                </a:solidFill>
                <a:latin typeface="Arial" charset="0"/>
                <a:ea typeface="MS PGothic" charset="-128"/>
              </a:defRPr>
            </a:lvl2pPr>
            <a:lvl3pPr marL="1143000" indent="-228600">
              <a:defRPr sz="2400">
                <a:solidFill>
                  <a:schemeClr val="tx1"/>
                </a:solidFill>
                <a:latin typeface="Arial" charset="0"/>
                <a:ea typeface="MS PGothic" charset="-128"/>
              </a:defRPr>
            </a:lvl3pPr>
            <a:lvl4pPr marL="1600200" indent="-228600">
              <a:defRPr sz="2400">
                <a:solidFill>
                  <a:schemeClr val="tx1"/>
                </a:solidFill>
                <a:latin typeface="Arial" charset="0"/>
                <a:ea typeface="MS PGothic" charset="-128"/>
              </a:defRPr>
            </a:lvl4pPr>
            <a:lvl5pPr marL="2057400" indent="-228600">
              <a:defRPr sz="2400">
                <a:solidFill>
                  <a:schemeClr val="tx1"/>
                </a:solidFill>
                <a:latin typeface="Arial" charset="0"/>
                <a:ea typeface="MS PGothic" charset="-128"/>
              </a:defRPr>
            </a:lvl5pPr>
            <a:lvl6pPr marL="2514600" indent="-228600" eaLnBrk="0" fontAlgn="base" hangingPunct="0">
              <a:spcBef>
                <a:spcPct val="0"/>
              </a:spcBef>
              <a:spcAft>
                <a:spcPct val="0"/>
              </a:spcAft>
              <a:defRPr sz="2400">
                <a:solidFill>
                  <a:schemeClr val="tx1"/>
                </a:solidFill>
                <a:latin typeface="Arial" charset="0"/>
                <a:ea typeface="MS PGothic" charset="-128"/>
              </a:defRPr>
            </a:lvl6pPr>
            <a:lvl7pPr marL="2971800" indent="-228600" eaLnBrk="0" fontAlgn="base" hangingPunct="0">
              <a:spcBef>
                <a:spcPct val="0"/>
              </a:spcBef>
              <a:spcAft>
                <a:spcPct val="0"/>
              </a:spcAft>
              <a:defRPr sz="2400">
                <a:solidFill>
                  <a:schemeClr val="tx1"/>
                </a:solidFill>
                <a:latin typeface="Arial" charset="0"/>
                <a:ea typeface="MS PGothic" charset="-128"/>
              </a:defRPr>
            </a:lvl7pPr>
            <a:lvl8pPr marL="3429000" indent="-228600" eaLnBrk="0" fontAlgn="base" hangingPunct="0">
              <a:spcBef>
                <a:spcPct val="0"/>
              </a:spcBef>
              <a:spcAft>
                <a:spcPct val="0"/>
              </a:spcAft>
              <a:defRPr sz="2400">
                <a:solidFill>
                  <a:schemeClr val="tx1"/>
                </a:solidFill>
                <a:latin typeface="Arial" charset="0"/>
                <a:ea typeface="MS PGothic" charset="-128"/>
              </a:defRPr>
            </a:lvl8pPr>
            <a:lvl9pPr marL="3886200" indent="-228600" eaLnBrk="0" fontAlgn="base" hangingPunct="0">
              <a:spcBef>
                <a:spcPct val="0"/>
              </a:spcBef>
              <a:spcAft>
                <a:spcPct val="0"/>
              </a:spcAft>
              <a:defRPr sz="2400">
                <a:solidFill>
                  <a:schemeClr val="tx1"/>
                </a:solidFill>
                <a:latin typeface="Arial" charset="0"/>
                <a:ea typeface="MS PGothic" charset="-128"/>
              </a:defRPr>
            </a:lvl9pPr>
          </a:lstStyle>
          <a:p>
            <a:fld id="{A4715B40-C061-BC46-A655-1D7A959D30BE}" type="slidenum">
              <a:rPr lang="en-US" altLang="en-US" sz="1200"/>
              <a:pPr/>
              <a:t>29</a:t>
            </a:fld>
            <a:endParaRPr lang="en-US" altLang="en-US" sz="1200"/>
          </a:p>
        </p:txBody>
      </p:sp>
    </p:spTree>
    <p:extLst>
      <p:ext uri="{BB962C8B-B14F-4D97-AF65-F5344CB8AC3E}">
        <p14:creationId xmlns:p14="http://schemas.microsoft.com/office/powerpoint/2010/main" val="57489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a:noFill/>
          <a:ln>
            <a:noFill/>
          </a:ln>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a:noFill/>
          <a:ln>
            <a:noFill/>
          </a:ln>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9914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4648200" cy="990600"/>
          </a:xfrm>
          <a:prstGeom prst="rect">
            <a:avLst/>
          </a:prstGeom>
        </p:spPr>
        <p:txBody>
          <a:bodyPr vert="horz"/>
          <a:lstStyle>
            <a:lvl1pPr>
              <a:defRPr sz="24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1752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4648200" cy="868362"/>
          </a:xfrm>
          <a:prstGeom prst="rect">
            <a:avLst/>
          </a:prstGeom>
        </p:spPr>
        <p:txBody>
          <a:bodyPr vert="horz"/>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92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9329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4724400" cy="1020762"/>
          </a:xfrm>
          <a:prstGeom prst="rect">
            <a:avLst/>
          </a:prstGeom>
        </p:spPr>
        <p:txBody>
          <a:bodyPr vert="horz"/>
          <a:lstStyle>
            <a:lvl1pPr>
              <a:defRPr sz="24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2441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4648200" cy="1020762"/>
          </a:xfrm>
          <a:prstGeom prst="rect">
            <a:avLst/>
          </a:prstGeom>
        </p:spPr>
        <p:txBody>
          <a:bodyPr vert="horz"/>
          <a:lstStyle>
            <a:lvl1pPr>
              <a:defRPr sz="24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23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4648200" cy="1143000"/>
          </a:xfrm>
          <a:prstGeom prst="rect">
            <a:avLst/>
          </a:prstGeom>
        </p:spPr>
        <p:txBody>
          <a:bodyPr vert="horz"/>
          <a:lstStyle>
            <a:lvl1pPr>
              <a:defRPr sz="2400"/>
            </a:lvl1pPr>
          </a:lstStyle>
          <a:p>
            <a:r>
              <a:rPr lang="en-US" dirty="0" smtClean="0"/>
              <a:t>Click to edit Master title style</a:t>
            </a:r>
            <a:endParaRPr lang="en-US" dirty="0"/>
          </a:p>
        </p:txBody>
      </p:sp>
    </p:spTree>
    <p:extLst>
      <p:ext uri="{BB962C8B-B14F-4D97-AF65-F5344CB8AC3E}">
        <p14:creationId xmlns:p14="http://schemas.microsoft.com/office/powerpoint/2010/main" val="1199872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730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0287"/>
            <a:ext cx="3008313" cy="1162050"/>
          </a:xfrm>
          <a:prstGeom prst="rect">
            <a:avLst/>
          </a:prstGeom>
        </p:spPr>
        <p:txBody>
          <a:bodyPr vert="horz"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19200"/>
            <a:ext cx="5111750" cy="490696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192337"/>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6710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07025"/>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19200"/>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973763"/>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2683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White.pn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4000"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spcBef>
          <a:spcPct val="0"/>
        </a:spcBef>
        <a:spcAft>
          <a:spcPct val="0"/>
        </a:spcAft>
        <a:defRPr sz="44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2pPr>
      <a:lvl3pPr algn="l"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3pPr>
      <a:lvl4pPr algn="l"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4pPr>
      <a:lvl5pPr algn="l"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5pPr>
      <a:lvl6pPr marL="457200" algn="l"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kent.edu/sas/modification-class-attendance-policy" TargetMode="External"/><Relationship Id="rId4" Type="http://schemas.openxmlformats.org/officeDocument/2006/relationships/hyperlink" Target="mailto:jdibiasi@kent.edu" TargetMode="External"/><Relationship Id="rId5" Type="http://schemas.openxmlformats.org/officeDocument/2006/relationships/hyperlink" Target="mailto:aweyant1@kent.edu" TargetMode="External"/><Relationship Id="rId1" Type="http://schemas.openxmlformats.org/officeDocument/2006/relationships/slideLayout" Target="../slideLayouts/slideLayout2.xml"/><Relationship Id="rId2" Type="http://schemas.openxmlformats.org/officeDocument/2006/relationships/hyperlink" Target="http://www.kent.edu/policyreg/administrative-policy-regarding-class-attendance-and-class-absenc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a:r>
              <a:rPr lang="en-US" altLang="en-US">
                <a:ea typeface="MS PGothic" charset="-128"/>
              </a:rPr>
              <a:t>Attendance Modification</a:t>
            </a:r>
          </a:p>
        </p:txBody>
      </p:sp>
      <p:sp>
        <p:nvSpPr>
          <p:cNvPr id="2051" name="Subtitle 2"/>
          <p:cNvSpPr>
            <a:spLocks noGrp="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Amanda Weyant</a:t>
            </a:r>
          </a:p>
          <a:p>
            <a:r>
              <a:rPr lang="en-US" altLang="en-US">
                <a:ea typeface="MS PGothic" charset="-128"/>
              </a:rPr>
              <a:t>Julie Di Biasio</a:t>
            </a:r>
          </a:p>
          <a:p>
            <a:endParaRPr lang="en-US" altLang="en-US">
              <a:ea typeface="MS PGothic"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Current attendance modification process in a nutshell (5 easy steps </a:t>
            </a:r>
            <a:r>
              <a:rPr lang="en-US" altLang="en-US">
                <a:ea typeface="MS PGothic" charset="-128"/>
                <a:sym typeface="Wingdings" charset="2"/>
              </a:rPr>
              <a:t>)</a:t>
            </a:r>
            <a:endParaRPr lang="en-US" altLang="en-US">
              <a:ea typeface="MS PGothic" charset="-128"/>
            </a:endParaRPr>
          </a:p>
        </p:txBody>
      </p:sp>
      <p:sp>
        <p:nvSpPr>
          <p:cNvPr id="1126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a:buFontTx/>
              <a:buAutoNum type="arabicPeriod"/>
            </a:pPr>
            <a:r>
              <a:rPr lang="en-US" altLang="en-US">
                <a:ea typeface="MS PGothic" charset="-128"/>
              </a:rPr>
              <a:t>Determine eligibility for attendance modification</a:t>
            </a:r>
          </a:p>
          <a:p>
            <a:pPr lvl="1"/>
            <a:r>
              <a:rPr lang="en-US" altLang="en-US">
                <a:ea typeface="MS PGothic" charset="-128"/>
              </a:rPr>
              <a:t>Student intake, review of documentation, disability-related impact on attendance</a:t>
            </a:r>
          </a:p>
          <a:p>
            <a:pPr marL="514350" indent="-514350">
              <a:buFontTx/>
              <a:buAutoNum type="arabicPeriod"/>
            </a:pPr>
            <a:r>
              <a:rPr lang="en-US" altLang="en-US">
                <a:ea typeface="MS PGothic" charset="-128"/>
              </a:rPr>
              <a:t>Meet with student each semester</a:t>
            </a:r>
          </a:p>
          <a:p>
            <a:pPr lvl="1"/>
            <a:r>
              <a:rPr lang="en-US" altLang="en-US">
                <a:ea typeface="MS PGothic" charset="-128"/>
              </a:rPr>
              <a:t>Review how disability is currently impacting student, review courses, review student responsibilities in utilizing the attendance modification </a:t>
            </a:r>
          </a:p>
          <a:p>
            <a:pPr lvl="1">
              <a:buFontTx/>
              <a:buNone/>
            </a:pPr>
            <a:endParaRPr lang="en-US" altLang="en-US">
              <a:ea typeface="MS PGothic" charset="-128"/>
            </a:endParaRPr>
          </a:p>
          <a:p>
            <a:pPr marL="514350" indent="-514350">
              <a:buFontTx/>
              <a:buNone/>
            </a:pPr>
            <a:r>
              <a:rPr lang="en-US" altLang="en-US">
                <a:ea typeface="MS PGothic" charset="-128"/>
              </a:rPr>
              <a:t>	</a:t>
            </a:r>
          </a:p>
          <a:p>
            <a:pPr lvl="1"/>
            <a:endParaRPr lang="en-US" altLang="en-US">
              <a:ea typeface="MS PGothic"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1440" tIns="45720" rIns="91440" bIns="45720" numCol="1" anchor="t" anchorCtr="0" compatLnSpc="1">
            <a:prstTxWarp prst="textNoShape">
              <a:avLst/>
            </a:prstTxWarp>
          </a:bodyPr>
          <a:lstStyle/>
          <a:p>
            <a:endParaRPr lang="en-US" altLang="en-US">
              <a:ea typeface="MS PGothic" charset="-128"/>
            </a:endParaRPr>
          </a:p>
        </p:txBody>
      </p:sp>
      <p:sp>
        <p:nvSpPr>
          <p:cNvPr id="1229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a:buFontTx/>
              <a:buAutoNum type="arabicPeriod" startAt="3"/>
            </a:pPr>
            <a:r>
              <a:rPr lang="en-US" altLang="en-US">
                <a:ea typeface="MS PGothic" charset="-128"/>
              </a:rPr>
              <a:t>Accommodation letter sent by student and notification emails are sent by SAS</a:t>
            </a:r>
          </a:p>
          <a:p>
            <a:pPr marL="914400" lvl="1" indent="-514350">
              <a:buFontTx/>
              <a:buAutoNum type="alphaLcParenR"/>
            </a:pPr>
            <a:r>
              <a:rPr lang="en-US" altLang="en-US" sz="2200">
                <a:ea typeface="MS PGothic" charset="-128"/>
              </a:rPr>
              <a:t>Student requests AL which is processed/emailed by SAS</a:t>
            </a:r>
          </a:p>
          <a:p>
            <a:pPr marL="914400" lvl="1" indent="-514350">
              <a:buFontTx/>
              <a:buAutoNum type="alphaLcParenR"/>
            </a:pPr>
            <a:r>
              <a:rPr lang="en-US" altLang="en-US" sz="2200">
                <a:ea typeface="MS PGothic" charset="-128"/>
              </a:rPr>
              <a:t>SAS emails instructors individually to discuss the AM</a:t>
            </a:r>
          </a:p>
          <a:p>
            <a:pPr marL="1314450" lvl="2" indent="-514350">
              <a:buFont typeface="Wingdings" charset="2"/>
              <a:buChar char="ü"/>
            </a:pPr>
            <a:r>
              <a:rPr lang="en-US" altLang="en-US" sz="2000">
                <a:ea typeface="MS PGothic" charset="-128"/>
              </a:rPr>
              <a:t>Refer to university policy 3-01.2 </a:t>
            </a:r>
          </a:p>
          <a:p>
            <a:pPr marL="1314450" lvl="2" indent="-514350">
              <a:buFont typeface="Wingdings" charset="2"/>
              <a:buChar char="ü"/>
            </a:pPr>
            <a:r>
              <a:rPr lang="en-US" altLang="en-US" sz="2000">
                <a:ea typeface="MS PGothic" charset="-128"/>
              </a:rPr>
              <a:t>Review process for determining support of AM</a:t>
            </a:r>
          </a:p>
          <a:p>
            <a:pPr marL="1314450" lvl="2" indent="-514350">
              <a:buFont typeface="Wingdings" charset="2"/>
              <a:buChar char="ü"/>
            </a:pPr>
            <a:r>
              <a:rPr lang="en-US" altLang="en-US" sz="2000">
                <a:ea typeface="MS PGothic" charset="-128"/>
              </a:rPr>
              <a:t>Review instructor responsibilities in implementing the AM (remind them it’s an interactive process and we need their assistance)</a:t>
            </a:r>
          </a:p>
          <a:p>
            <a:pPr marL="1314450" lvl="2" indent="-514350">
              <a:buFont typeface="Wingdings" charset="2"/>
              <a:buChar char="ü"/>
            </a:pPr>
            <a:r>
              <a:rPr lang="en-US" altLang="en-US" sz="2000">
                <a:ea typeface="MS PGothic" charset="-128"/>
              </a:rPr>
              <a:t>Review student responsibilities</a:t>
            </a:r>
          </a:p>
          <a:p>
            <a:pPr marL="1314450" lvl="2" indent="-514350">
              <a:buFont typeface="Wingdings" charset="2"/>
              <a:buChar char="ü"/>
            </a:pPr>
            <a:r>
              <a:rPr lang="en-US" altLang="en-US" sz="2000">
                <a:ea typeface="MS PGothic" charset="-128"/>
              </a:rPr>
              <a:t>Invite instructor to follow up with us if they feel that attendance is intrinsic to the nature of the course </a:t>
            </a:r>
          </a:p>
          <a:p>
            <a:pPr marL="1314450" lvl="2" indent="-514350">
              <a:buFontTx/>
              <a:buNone/>
            </a:pPr>
            <a:endParaRPr lang="en-US" altLang="en-US">
              <a:ea typeface="MS PGothic" charset="-128"/>
            </a:endParaRPr>
          </a:p>
          <a:p>
            <a:pPr marL="914400" lvl="1" indent="-514350">
              <a:buFontTx/>
              <a:buNone/>
            </a:pPr>
            <a:r>
              <a:rPr lang="en-US" altLang="en-US">
                <a:ea typeface="MS PGothic" charset="-128"/>
              </a:rPr>
              <a:t>	</a:t>
            </a:r>
          </a:p>
          <a:p>
            <a:pPr marL="514350" indent="-514350"/>
            <a:endParaRPr lang="en-US" altLang="en-US">
              <a:ea typeface="MS PGothic"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Current process cont.</a:t>
            </a:r>
          </a:p>
        </p:txBody>
      </p:sp>
      <p:sp>
        <p:nvSpPr>
          <p:cNvPr id="3" name="Content Placeholder 2"/>
          <p:cNvSpPr>
            <a:spLocks noGrp="1"/>
          </p:cNvSpPr>
          <p:nvPr>
            <p:ph idx="1"/>
          </p:nvPr>
        </p:nvSpPr>
        <p:spPr/>
        <p:txBody>
          <a:bodyPr/>
          <a:lstStyle/>
          <a:p>
            <a:pPr marL="514350" indent="-514350">
              <a:buFontTx/>
              <a:buAutoNum type="arabicPeriod" startAt="4"/>
              <a:defRPr/>
            </a:pPr>
            <a:r>
              <a:rPr lang="en-US" altLang="en-US" sz="2800" dirty="0" smtClean="0"/>
              <a:t>Determine if attendance is essential element of course</a:t>
            </a:r>
          </a:p>
          <a:p>
            <a:pPr marL="914400" lvl="1" indent="-514350">
              <a:defRPr/>
            </a:pPr>
            <a:r>
              <a:rPr lang="en-US" altLang="en-US" sz="2200" dirty="0" smtClean="0"/>
              <a:t>Requires working with instructor, department chair, etc. to learn about nature of the course</a:t>
            </a:r>
          </a:p>
          <a:p>
            <a:pPr marL="1314450" lvl="2" indent="-514350">
              <a:defRPr/>
            </a:pPr>
            <a:r>
              <a:rPr lang="en-US" altLang="en-US" sz="2200" dirty="0" smtClean="0"/>
              <a:t>Ask questions! We are not the experts of the course.</a:t>
            </a:r>
          </a:p>
          <a:p>
            <a:pPr marL="914400" lvl="1" indent="-514350">
              <a:defRPr/>
            </a:pPr>
            <a:r>
              <a:rPr lang="en-US" altLang="en-US" sz="2200" dirty="0" smtClean="0"/>
              <a:t>Requires reviewing course description, course syllabus, and other relevant materials</a:t>
            </a:r>
          </a:p>
          <a:p>
            <a:pPr marL="914400" lvl="1" indent="-514350">
              <a:defRPr/>
            </a:pPr>
            <a:r>
              <a:rPr lang="en-US" altLang="en-US" sz="2200" dirty="0" smtClean="0"/>
              <a:t>Working together with student and instructor for possible alternatives </a:t>
            </a:r>
          </a:p>
          <a:p>
            <a:pPr marL="0" indent="0">
              <a:buFontTx/>
              <a:buNone/>
              <a:defRPr/>
            </a:pPr>
            <a:r>
              <a:rPr lang="en-US" sz="3000" dirty="0" smtClean="0"/>
              <a:t>5.  </a:t>
            </a:r>
            <a:r>
              <a:rPr lang="en-US" sz="2800" dirty="0" smtClean="0"/>
              <a:t>Evaluate effectiveness and/or determine alternative accommodations</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1: Determine eligibility </a:t>
            </a:r>
          </a:p>
        </p:txBody>
      </p:sp>
      <p:sp>
        <p:nvSpPr>
          <p:cNvPr id="14339" name="Content Placeholder 2"/>
          <p:cNvSpPr>
            <a:spLocks noGrp="1"/>
          </p:cNvSpPr>
          <p:nvPr>
            <p:ph idx="1"/>
          </p:nvPr>
        </p:nvSpPr>
        <p:spPr bwMode="auto">
          <a:xfrm>
            <a:off x="457200" y="12954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2800">
                <a:ea typeface="MS PGothic" charset="-128"/>
              </a:rPr>
              <a:t>As always, evaluate documentation on a case-by-case basis through an interactive process.</a:t>
            </a:r>
          </a:p>
          <a:p>
            <a:r>
              <a:rPr lang="en-US" altLang="en-US" sz="2800">
                <a:ea typeface="MS PGothic" charset="-128"/>
              </a:rPr>
              <a:t>Some indicators attendance modification may be appropriate include: </a:t>
            </a:r>
          </a:p>
          <a:p>
            <a:pPr lvl="1"/>
            <a:r>
              <a:rPr lang="en-US" altLang="en-US" sz="2400">
                <a:ea typeface="MS PGothic" charset="-128"/>
              </a:rPr>
              <a:t>Sudden changes in severity of symptoms – student has good days and really bad days</a:t>
            </a:r>
          </a:p>
          <a:p>
            <a:pPr lvl="1"/>
            <a:r>
              <a:rPr lang="en-US" altLang="en-US" sz="2400">
                <a:ea typeface="MS PGothic" charset="-128"/>
              </a:rPr>
              <a:t>Unpredictable causes of exacerbation – symptoms change significantly based on factors beyond student’s control</a:t>
            </a:r>
          </a:p>
          <a:p>
            <a:pPr lvl="1"/>
            <a:r>
              <a:rPr lang="en-US" altLang="en-US" sz="2400">
                <a:ea typeface="MS PGothic" charset="-128"/>
              </a:rPr>
              <a:t>Frequency of symptoms – student experiences symptoms more often than a typical attendance policy in a syllabus (2-4 times/semester)</a:t>
            </a:r>
          </a:p>
          <a:p>
            <a:pPr lvl="1"/>
            <a:endParaRPr lang="en-US" altLang="en-US">
              <a:ea typeface="MS PGothic"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1: Determine eligibility cont.</a:t>
            </a:r>
          </a:p>
        </p:txBody>
      </p:sp>
      <p:sp>
        <p:nvSpPr>
          <p:cNvPr id="1536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Documentation for this request should be as current as possible; consultation with doctor is possible with release if documentation is unclear.</a:t>
            </a:r>
          </a:p>
          <a:p>
            <a:r>
              <a:rPr lang="en-US" altLang="en-US">
                <a:ea typeface="MS PGothic" charset="-128"/>
              </a:rPr>
              <a:t>Student should be able to communicate the frequency and severity of symptoms and how they prohibit regular attendance over the course of the semester and academic career. </a:t>
            </a:r>
          </a:p>
          <a:p>
            <a:endParaRPr lang="en-US" altLang="en-US">
              <a:ea typeface="MS PGothic"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2: Meet with student each semester</a:t>
            </a:r>
          </a:p>
        </p:txBody>
      </p:sp>
      <p:sp>
        <p:nvSpPr>
          <p:cNvPr id="1638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2800">
                <a:ea typeface="MS PGothic" charset="-128"/>
              </a:rPr>
              <a:t>When the SAS office determines that the attendance modification is appropriate, student is required each semester to:</a:t>
            </a:r>
          </a:p>
          <a:p>
            <a:pPr lvl="1"/>
            <a:r>
              <a:rPr lang="en-US" altLang="en-US" sz="2400">
                <a:ea typeface="MS PGothic" charset="-128"/>
              </a:rPr>
              <a:t>Request accommodation letter (sent by SAS)</a:t>
            </a:r>
          </a:p>
          <a:p>
            <a:pPr lvl="1"/>
            <a:r>
              <a:rPr lang="en-US" altLang="en-US" sz="2400">
                <a:ea typeface="MS PGothic" charset="-128"/>
              </a:rPr>
              <a:t>Meet with SAS to review AM procedure, discuss courses, determine which classes AM is needed (SAS sends AM notifications to instructor)</a:t>
            </a:r>
          </a:p>
          <a:p>
            <a:pPr lvl="1"/>
            <a:r>
              <a:rPr lang="en-US" altLang="en-US" sz="2400">
                <a:ea typeface="MS PGothic" charset="-128"/>
              </a:rPr>
              <a:t>Student also receives a copy of AM procedure that outlines responsibilities of the SAS office, the student, and the faculty member.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2: Meet with student each semester cont.</a:t>
            </a:r>
          </a:p>
        </p:txBody>
      </p:sp>
      <p:sp>
        <p:nvSpPr>
          <p:cNvPr id="17411" name="Content Placeholder 2"/>
          <p:cNvSpPr>
            <a:spLocks noGrp="1"/>
          </p:cNvSpPr>
          <p:nvPr>
            <p:ph idx="1"/>
          </p:nvPr>
        </p:nvSpPr>
        <p:spPr bwMode="auto">
          <a:xfrm>
            <a:off x="381000" y="1295400"/>
            <a:ext cx="8229600" cy="45259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defRPr/>
            </a:pPr>
            <a:r>
              <a:rPr lang="en-US" u="sng" dirty="0" smtClean="0"/>
              <a:t>Student</a:t>
            </a:r>
            <a:r>
              <a:rPr lang="en-US" dirty="0" smtClean="0"/>
              <a:t> responsibilities include:</a:t>
            </a:r>
          </a:p>
          <a:p>
            <a:pPr lvl="1">
              <a:defRPr/>
            </a:pPr>
            <a:r>
              <a:rPr lang="en-US" sz="2600" dirty="0" smtClean="0"/>
              <a:t>Discuss a plan for make-up work at the beginning of the semester.</a:t>
            </a:r>
          </a:p>
          <a:p>
            <a:pPr lvl="1">
              <a:defRPr/>
            </a:pPr>
            <a:r>
              <a:rPr lang="en-US" sz="2600" dirty="0" smtClean="0"/>
              <a:t>Alert instructor of all disability-related absences before or as soon as possible after class.</a:t>
            </a:r>
          </a:p>
          <a:p>
            <a:pPr lvl="1">
              <a:defRPr/>
            </a:pPr>
            <a:r>
              <a:rPr lang="en-US" sz="2600" dirty="0" smtClean="0"/>
              <a:t>Make up work within a timely manner.</a:t>
            </a:r>
          </a:p>
          <a:p>
            <a:pPr lvl="1">
              <a:defRPr/>
            </a:pPr>
            <a:r>
              <a:rPr lang="en-US" sz="2600" dirty="0" smtClean="0"/>
              <a:t>Talk to SAS if accommodation is not being met.</a:t>
            </a:r>
          </a:p>
          <a:p>
            <a:pPr lvl="1">
              <a:defRPr/>
            </a:pPr>
            <a:r>
              <a:rPr lang="en-US" sz="2600" dirty="0" smtClean="0"/>
              <a:t>Meet all academic requirements of the course.</a:t>
            </a:r>
          </a:p>
          <a:p>
            <a:pPr marL="457200" lvl="1" indent="0">
              <a:buFontTx/>
              <a:buNone/>
              <a:defRPr/>
            </a:pPr>
            <a:endParaRPr lang="en-US" sz="2600" dirty="0" smtClean="0"/>
          </a:p>
          <a:p>
            <a:pPr lvl="1">
              <a:defRPr/>
            </a:pPr>
            <a:endParaRPr lang="en-US"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2: Meet with student each semester cont.</a:t>
            </a:r>
          </a:p>
        </p:txBody>
      </p:sp>
      <p:sp>
        <p:nvSpPr>
          <p:cNvPr id="1843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u="sng">
                <a:ea typeface="MS PGothic" charset="-128"/>
              </a:rPr>
              <a:t>Instructor</a:t>
            </a:r>
            <a:r>
              <a:rPr lang="en-US" altLang="en-US">
                <a:ea typeface="MS PGothic" charset="-128"/>
              </a:rPr>
              <a:t> responsibilities include: </a:t>
            </a:r>
          </a:p>
          <a:p>
            <a:pPr lvl="1"/>
            <a:r>
              <a:rPr lang="en-US" altLang="en-US">
                <a:ea typeface="MS PGothic" charset="-128"/>
              </a:rPr>
              <a:t>Meeting with the student to discuss a plan for make-up work or alternate assignments within a reasonable time frame.</a:t>
            </a:r>
          </a:p>
          <a:p>
            <a:pPr lvl="1"/>
            <a:r>
              <a:rPr lang="en-US" altLang="en-US">
                <a:ea typeface="MS PGothic" charset="-128"/>
              </a:rPr>
              <a:t>Removing attendance penalties for SAS-related absences. </a:t>
            </a:r>
          </a:p>
          <a:p>
            <a:pPr lvl="1"/>
            <a:r>
              <a:rPr lang="en-US" altLang="en-US">
                <a:ea typeface="MS PGothic" charset="-128"/>
              </a:rPr>
              <a:t>Consulting with SAS about reasonable accommodations.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2: Meet with student each semester cont.</a:t>
            </a:r>
          </a:p>
        </p:txBody>
      </p:sp>
      <p:sp>
        <p:nvSpPr>
          <p:cNvPr id="1945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SAS responsibilities include:</a:t>
            </a:r>
          </a:p>
          <a:p>
            <a:pPr lvl="1"/>
            <a:r>
              <a:rPr lang="en-US" altLang="en-US">
                <a:ea typeface="MS PGothic" charset="-128"/>
              </a:rPr>
              <a:t>Determine eligibility</a:t>
            </a:r>
          </a:p>
          <a:p>
            <a:pPr lvl="1"/>
            <a:r>
              <a:rPr lang="en-US" altLang="en-US">
                <a:ea typeface="MS PGothic" charset="-128"/>
              </a:rPr>
              <a:t>Evaluate semester requests</a:t>
            </a:r>
          </a:p>
          <a:p>
            <a:pPr lvl="1"/>
            <a:r>
              <a:rPr lang="en-US" altLang="en-US">
                <a:ea typeface="MS PGothic" charset="-128"/>
              </a:rPr>
              <a:t>Work with instructors to determine appropriateness of modifying the course attendance policy </a:t>
            </a:r>
          </a:p>
          <a:p>
            <a:pPr lvl="1"/>
            <a:r>
              <a:rPr lang="en-US" altLang="en-US">
                <a:ea typeface="MS PGothic" charset="-128"/>
              </a:rPr>
              <a:t>Notify instructor and student of determination</a:t>
            </a:r>
          </a:p>
          <a:p>
            <a:pPr lvl="1"/>
            <a:r>
              <a:rPr lang="en-US" altLang="en-US">
                <a:ea typeface="MS PGothic" charset="-128"/>
              </a:rPr>
              <a:t>Evaluate and/or determine alternatives</a:t>
            </a:r>
          </a:p>
          <a:p>
            <a:pPr marL="914400" lvl="2" indent="0">
              <a:buFontTx/>
              <a:buNone/>
            </a:pPr>
            <a:r>
              <a:rPr lang="en-US" altLang="en-US">
                <a:ea typeface="MS PGothic" charset="-128"/>
              </a:rPr>
              <a:t>**Communication with all parties is key!</a:t>
            </a:r>
          </a:p>
          <a:p>
            <a:pPr lvl="1"/>
            <a:endParaRPr lang="en-US" altLang="en-US">
              <a:ea typeface="MS PGothic" charset="-128"/>
            </a:endParaRPr>
          </a:p>
          <a:p>
            <a:pPr lvl="1"/>
            <a:endParaRPr lang="en-US" altLang="en-US">
              <a:ea typeface="MS PGothic"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3: Accommodation letter and AM notification email </a:t>
            </a:r>
          </a:p>
        </p:txBody>
      </p:sp>
      <p:sp>
        <p:nvSpPr>
          <p:cNvPr id="2048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Student requests accommodation letter</a:t>
            </a:r>
          </a:p>
          <a:p>
            <a:r>
              <a:rPr lang="en-US" altLang="en-US">
                <a:ea typeface="MS PGothic" charset="-128"/>
              </a:rPr>
              <a:t>SAS emails accommodation letter and attendance modification notice to instructor and student</a:t>
            </a:r>
          </a:p>
          <a:p>
            <a:pPr lvl="1"/>
            <a:r>
              <a:rPr lang="en-US" altLang="en-US">
                <a:ea typeface="MS PGothic" charset="-128"/>
              </a:rPr>
              <a:t>Opens conversation with instructor for determining if attendance is essential element of course </a:t>
            </a:r>
          </a:p>
          <a:p>
            <a:endParaRPr lang="en-US" altLang="en-US">
              <a:ea typeface="MS PGothic"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a:ea typeface="MS PGothic" charset="-128"/>
              </a:rPr>
              <a:t>Overview</a:t>
            </a:r>
          </a:p>
        </p:txBody>
      </p:sp>
      <p:sp>
        <p:nvSpPr>
          <p:cNvPr id="3075"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z="3000">
                <a:ea typeface="MS PGothic" charset="-128"/>
              </a:rPr>
              <a:t>Kent State’s process for revamping attendance modifications</a:t>
            </a:r>
          </a:p>
          <a:p>
            <a:pPr eaLnBrk="1" hangingPunct="1"/>
            <a:r>
              <a:rPr lang="en-US" altLang="en-US" sz="3000">
                <a:ea typeface="MS PGothic" charset="-128"/>
              </a:rPr>
              <a:t>Recognizing legitimate requests for flexible attendance</a:t>
            </a:r>
          </a:p>
          <a:p>
            <a:pPr eaLnBrk="1" hangingPunct="1"/>
            <a:r>
              <a:rPr lang="en-US" altLang="en-US" sz="3000">
                <a:ea typeface="MS PGothic" charset="-128"/>
              </a:rPr>
              <a:t>Evaluating the appropriateness of the request</a:t>
            </a:r>
          </a:p>
          <a:p>
            <a:pPr eaLnBrk="1" hangingPunct="1"/>
            <a:r>
              <a:rPr lang="en-US" altLang="en-US" sz="3000">
                <a:ea typeface="MS PGothic" charset="-128"/>
              </a:rPr>
              <a:t>OCR complaints/resolutions</a:t>
            </a:r>
          </a:p>
          <a:p>
            <a:pPr eaLnBrk="1" hangingPunct="1"/>
            <a:r>
              <a:rPr lang="en-US" altLang="en-US" sz="3000">
                <a:ea typeface="MS PGothic" charset="-128"/>
              </a:rPr>
              <a:t>Rationale for supporting or denying requests</a:t>
            </a:r>
          </a:p>
          <a:p>
            <a:pPr eaLnBrk="1" hangingPunct="1"/>
            <a:r>
              <a:rPr lang="en-US" altLang="en-US" sz="3000">
                <a:ea typeface="MS PGothic" charset="-128"/>
              </a:rPr>
              <a:t>Questions / Discussion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1981200" y="274638"/>
            <a:ext cx="47244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4: Determining if attendance is essential </a:t>
            </a:r>
          </a:p>
        </p:txBody>
      </p:sp>
      <p:sp>
        <p:nvSpPr>
          <p:cNvPr id="2150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The process for determining if attendance is essential to the course includes conversations or input from: </a:t>
            </a:r>
          </a:p>
          <a:p>
            <a:pPr lvl="1"/>
            <a:r>
              <a:rPr lang="en-US" altLang="en-US">
                <a:ea typeface="MS PGothic" charset="-128"/>
              </a:rPr>
              <a:t>Faculty member teaching the course</a:t>
            </a:r>
          </a:p>
          <a:p>
            <a:pPr lvl="1"/>
            <a:r>
              <a:rPr lang="en-US" altLang="en-US">
                <a:ea typeface="MS PGothic" charset="-128"/>
              </a:rPr>
              <a:t>Dean, Chair, or Program Director</a:t>
            </a:r>
          </a:p>
          <a:p>
            <a:pPr lvl="1"/>
            <a:r>
              <a:rPr lang="en-US" altLang="en-US">
                <a:ea typeface="MS PGothic" charset="-128"/>
              </a:rPr>
              <a:t>Course Description in catalog</a:t>
            </a:r>
          </a:p>
          <a:p>
            <a:pPr lvl="1"/>
            <a:r>
              <a:rPr lang="en-US" altLang="en-US">
                <a:ea typeface="MS PGothic" charset="-128"/>
              </a:rPr>
              <a:t>Course Syllabus and stated attendance policies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1905000" y="274638"/>
            <a:ext cx="48006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4: Determining if attendance is essential cont.</a:t>
            </a:r>
          </a:p>
        </p:txBody>
      </p:sp>
      <p:sp>
        <p:nvSpPr>
          <p:cNvPr id="2253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SAS considers the following factors in making this determination: </a:t>
            </a:r>
          </a:p>
          <a:p>
            <a:pPr lvl="1"/>
            <a:r>
              <a:rPr lang="en-US" altLang="en-US" sz="2600">
                <a:ea typeface="MS PGothic" charset="-128"/>
              </a:rPr>
              <a:t>Method of assessing students’ learning used in the course – is participation used to measure learning?</a:t>
            </a:r>
          </a:p>
          <a:p>
            <a:pPr lvl="1"/>
            <a:r>
              <a:rPr lang="en-US" altLang="en-US" sz="2600">
                <a:ea typeface="MS PGothic" charset="-128"/>
              </a:rPr>
              <a:t>Potential duplication of material – is the only way to acquire this information through being in class? </a:t>
            </a:r>
          </a:p>
          <a:p>
            <a:pPr lvl="1"/>
            <a:r>
              <a:rPr lang="en-US" altLang="en-US" sz="2600">
                <a:ea typeface="MS PGothic" charset="-128"/>
              </a:rPr>
              <a:t>Alternate assignment options – while not preferable, is there another way the student can demonstrate knowledge? </a:t>
            </a:r>
          </a:p>
          <a:p>
            <a:pPr lvl="1"/>
            <a:endParaRPr lang="en-US" altLang="en-US">
              <a:ea typeface="MS PGothic"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1905000" y="274638"/>
            <a:ext cx="48006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4: Determining if attendance is essential cont.</a:t>
            </a:r>
          </a:p>
        </p:txBody>
      </p:sp>
      <p:sp>
        <p:nvSpPr>
          <p:cNvPr id="22531"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buFontTx/>
              <a:buNone/>
              <a:defRPr/>
            </a:pPr>
            <a:r>
              <a:rPr lang="en-US" altLang="en-US" dirty="0" smtClean="0"/>
              <a:t>Questions suggested by OCR in Cabrillo case:</a:t>
            </a:r>
          </a:p>
          <a:p>
            <a:pPr marL="514350" indent="-514350">
              <a:buFontTx/>
              <a:buAutoNum type="arabicPeriod"/>
              <a:defRPr/>
            </a:pPr>
            <a:r>
              <a:rPr lang="en-US" altLang="en-US" sz="2800" dirty="0" smtClean="0"/>
              <a:t>What does the course description and syllabus say about attendance?</a:t>
            </a:r>
          </a:p>
          <a:p>
            <a:pPr marL="514350" indent="-514350">
              <a:buFontTx/>
              <a:buAutoNum type="arabicPeriod"/>
              <a:defRPr/>
            </a:pPr>
            <a:r>
              <a:rPr lang="en-US" altLang="en-US" sz="2800" dirty="0" smtClean="0"/>
              <a:t>Is the attendance policy consistently applied for all students?</a:t>
            </a:r>
          </a:p>
          <a:p>
            <a:pPr marL="514350" indent="-514350">
              <a:buFontTx/>
              <a:buAutoNum type="arabicPeriod"/>
              <a:defRPr/>
            </a:pPr>
            <a:r>
              <a:rPr lang="en-US" altLang="en-US" sz="2800" dirty="0" smtClean="0"/>
              <a:t>Is attendance factored in as part of the final course grade? </a:t>
            </a:r>
          </a:p>
          <a:p>
            <a:pPr marL="514350" indent="-514350">
              <a:buFontTx/>
              <a:buAutoNum type="arabicPeriod"/>
              <a:defRPr/>
            </a:pPr>
            <a:r>
              <a:rPr lang="en-US" altLang="en-US" sz="2800" dirty="0" smtClean="0"/>
              <a:t>Is there classroom interaction between the instructor and students? Among students?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1981200" y="274638"/>
            <a:ext cx="47244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4: Determining if attendance is essential cont.</a:t>
            </a:r>
          </a:p>
        </p:txBody>
      </p:sp>
      <p:sp>
        <p:nvSpPr>
          <p:cNvPr id="2457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buFontTx/>
              <a:buNone/>
            </a:pPr>
            <a:r>
              <a:rPr lang="en-US" altLang="en-US">
                <a:ea typeface="MS PGothic" charset="-128"/>
              </a:rPr>
              <a:t>5. </a:t>
            </a:r>
            <a:r>
              <a:rPr lang="en-US" altLang="en-US" sz="2800">
                <a:ea typeface="MS PGothic" charset="-128"/>
              </a:rPr>
              <a:t>Do student contributions constitute a significant component of the learning process?</a:t>
            </a:r>
          </a:p>
          <a:p>
            <a:pPr marL="0" indent="0">
              <a:buFontTx/>
              <a:buNone/>
            </a:pPr>
            <a:r>
              <a:rPr lang="en-US" altLang="en-US" sz="2800">
                <a:ea typeface="MS PGothic" charset="-128"/>
              </a:rPr>
              <a:t>6. Does the course rely on student participation as an essential method for learning?</a:t>
            </a:r>
          </a:p>
          <a:p>
            <a:pPr marL="0" indent="0">
              <a:buFontTx/>
              <a:buNone/>
            </a:pPr>
            <a:r>
              <a:rPr lang="en-US" altLang="en-US" sz="2800">
                <a:ea typeface="MS PGothic" charset="-128"/>
              </a:rPr>
              <a:t>7. What is the impact of the education experience of other student in the class if (student) fails to attend?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xfrm>
            <a:off x="1981200" y="274638"/>
            <a:ext cx="47244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4: Determining if attendance is essential cont.</a:t>
            </a:r>
          </a:p>
        </p:txBody>
      </p:sp>
      <p:sp>
        <p:nvSpPr>
          <p:cNvPr id="25603" name="Content Placeholder 2"/>
          <p:cNvSpPr>
            <a:spLocks noGrp="1"/>
          </p:cNvSpPr>
          <p:nvPr>
            <p:ph idx="1"/>
          </p:nvPr>
        </p:nvSpPr>
        <p:spPr bwMode="auto">
          <a:xfrm>
            <a:off x="381000" y="12954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2800">
                <a:ea typeface="MS PGothic" charset="-128"/>
              </a:rPr>
              <a:t>As with all accommodations, it is important to reiterate that the accommodation cannot alter the intrinsic nature of the course. </a:t>
            </a:r>
          </a:p>
          <a:p>
            <a:r>
              <a:rPr lang="en-US" altLang="en-US" sz="2800">
                <a:ea typeface="MS PGothic" charset="-128"/>
              </a:rPr>
              <a:t>Be respectful of “sage on the stage” professors. Missing class or giving an alternate assignment is by no means ideal or preferable but students cannot be penalized for a disability. This is not special treatment or a reduction of standards. </a:t>
            </a:r>
          </a:p>
          <a:p>
            <a:r>
              <a:rPr lang="en-US" altLang="en-US" sz="2800">
                <a:ea typeface="MS PGothic" charset="-128"/>
              </a:rPr>
              <a:t>Faculty may need assistance with considering alternate assignments or make-up work, so they may need to consult with lab managers or other support staff.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1981200" y="274638"/>
            <a:ext cx="47244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4: Determining if attendance is essential cont.</a:t>
            </a:r>
          </a:p>
        </p:txBody>
      </p:sp>
      <p:sp>
        <p:nvSpPr>
          <p:cNvPr id="2662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After an interactive process, if attendance is determined to be intrinsic to the nature of the course: </a:t>
            </a:r>
          </a:p>
          <a:p>
            <a:pPr lvl="1"/>
            <a:r>
              <a:rPr lang="en-US" altLang="en-US">
                <a:ea typeface="MS PGothic" charset="-128"/>
              </a:rPr>
              <a:t>The student is notified in writing that the accommodation is not appropriate. </a:t>
            </a:r>
          </a:p>
          <a:p>
            <a:pPr lvl="1"/>
            <a:r>
              <a:rPr lang="en-US" altLang="en-US">
                <a:ea typeface="MS PGothic" charset="-128"/>
              </a:rPr>
              <a:t>Grievance procedure is attached. </a:t>
            </a:r>
          </a:p>
          <a:p>
            <a:pPr lvl="1"/>
            <a:r>
              <a:rPr lang="en-US" altLang="en-US">
                <a:ea typeface="MS PGothic" charset="-128"/>
              </a:rPr>
              <a:t>Student may be eligible for other accommodations.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1981200" y="228600"/>
            <a:ext cx="46482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4: Determining if attendance is essential cont.</a:t>
            </a:r>
          </a:p>
        </p:txBody>
      </p:sp>
      <p:sp>
        <p:nvSpPr>
          <p:cNvPr id="2765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If the request can be substantiated, the accommodation is given. </a:t>
            </a:r>
          </a:p>
          <a:p>
            <a:r>
              <a:rPr lang="en-US" altLang="en-US">
                <a:ea typeface="MS PGothic" charset="-128"/>
              </a:rPr>
              <a:t>Factors SAS does not consider when evaluating accommodation requests: </a:t>
            </a:r>
          </a:p>
          <a:p>
            <a:pPr lvl="1"/>
            <a:r>
              <a:rPr lang="en-US" altLang="en-US">
                <a:ea typeface="MS PGothic" charset="-128"/>
              </a:rPr>
              <a:t>Whether the student is responsible enough to alert professors of absences</a:t>
            </a:r>
          </a:p>
          <a:p>
            <a:pPr lvl="1"/>
            <a:r>
              <a:rPr lang="en-US" altLang="en-US">
                <a:ea typeface="MS PGothic" charset="-128"/>
              </a:rPr>
              <a:t>If student will take advantage of the accommodation</a:t>
            </a:r>
          </a:p>
          <a:p>
            <a:pPr lvl="1"/>
            <a:r>
              <a:rPr lang="en-US" altLang="en-US">
                <a:ea typeface="MS PGothic" charset="-128"/>
              </a:rPr>
              <a:t>If student will miss class too often to be successful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1981200" y="274638"/>
            <a:ext cx="47244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Step 5: Evaluate effectiveness and/or determine alternatives</a:t>
            </a:r>
          </a:p>
        </p:txBody>
      </p:sp>
      <p:sp>
        <p:nvSpPr>
          <p:cNvPr id="2867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If attendance modification is determine inappropriate for course, work with student and instructor to determine alternatives </a:t>
            </a:r>
          </a:p>
          <a:p>
            <a:r>
              <a:rPr lang="en-US" altLang="en-US">
                <a:ea typeface="MS PGothic" charset="-128"/>
              </a:rPr>
              <a:t>Evaluate effectiveness of attendance modification</a:t>
            </a:r>
          </a:p>
          <a:p>
            <a:pPr lvl="1"/>
            <a:r>
              <a:rPr lang="en-US" altLang="en-US">
                <a:ea typeface="MS PGothic" charset="-128"/>
              </a:rPr>
              <a:t>Are absences becoming excessive?</a:t>
            </a:r>
          </a:p>
          <a:p>
            <a:pPr lvl="1"/>
            <a:r>
              <a:rPr lang="en-US" altLang="en-US">
                <a:ea typeface="MS PGothic" charset="-128"/>
              </a:rPr>
              <a:t>Is the student missing essential material or hours (e.g. student teaching, clinicals)?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What we have found…</a:t>
            </a:r>
          </a:p>
        </p:txBody>
      </p:sp>
      <p:sp>
        <p:nvSpPr>
          <p:cNvPr id="2969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2800">
                <a:ea typeface="MS PGothic" charset="-128"/>
              </a:rPr>
              <a:t>This is a fluid process (expect ups and downs)</a:t>
            </a:r>
          </a:p>
          <a:p>
            <a:r>
              <a:rPr lang="en-US" altLang="en-US" sz="2800">
                <a:ea typeface="MS PGothic" charset="-128"/>
              </a:rPr>
              <a:t>Instructors have lots of questions and may present with a great deal of resistance</a:t>
            </a:r>
          </a:p>
          <a:p>
            <a:r>
              <a:rPr lang="en-US" altLang="en-US" sz="2800">
                <a:ea typeface="MS PGothic" charset="-128"/>
              </a:rPr>
              <a:t>Most instructors are very willing to work with the student and implement the attendance modification </a:t>
            </a:r>
          </a:p>
          <a:p>
            <a:r>
              <a:rPr lang="en-US" altLang="en-US" sz="2800">
                <a:ea typeface="MS PGothic" charset="-128"/>
              </a:rPr>
              <a:t>Students feel much more comfortable not being the ones “negotiating” with the instructor</a:t>
            </a:r>
          </a:p>
          <a:p>
            <a:r>
              <a:rPr lang="en-US" altLang="en-US" sz="2800">
                <a:ea typeface="MS PGothic" charset="-128"/>
              </a:rPr>
              <a:t>Seamless transition between campuses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1440" tIns="45720" rIns="91440" bIns="45720" numCol="1" anchor="t" anchorCtr="0" compatLnSpc="1">
            <a:prstTxWarp prst="textNoShape">
              <a:avLst/>
            </a:prstTxWarp>
          </a:bodyPr>
          <a:lstStyle/>
          <a:p>
            <a:endParaRPr lang="en-US" altLang="en-US">
              <a:ea typeface="MS PGothic" charset="-128"/>
            </a:endParaRPr>
          </a:p>
        </p:txBody>
      </p:sp>
      <p:sp>
        <p:nvSpPr>
          <p:cNvPr id="3072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lgn="ctr">
              <a:buFontTx/>
              <a:buNone/>
            </a:pPr>
            <a:endParaRPr lang="en-US" altLang="en-US">
              <a:ea typeface="MS PGothic" charset="-128"/>
            </a:endParaRPr>
          </a:p>
          <a:p>
            <a:pPr marL="0" indent="0" algn="ctr">
              <a:buFontTx/>
              <a:buNone/>
            </a:pPr>
            <a:endParaRPr lang="en-US" altLang="en-US">
              <a:ea typeface="MS PGothic" charset="-128"/>
            </a:endParaRPr>
          </a:p>
          <a:p>
            <a:pPr marL="0" indent="0" algn="ctr">
              <a:buFontTx/>
              <a:buNone/>
            </a:pPr>
            <a:r>
              <a:rPr lang="en-US" altLang="en-US">
                <a:ea typeface="MS PGothic" charset="-128"/>
              </a:rPr>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a:r>
              <a:rPr lang="en-US" altLang="en-US">
                <a:ea typeface="MS PGothic" charset="-128"/>
              </a:rPr>
              <a:t/>
            </a:r>
            <a:br>
              <a:rPr lang="en-US" altLang="en-US">
                <a:ea typeface="MS PGothic" charset="-128"/>
              </a:rPr>
            </a:br>
            <a:r>
              <a:rPr lang="en-US" altLang="en-US">
                <a:ea typeface="MS PGothic" charset="-128"/>
              </a:rPr>
              <a:t>Disclaimer…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Resources</a:t>
            </a:r>
          </a:p>
        </p:txBody>
      </p:sp>
      <p:sp>
        <p:nvSpPr>
          <p:cNvPr id="27651"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defRPr/>
            </a:pPr>
            <a:r>
              <a:rPr lang="en-US" sz="2800" dirty="0" smtClean="0"/>
              <a:t>University Policy on Class Attendance and Class Absence:</a:t>
            </a:r>
          </a:p>
          <a:p>
            <a:pPr marL="0" indent="0" algn="ctr">
              <a:buFontTx/>
              <a:buNone/>
              <a:defRPr/>
            </a:pPr>
            <a:r>
              <a:rPr lang="en-US" sz="2800" dirty="0" smtClean="0">
                <a:hlinkClick r:id="rId2"/>
              </a:rPr>
              <a:t>http://www.kent.edu/policyreg/administrative-policy-regarding-class-attendance-and-class-absence</a:t>
            </a:r>
            <a:endParaRPr lang="en-US" sz="2800" dirty="0" smtClean="0"/>
          </a:p>
          <a:p>
            <a:pPr>
              <a:defRPr/>
            </a:pPr>
            <a:r>
              <a:rPr lang="en-US" sz="2800" dirty="0" smtClean="0"/>
              <a:t>SAS attendance modification procedure:</a:t>
            </a:r>
          </a:p>
          <a:p>
            <a:pPr marL="0" indent="0" algn="ctr">
              <a:buFontTx/>
              <a:buNone/>
              <a:defRPr/>
            </a:pPr>
            <a:r>
              <a:rPr lang="en-US" sz="2800" dirty="0" smtClean="0">
                <a:hlinkClick r:id="rId3"/>
              </a:rPr>
              <a:t>http://www.kent.edu/sas/modification-class-attendance-policy</a:t>
            </a:r>
            <a:r>
              <a:rPr lang="en-US" sz="2800" dirty="0" smtClean="0"/>
              <a:t> </a:t>
            </a:r>
          </a:p>
          <a:p>
            <a:pPr>
              <a:defRPr/>
            </a:pPr>
            <a:r>
              <a:rPr lang="en-US" sz="2800" dirty="0" smtClean="0"/>
              <a:t>Contact us: </a:t>
            </a:r>
            <a:r>
              <a:rPr lang="en-US" sz="2400" dirty="0" smtClean="0">
                <a:hlinkClick r:id="rId4"/>
              </a:rPr>
              <a:t>jdibiasi@kent.edu</a:t>
            </a:r>
            <a:r>
              <a:rPr lang="en-US" sz="2400" dirty="0" smtClean="0"/>
              <a:t> or </a:t>
            </a:r>
            <a:r>
              <a:rPr lang="en-US" sz="2400" dirty="0" smtClean="0">
                <a:hlinkClick r:id="rId5"/>
              </a:rPr>
              <a:t>aweyant1@kent.edu</a:t>
            </a:r>
            <a:r>
              <a:rPr lang="en-US" sz="2400" dirty="0" smtClean="0"/>
              <a:t> </a:t>
            </a:r>
          </a:p>
          <a:p>
            <a:pPr>
              <a:defRPr/>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History</a:t>
            </a:r>
          </a:p>
        </p:txBody>
      </p:sp>
      <p:sp>
        <p:nvSpPr>
          <p:cNvPr id="3" name="Content Placeholder 2"/>
          <p:cNvSpPr>
            <a:spLocks noGrp="1"/>
          </p:cNvSpPr>
          <p:nvPr>
            <p:ph idx="1"/>
          </p:nvPr>
        </p:nvSpPr>
        <p:spPr/>
        <p:txBody>
          <a:bodyPr/>
          <a:lstStyle/>
          <a:p>
            <a:pPr>
              <a:defRPr/>
            </a:pPr>
            <a:r>
              <a:rPr lang="en-US" dirty="0" smtClean="0">
                <a:ea typeface="+mn-ea"/>
              </a:rPr>
              <a:t>Prior to our formalized process:</a:t>
            </a:r>
          </a:p>
          <a:p>
            <a:pPr lvl="1">
              <a:defRPr/>
            </a:pPr>
            <a:r>
              <a:rPr lang="en-US" dirty="0" smtClean="0">
                <a:ea typeface="+mn-ea"/>
              </a:rPr>
              <a:t>Started out with individual emails to faculty</a:t>
            </a:r>
          </a:p>
          <a:p>
            <a:pPr lvl="2">
              <a:defRPr/>
            </a:pPr>
            <a:r>
              <a:rPr lang="en-US" dirty="0" smtClean="0">
                <a:ea typeface="+mn-ea"/>
              </a:rPr>
              <a:t>The emails didn’t say much</a:t>
            </a:r>
          </a:p>
          <a:p>
            <a:pPr lvl="2">
              <a:defRPr/>
            </a:pPr>
            <a:r>
              <a:rPr lang="en-US" dirty="0" smtClean="0">
                <a:ea typeface="+mn-ea"/>
              </a:rPr>
              <a:t>Seemed to put onus on student for negotiating accommodations</a:t>
            </a:r>
          </a:p>
          <a:p>
            <a:pPr lvl="2">
              <a:defRPr/>
            </a:pPr>
            <a:r>
              <a:rPr lang="en-US" dirty="0" smtClean="0">
                <a:ea typeface="+mn-ea"/>
              </a:rPr>
              <a:t>Different processes at each of our regional campuses </a:t>
            </a:r>
          </a:p>
          <a:p>
            <a:pPr lvl="3">
              <a:defRPr/>
            </a:pPr>
            <a:r>
              <a:rPr lang="en-US" dirty="0" smtClean="0">
                <a:ea typeface="+mn-ea"/>
              </a:rPr>
              <a:t>wording and expectations varied greatly </a:t>
            </a:r>
          </a:p>
          <a:p>
            <a:pPr lvl="2">
              <a:defRPr/>
            </a:pPr>
            <a:r>
              <a:rPr lang="en-US" dirty="0"/>
              <a:t>O</a:t>
            </a:r>
            <a:r>
              <a:rPr lang="en-US" dirty="0" smtClean="0"/>
              <a:t>ne </a:t>
            </a:r>
            <a:r>
              <a:rPr lang="en-US" dirty="0"/>
              <a:t>campus </a:t>
            </a:r>
            <a:r>
              <a:rPr lang="en-US" dirty="0" smtClean="0"/>
              <a:t>listed in </a:t>
            </a:r>
            <a:r>
              <a:rPr lang="en-US" dirty="0"/>
              <a:t>the footnote of the accommodation letter </a:t>
            </a:r>
            <a:r>
              <a:rPr lang="en-US" dirty="0" smtClean="0"/>
              <a:t>that: </a:t>
            </a:r>
            <a:endParaRPr lang="en-US" dirty="0"/>
          </a:p>
          <a:p>
            <a:pPr marL="0" indent="0" algn="ctr">
              <a:buFontTx/>
              <a:buNone/>
              <a:defRPr/>
            </a:pPr>
            <a:r>
              <a:rPr lang="en-US" sz="2000" dirty="0" smtClean="0"/>
              <a:t>“</a:t>
            </a:r>
            <a:r>
              <a:rPr lang="en-US" sz="2000" dirty="0"/>
              <a:t>Student should speak to faculty </a:t>
            </a:r>
            <a:r>
              <a:rPr lang="en-US" sz="2000" dirty="0" smtClean="0"/>
              <a:t>member regarding attendance</a:t>
            </a:r>
            <a:r>
              <a:rPr lang="en-US" sz="2000" dirty="0"/>
              <a:t>” </a:t>
            </a:r>
          </a:p>
          <a:p>
            <a:pPr>
              <a:defRPr/>
            </a:pPr>
            <a:endParaRPr lang="en-US" dirty="0"/>
          </a:p>
          <a:p>
            <a:pPr marL="914400" lvl="2" indent="0">
              <a:buFontTx/>
              <a:buNone/>
              <a:defRPr/>
            </a:pPr>
            <a:endParaRPr lang="en-US" dirty="0">
              <a:ea typeface="+mn-ea"/>
            </a:endParaRPr>
          </a:p>
          <a:p>
            <a:pPr lvl="2">
              <a:defRPr/>
            </a:pPr>
            <a:endParaRPr lang="en-US" dirty="0" smtClean="0">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History cont.</a:t>
            </a:r>
          </a:p>
        </p:txBody>
      </p:sp>
      <p:sp>
        <p:nvSpPr>
          <p:cNvPr id="614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buFontTx/>
              <a:buNone/>
            </a:pPr>
            <a:r>
              <a:rPr lang="en-US" altLang="en-US">
                <a:ea typeface="MS PGothic" charset="-128"/>
              </a:rPr>
              <a:t>- Developed a recommendation that was included on the student’s accommodation letter, but found that it wasn’t consistently applied between campuses</a:t>
            </a:r>
          </a:p>
          <a:p>
            <a:pPr lvl="1">
              <a:buFont typeface="Arial" charset="0"/>
              <a:buChar char="•"/>
            </a:pPr>
            <a:r>
              <a:rPr lang="en-US" altLang="en-US">
                <a:ea typeface="MS PGothic" charset="-128"/>
              </a:rPr>
              <a:t>Lots of words, but again, it felt like the student had to negotiate their accommodations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History cont. (unpredictable nature of disability statement)</a:t>
            </a:r>
          </a:p>
        </p:txBody>
      </p:sp>
      <p:sp>
        <p:nvSpPr>
          <p:cNvPr id="717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buFontTx/>
              <a:buNone/>
            </a:pPr>
            <a:r>
              <a:rPr lang="en-US" altLang="en-US" sz="2400">
                <a:ea typeface="MS PGothic" charset="-128"/>
              </a:rPr>
              <a:t>“Due to the nature of this student’s disability, he/she may experience an unpredictable exacerbation of their disability that may impact their ability to attend class. The student has been instructed to contact you, as close to the beginning of the semester as possible, to discuss this situation. SAS understands that accommodations cannot impinge upon the intrinsic nature of a course or course requirement, and if you believe this request does this please contact our office and we can discuss your concerns. This student has also been reminded that it is his/her responsibility to meet all course requirements for your class.”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History cont.</a:t>
            </a:r>
          </a:p>
        </p:txBody>
      </p:sp>
      <p:sp>
        <p:nvSpPr>
          <p:cNvPr id="3" name="Content Placeholder 2"/>
          <p:cNvSpPr>
            <a:spLocks noGrp="1"/>
          </p:cNvSpPr>
          <p:nvPr>
            <p:ph idx="1"/>
          </p:nvPr>
        </p:nvSpPr>
        <p:spPr/>
        <p:txBody>
          <a:bodyPr/>
          <a:lstStyle/>
          <a:p>
            <a:pPr>
              <a:defRPr/>
            </a:pPr>
            <a:r>
              <a:rPr lang="en-US" dirty="0" smtClean="0">
                <a:ea typeface="+mn-ea"/>
              </a:rPr>
              <a:t>2012 OCR complaint </a:t>
            </a:r>
          </a:p>
          <a:p>
            <a:pPr lvl="1">
              <a:defRPr/>
            </a:pPr>
            <a:r>
              <a:rPr lang="en-US" dirty="0" smtClean="0">
                <a:ea typeface="+mn-ea"/>
              </a:rPr>
              <a:t>Alleging that instructor was not supporting accommodations and denied her access to participate in a class field trip because she requested to use her wheelchair</a:t>
            </a:r>
          </a:p>
          <a:p>
            <a:pPr>
              <a:defRPr/>
            </a:pPr>
            <a:r>
              <a:rPr lang="en-US" dirty="0" smtClean="0">
                <a:ea typeface="+mn-ea"/>
              </a:rPr>
              <a:t>OCR reviewed student’s file and case notes from our office</a:t>
            </a:r>
          </a:p>
          <a:p>
            <a:pPr lvl="1">
              <a:defRPr/>
            </a:pPr>
            <a:r>
              <a:rPr lang="en-US" dirty="0" smtClean="0">
                <a:ea typeface="+mn-ea"/>
              </a:rPr>
              <a:t>OCR found a case note stating we didn’t provide assistance with attendance modifications</a:t>
            </a:r>
          </a:p>
          <a:p>
            <a:pPr marL="457200" lvl="1" indent="0">
              <a:buFontTx/>
              <a:buNone/>
              <a:defRPr/>
            </a:pPr>
            <a:endParaRPr lang="en-US" dirty="0" smtClean="0">
              <a:ea typeface="+mn-ea"/>
            </a:endParaRPr>
          </a:p>
          <a:p>
            <a:pPr lvl="1">
              <a:defRPr/>
            </a:pPr>
            <a:endParaRPr lang="en-US" dirty="0">
              <a:ea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Influencing factors for change</a:t>
            </a:r>
          </a:p>
        </p:txBody>
      </p:sp>
      <p:sp>
        <p:nvSpPr>
          <p:cNvPr id="921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2800">
                <a:ea typeface="MS PGothic" charset="-128"/>
              </a:rPr>
              <a:t>Our process simply wasn’t working well</a:t>
            </a:r>
          </a:p>
          <a:p>
            <a:r>
              <a:rPr lang="en-US" altLang="en-US" sz="2800">
                <a:ea typeface="MS PGothic" charset="-128"/>
              </a:rPr>
              <a:t>Time intensive</a:t>
            </a:r>
          </a:p>
          <a:p>
            <a:r>
              <a:rPr lang="en-US" altLang="en-US" sz="2800">
                <a:ea typeface="MS PGothic" charset="-128"/>
              </a:rPr>
              <a:t>University policy required doctor’s note for medically excused absence</a:t>
            </a:r>
          </a:p>
          <a:p>
            <a:r>
              <a:rPr lang="en-US" altLang="en-US" sz="2800">
                <a:ea typeface="MS PGothic" charset="-128"/>
              </a:rPr>
              <a:t>OCR letter to Metropolitan State College of Denver (negotiating accommodations)</a:t>
            </a:r>
          </a:p>
          <a:p>
            <a:r>
              <a:rPr lang="en-US" altLang="en-US" sz="2800">
                <a:ea typeface="MS PGothic" charset="-128"/>
              </a:rPr>
              <a:t>OCR letter to Cabrillo Community College (questions for determining essential course requirements when attendance is an issue)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ea typeface="MS PGothic" charset="-128"/>
              </a:rPr>
              <a:t>Implementing change</a:t>
            </a:r>
          </a:p>
        </p:txBody>
      </p:sp>
      <p:sp>
        <p:nvSpPr>
          <p:cNvPr id="1024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2600">
                <a:ea typeface="MS PGothic" charset="-128"/>
              </a:rPr>
              <a:t>Researched best practices / other institutions (NAU, UCONN)</a:t>
            </a:r>
          </a:p>
          <a:p>
            <a:r>
              <a:rPr lang="en-US" altLang="en-US" sz="2600">
                <a:ea typeface="MS PGothic" charset="-128"/>
              </a:rPr>
              <a:t>Developed attendance modification procedure/process and had legal counsel review</a:t>
            </a:r>
          </a:p>
          <a:p>
            <a:r>
              <a:rPr lang="en-US" altLang="en-US" sz="2600">
                <a:ea typeface="MS PGothic" charset="-128"/>
              </a:rPr>
              <a:t>Committee for University class attendance and absence policy change</a:t>
            </a:r>
          </a:p>
          <a:p>
            <a:pPr lvl="1"/>
            <a:r>
              <a:rPr lang="en-US" altLang="en-US" sz="2000">
                <a:ea typeface="MS PGothic" charset="-128"/>
              </a:rPr>
              <a:t>Included legal counsel, Student Ombuds, Dean of Students, Director of Health Services, SAS (with support from division VP)</a:t>
            </a:r>
          </a:p>
          <a:p>
            <a:pPr lvl="1"/>
            <a:r>
              <a:rPr lang="en-US" altLang="en-US" sz="2000">
                <a:ea typeface="MS PGothic" charset="-128"/>
              </a:rPr>
              <a:t>VP/Director to faculty senate approval</a:t>
            </a:r>
          </a:p>
          <a:p>
            <a:pPr lvl="1"/>
            <a:r>
              <a:rPr lang="en-US" altLang="en-US" sz="2000">
                <a:ea typeface="MS PGothic" charset="-128"/>
              </a:rPr>
              <a:t>Approval with board of trustees</a:t>
            </a:r>
          </a:p>
          <a:p>
            <a:r>
              <a:rPr lang="en-US" altLang="en-US" sz="2600">
                <a:ea typeface="MS PGothic" charset="-128"/>
              </a:rPr>
              <a:t>Implemented accommodation policy across all campuses. </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907</TotalTime>
  <Words>1756</Words>
  <Application>Microsoft Macintosh PowerPoint</Application>
  <PresentationFormat>On-screen Show (4:3)</PresentationFormat>
  <Paragraphs>169</Paragraphs>
  <Slides>30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MS PGothic</vt:lpstr>
      <vt:lpstr>Calibri</vt:lpstr>
      <vt:lpstr>Wingdings</vt:lpstr>
      <vt:lpstr>Blank Presentation</vt:lpstr>
      <vt:lpstr>Attendance Modification</vt:lpstr>
      <vt:lpstr>Overview</vt:lpstr>
      <vt:lpstr> Disclaimer…</vt:lpstr>
      <vt:lpstr>History</vt:lpstr>
      <vt:lpstr>History cont.</vt:lpstr>
      <vt:lpstr>History cont. (unpredictable nature of disability statement)</vt:lpstr>
      <vt:lpstr>History cont.</vt:lpstr>
      <vt:lpstr>Influencing factors for change</vt:lpstr>
      <vt:lpstr>Implementing change</vt:lpstr>
      <vt:lpstr>Current attendance modification process in a nutshell (5 easy steps )</vt:lpstr>
      <vt:lpstr>PowerPoint Presentation</vt:lpstr>
      <vt:lpstr>Current process cont.</vt:lpstr>
      <vt:lpstr>Step 1: Determine eligibility </vt:lpstr>
      <vt:lpstr>Step 1: Determine eligibility cont.</vt:lpstr>
      <vt:lpstr>Step 2: Meet with student each semester</vt:lpstr>
      <vt:lpstr>Step 2: Meet with student each semester cont.</vt:lpstr>
      <vt:lpstr>Step 2: Meet with student each semester cont.</vt:lpstr>
      <vt:lpstr>Step 2: Meet with student each semester cont.</vt:lpstr>
      <vt:lpstr>Step 3: Accommodation letter and AM notification email </vt:lpstr>
      <vt:lpstr>Step 4: Determining if attendance is essential </vt:lpstr>
      <vt:lpstr>Step 4: Determining if attendance is essential cont.</vt:lpstr>
      <vt:lpstr>Step 4: Determining if attendance is essential cont.</vt:lpstr>
      <vt:lpstr>Step 4: Determining if attendance is essential cont.</vt:lpstr>
      <vt:lpstr>Step 4: Determining if attendance is essential cont.</vt:lpstr>
      <vt:lpstr>Step 4: Determining if attendance is essential cont.</vt:lpstr>
      <vt:lpstr>Step 4: Determining if attendance is essential cont.</vt:lpstr>
      <vt:lpstr>Step 5: Evaluate effectiveness and/or determine alternatives</vt:lpstr>
      <vt:lpstr>What we have found…</vt:lpstr>
      <vt:lpstr>PowerPoint Presentation</vt:lpstr>
      <vt:lpstr>Resources</vt:lpstr>
    </vt:vector>
  </TitlesOfParts>
  <Company>Nate Stine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Nate Stine</dc:creator>
  <cp:lastModifiedBy>Kurt Soltman</cp:lastModifiedBy>
  <cp:revision>105</cp:revision>
  <dcterms:created xsi:type="dcterms:W3CDTF">2007-11-02T18:50:12Z</dcterms:created>
  <dcterms:modified xsi:type="dcterms:W3CDTF">2015-10-23T01:55:04Z</dcterms:modified>
</cp:coreProperties>
</file>