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88" r:id="rId4"/>
    <p:sldId id="258" r:id="rId5"/>
    <p:sldId id="259" r:id="rId6"/>
    <p:sldId id="260" r:id="rId7"/>
    <p:sldId id="266" r:id="rId8"/>
    <p:sldId id="267" r:id="rId9"/>
    <p:sldId id="268" r:id="rId10"/>
    <p:sldId id="289" r:id="rId11"/>
    <p:sldId id="271"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6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D962B-9078-1443-9DA8-F4A37A020EF6}" type="datetimeFigureOut">
              <a:rPr lang="en-US" smtClean="0"/>
              <a:t>10/23/15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B78C77-D322-7C40-8511-C7E713D5DC23}" type="slidenum">
              <a:rPr lang="en-US" smtClean="0"/>
              <a:t>‹#›</a:t>
            </a:fld>
            <a:endParaRPr lang="en-US"/>
          </a:p>
        </p:txBody>
      </p:sp>
    </p:spTree>
    <p:extLst>
      <p:ext uri="{BB962C8B-B14F-4D97-AF65-F5344CB8AC3E}">
        <p14:creationId xmlns:p14="http://schemas.microsoft.com/office/powerpoint/2010/main" val="28458620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4</a:t>
            </a:fld>
            <a:endParaRPr lang="en-US"/>
          </a:p>
        </p:txBody>
      </p:sp>
    </p:spTree>
    <p:extLst>
      <p:ext uri="{BB962C8B-B14F-4D97-AF65-F5344CB8AC3E}">
        <p14:creationId xmlns:p14="http://schemas.microsoft.com/office/powerpoint/2010/main" val="1245242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important to note that training and professional development that fosters social justice orientation may be more naturally inherent in the subject matter of communication and humanities and social sciences as compared to engineering and social sciences.    </a:t>
            </a:r>
          </a:p>
          <a:p>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18</a:t>
            </a:fld>
            <a:endParaRPr lang="en-US"/>
          </a:p>
        </p:txBody>
      </p:sp>
    </p:spTree>
    <p:extLst>
      <p:ext uri="{BB962C8B-B14F-4D97-AF65-F5344CB8AC3E}">
        <p14:creationId xmlns:p14="http://schemas.microsoft.com/office/powerpoint/2010/main" val="1297156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19</a:t>
            </a:fld>
            <a:endParaRPr lang="en-US"/>
          </a:p>
        </p:txBody>
      </p:sp>
    </p:spTree>
    <p:extLst>
      <p:ext uri="{BB962C8B-B14F-4D97-AF65-F5344CB8AC3E}">
        <p14:creationId xmlns:p14="http://schemas.microsoft.com/office/powerpoint/2010/main" val="240612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Faculty attitude toward students with disabilities will be measured by the fairness in providing accommodations, willingness to invest time, and performance expectations factors of the Expanding Cultural Awareness of Exceptional Learners instrument (Lombardi &amp; Murray, 2011).</a:t>
            </a:r>
          </a:p>
          <a:p>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5</a:t>
            </a:fld>
            <a:endParaRPr lang="en-US"/>
          </a:p>
        </p:txBody>
      </p:sp>
    </p:spTree>
    <p:extLst>
      <p:ext uri="{BB962C8B-B14F-4D97-AF65-F5344CB8AC3E}">
        <p14:creationId xmlns:p14="http://schemas.microsoft.com/office/powerpoint/2010/main" val="2452791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much variation in faculty willingness to provide accommodations to college students with disabilities is explained by their social justice attitude as measured by the Social Justice Scale (Torres-Harding, </a:t>
            </a:r>
            <a:r>
              <a:rPr lang="en-US" sz="1200" kern="1200" dirty="0" err="1" smtClean="0">
                <a:solidFill>
                  <a:schemeClr val="tx1"/>
                </a:solidFill>
                <a:effectLst/>
                <a:latin typeface="+mn-lt"/>
                <a:ea typeface="+mn-ea"/>
                <a:cs typeface="+mn-cs"/>
              </a:rPr>
              <a:t>Siers</a:t>
            </a:r>
            <a:r>
              <a:rPr lang="en-US" sz="1200" kern="1200" dirty="0" smtClean="0">
                <a:solidFill>
                  <a:schemeClr val="tx1"/>
                </a:solidFill>
                <a:effectLst/>
                <a:latin typeface="+mn-lt"/>
                <a:ea typeface="+mn-ea"/>
                <a:cs typeface="+mn-cs"/>
              </a:rPr>
              <a:t>, &amp; Olson, 2012) after controlling for academic discipline, gender identity, years of experience, academic rank, knowledge of disability law, and prior experience with disability? </a:t>
            </a:r>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7</a:t>
            </a:fld>
            <a:endParaRPr lang="en-US"/>
          </a:p>
        </p:txBody>
      </p:sp>
    </p:spTree>
    <p:extLst>
      <p:ext uri="{BB962C8B-B14F-4D97-AF65-F5344CB8AC3E}">
        <p14:creationId xmlns:p14="http://schemas.microsoft.com/office/powerpoint/2010/main" val="329790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effect of social justice attitude had small to medium effect size with a reported R</a:t>
            </a:r>
            <a:r>
              <a:rPr lang="en-US" sz="1200" kern="1200" baseline="300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of .106 (Cohen, 1998). </a:t>
            </a:r>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8</a:t>
            </a:fld>
            <a:endParaRPr lang="en-US"/>
          </a:p>
        </p:txBody>
      </p:sp>
    </p:spTree>
    <p:extLst>
      <p:ext uri="{BB962C8B-B14F-4D97-AF65-F5344CB8AC3E}">
        <p14:creationId xmlns:p14="http://schemas.microsoft.com/office/powerpoint/2010/main" val="1236909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Professional Development</a:t>
            </a:r>
          </a:p>
          <a:p>
            <a:endParaRPr lang="en-US" dirty="0" smtClean="0"/>
          </a:p>
          <a:p>
            <a:r>
              <a:rPr lang="en-US" dirty="0" smtClean="0"/>
              <a:t>	Statistically significant differences were found in knowledge of disability law for those who reported participating in independent professional development activities (M = 20.99, SD = 4.50) and those who had not engaged in other activities (M = 19.56, SD= 5.31), t (176) = 1.986, </a:t>
            </a:r>
            <a:r>
              <a:rPr lang="en-US" i="1" dirty="0" smtClean="0"/>
              <a:t>p</a:t>
            </a:r>
            <a:r>
              <a:rPr lang="en-US" dirty="0" smtClean="0"/>
              <a:t> = .049. </a:t>
            </a:r>
          </a:p>
          <a:p>
            <a:r>
              <a:rPr lang="en-US" dirty="0" smtClean="0"/>
              <a:t>	Differences in knowledge were found for those who had received training from the office serving students with disabilities (M = 19.51, SD = 4.71) and those who had not (M = 21.13, SD = 4.85), t (176) = -2.26. </a:t>
            </a:r>
            <a:r>
              <a:rPr lang="en-US" i="1" dirty="0" smtClean="0"/>
              <a:t>p</a:t>
            </a:r>
            <a:r>
              <a:rPr lang="en-US" dirty="0" smtClean="0"/>
              <a:t> = .025. </a:t>
            </a:r>
          </a:p>
          <a:p>
            <a:r>
              <a:rPr lang="en-US" dirty="0" smtClean="0"/>
              <a:t>	Statistically significant differences were also found in faculty willingness to provide accommodations for those who reported conducting independent research (M = 51.01, SD = 9.01) and those who had not (M = 47.12, SD = 9.63), t (176) = 2.84, </a:t>
            </a:r>
            <a:r>
              <a:rPr lang="en-US" i="1" dirty="0" smtClean="0"/>
              <a:t>p</a:t>
            </a:r>
            <a:r>
              <a:rPr lang="en-US" dirty="0" smtClean="0"/>
              <a:t> = .005. </a:t>
            </a:r>
          </a:p>
          <a:p>
            <a:r>
              <a:rPr lang="en-US" dirty="0" smtClean="0"/>
              <a:t>	Differences were also found in those who reported attending a professional conference session (M = 52.96, SD = 9.53) and those who had not (M = 48.05, SD = 9.17), t (176) = 3.07, </a:t>
            </a:r>
          </a:p>
          <a:p>
            <a:pPr marL="118872" indent="0">
              <a:buNone/>
            </a:pPr>
            <a:r>
              <a:rPr lang="en-US" i="1" dirty="0" smtClean="0"/>
              <a:t>    p</a:t>
            </a:r>
            <a:r>
              <a:rPr lang="en-US" dirty="0" smtClean="0"/>
              <a:t> = .002.</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10</a:t>
            </a:fld>
            <a:endParaRPr lang="en-US"/>
          </a:p>
        </p:txBody>
      </p:sp>
    </p:spTree>
    <p:extLst>
      <p:ext uri="{BB962C8B-B14F-4D97-AF65-F5344CB8AC3E}">
        <p14:creationId xmlns:p14="http://schemas.microsoft.com/office/powerpoint/2010/main" val="2097579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Rank - differences were found in that differences in knowledge of disability law was found for faculty rank, F (4, 173) = 2.62, </a:t>
            </a:r>
            <a:r>
              <a:rPr lang="en-US" i="1" dirty="0" smtClean="0"/>
              <a:t>p</a:t>
            </a:r>
            <a:r>
              <a:rPr lang="en-US" dirty="0" smtClean="0"/>
              <a:t> = .037.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Discipline</a:t>
            </a:r>
            <a:r>
              <a:rPr lang="en-US" baseline="0" dirty="0" smtClean="0"/>
              <a:t> </a:t>
            </a:r>
            <a:r>
              <a:rPr lang="en-US" baseline="0" dirty="0" err="1" smtClean="0"/>
              <a:t>nad</a:t>
            </a:r>
            <a:r>
              <a:rPr lang="en-US" baseline="0" dirty="0" smtClean="0"/>
              <a:t> SJS - </a:t>
            </a:r>
            <a:r>
              <a:rPr lang="en-US" dirty="0" smtClean="0"/>
              <a:t>Statistically significant results overall were found academic discipline, F (6, 171) = 3.18, </a:t>
            </a:r>
            <a:r>
              <a:rPr lang="en-US" i="1" dirty="0" smtClean="0"/>
              <a:t>p</a:t>
            </a:r>
            <a:r>
              <a:rPr lang="en-US" dirty="0" smtClean="0"/>
              <a:t> = .006. </a:t>
            </a:r>
          </a:p>
          <a:p>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11</a:t>
            </a:fld>
            <a:endParaRPr lang="en-US"/>
          </a:p>
        </p:txBody>
      </p:sp>
    </p:spTree>
    <p:extLst>
      <p:ext uri="{BB962C8B-B14F-4D97-AF65-F5344CB8AC3E}">
        <p14:creationId xmlns:p14="http://schemas.microsoft.com/office/powerpoint/2010/main" val="3995342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possible that sufficient time has passed since implementation of laws that resulted in greater numbers of students with disabilities enrolling in postsecondary education that faculty in disciplines outside education have developed greater experience and understanding which has aligned their attitudes and willingness with that of Education faculty.</a:t>
            </a:r>
          </a:p>
          <a:p>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14</a:t>
            </a:fld>
            <a:endParaRPr lang="en-US"/>
          </a:p>
        </p:txBody>
      </p:sp>
    </p:spTree>
    <p:extLst>
      <p:ext uri="{BB962C8B-B14F-4D97-AF65-F5344CB8AC3E}">
        <p14:creationId xmlns:p14="http://schemas.microsoft.com/office/powerpoint/2010/main" val="558792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.Many prior studies reported greater numbers of male faculty in science and engineering with higher numbers of females were in education.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gaps in gender representation still exist and many female faculty have less overall years of experience teaching in postsecondary education these gaps have reduced over the past three decades during which much of this research has occurred. As these gaps are reduced current research may be more reflective of actual gender effects that are less confounded with discipline or experience.</a:t>
            </a:r>
          </a:p>
          <a:p>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15</a:t>
            </a:fld>
            <a:endParaRPr lang="en-US"/>
          </a:p>
        </p:txBody>
      </p:sp>
    </p:spTree>
    <p:extLst>
      <p:ext uri="{BB962C8B-B14F-4D97-AF65-F5344CB8AC3E}">
        <p14:creationId xmlns:p14="http://schemas.microsoft.com/office/powerpoint/2010/main" val="3913082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was an inverse relationship between numbers of students taught and willingness to accommodate</a:t>
            </a:r>
            <a:r>
              <a:rPr lang="en-US" baseline="0" dirty="0" smtClean="0"/>
              <a:t> which is likely tied to the fact that faculty with more experience may be older and do not see accommodation as their responsibility; also old school teaching methods</a:t>
            </a:r>
            <a:endParaRPr lang="en-US" dirty="0"/>
          </a:p>
        </p:txBody>
      </p:sp>
      <p:sp>
        <p:nvSpPr>
          <p:cNvPr id="4" name="Slide Number Placeholder 3"/>
          <p:cNvSpPr>
            <a:spLocks noGrp="1"/>
          </p:cNvSpPr>
          <p:nvPr>
            <p:ph type="sldNum" sz="quarter" idx="10"/>
          </p:nvPr>
        </p:nvSpPr>
        <p:spPr/>
        <p:txBody>
          <a:bodyPr/>
          <a:lstStyle/>
          <a:p>
            <a:fld id="{91B78C77-D322-7C40-8511-C7E713D5DC23}" type="slidenum">
              <a:rPr lang="en-US" smtClean="0"/>
              <a:t>16</a:t>
            </a:fld>
            <a:endParaRPr lang="en-US"/>
          </a:p>
        </p:txBody>
      </p:sp>
    </p:spTree>
    <p:extLst>
      <p:ext uri="{BB962C8B-B14F-4D97-AF65-F5344CB8AC3E}">
        <p14:creationId xmlns:p14="http://schemas.microsoft.com/office/powerpoint/2010/main" val="367373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10/23/15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10/23/15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10/23/15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10/23/15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10/23/15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10/23/15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10/23/15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10/23/15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10/23/15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10/23/15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10/23/15</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10/23/15</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8781"/>
            <a:ext cx="8077200" cy="1673352"/>
          </a:xfrm>
        </p:spPr>
        <p:txBody>
          <a:bodyPr>
            <a:normAutofit/>
          </a:bodyPr>
          <a:lstStyle/>
          <a:p>
            <a:pPr algn="ctr"/>
            <a:r>
              <a:rPr lang="en-US" sz="3200" dirty="0" smtClean="0"/>
              <a:t>Social Justice Attitude as a Predictor of </a:t>
            </a:r>
            <a:r>
              <a:rPr lang="en-US" sz="3200" dirty="0"/>
              <a:t>Attitude Toward Students with Disabilities </a:t>
            </a:r>
            <a:r>
              <a:rPr lang="en-US" sz="3200" dirty="0" smtClean="0"/>
              <a:t>and Faculty Willingness to Accommodate</a:t>
            </a:r>
            <a:endParaRPr lang="en-US" sz="3200" dirty="0"/>
          </a:p>
        </p:txBody>
      </p:sp>
      <p:sp>
        <p:nvSpPr>
          <p:cNvPr id="5" name="Rectangle 4"/>
          <p:cNvSpPr/>
          <p:nvPr/>
        </p:nvSpPr>
        <p:spPr>
          <a:xfrm>
            <a:off x="1896533" y="4175667"/>
            <a:ext cx="5198534" cy="923330"/>
          </a:xfrm>
          <a:prstGeom prst="rect">
            <a:avLst/>
          </a:prstGeom>
        </p:spPr>
        <p:txBody>
          <a:bodyPr wrap="square">
            <a:spAutoFit/>
          </a:bodyPr>
          <a:lstStyle/>
          <a:p>
            <a:pPr algn="ctr"/>
            <a:r>
              <a:rPr lang="en-US" dirty="0"/>
              <a:t>Carey L. </a:t>
            </a:r>
            <a:r>
              <a:rPr lang="en-US" dirty="0" smtClean="0"/>
              <a:t>Busch</a:t>
            </a:r>
          </a:p>
          <a:p>
            <a:pPr algn="ctr"/>
            <a:r>
              <a:rPr lang="en-US" dirty="0" smtClean="0"/>
              <a:t>Assistant Dean for Student Accessibility</a:t>
            </a:r>
          </a:p>
          <a:p>
            <a:pPr algn="ctr"/>
            <a:r>
              <a:rPr lang="en-US" dirty="0" smtClean="0"/>
              <a:t>Ohio University</a:t>
            </a:r>
            <a:endParaRPr lang="en-US" dirty="0"/>
          </a:p>
        </p:txBody>
      </p:sp>
    </p:spTree>
    <p:extLst>
      <p:ext uri="{BB962C8B-B14F-4D97-AF65-F5344CB8AC3E}">
        <p14:creationId xmlns:p14="http://schemas.microsoft.com/office/powerpoint/2010/main" val="1461001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Supplemental Analysis, Pt.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T-tests were conducted to identify group differences:</a:t>
            </a:r>
          </a:p>
          <a:p>
            <a:pPr lvl="1"/>
            <a:r>
              <a:rPr lang="en-US" dirty="0" smtClean="0"/>
              <a:t>differences </a:t>
            </a:r>
            <a:r>
              <a:rPr lang="en-US" dirty="0"/>
              <a:t>in knowledge were found for those who had received training </a:t>
            </a:r>
            <a:r>
              <a:rPr lang="en-US" dirty="0" smtClean="0"/>
              <a:t>from SAS </a:t>
            </a:r>
            <a:r>
              <a:rPr lang="en-US" dirty="0"/>
              <a:t>(M = </a:t>
            </a:r>
            <a:r>
              <a:rPr lang="en-US" dirty="0" smtClean="0"/>
              <a:t>19.51) </a:t>
            </a:r>
            <a:r>
              <a:rPr lang="en-US" dirty="0"/>
              <a:t>and those who </a:t>
            </a:r>
            <a:r>
              <a:rPr lang="en-US" dirty="0" smtClean="0"/>
              <a:t>had not (</a:t>
            </a:r>
            <a:r>
              <a:rPr lang="en-US" dirty="0"/>
              <a:t>M = </a:t>
            </a:r>
            <a:r>
              <a:rPr lang="en-US" dirty="0" smtClean="0"/>
              <a:t>21.13). </a:t>
            </a:r>
          </a:p>
          <a:p>
            <a:pPr lvl="1"/>
            <a:r>
              <a:rPr lang="en-US" dirty="0" smtClean="0"/>
              <a:t>faculty </a:t>
            </a:r>
            <a:r>
              <a:rPr lang="en-US" dirty="0"/>
              <a:t>willingness to provide accommodations for those who reported conducting independent research (M = </a:t>
            </a:r>
            <a:r>
              <a:rPr lang="en-US" dirty="0" smtClean="0"/>
              <a:t>51.01) </a:t>
            </a:r>
            <a:r>
              <a:rPr lang="en-US" dirty="0"/>
              <a:t>and those who had not (M = </a:t>
            </a:r>
            <a:r>
              <a:rPr lang="en-US" dirty="0" smtClean="0"/>
              <a:t>47.12). </a:t>
            </a:r>
          </a:p>
          <a:p>
            <a:pPr lvl="1"/>
            <a:r>
              <a:rPr lang="en-US" dirty="0" smtClean="0"/>
              <a:t>those </a:t>
            </a:r>
            <a:r>
              <a:rPr lang="en-US" dirty="0"/>
              <a:t>who reported attending a professional conference session (M = </a:t>
            </a:r>
            <a:r>
              <a:rPr lang="en-US" dirty="0" smtClean="0"/>
              <a:t>52.96) </a:t>
            </a:r>
            <a:r>
              <a:rPr lang="en-US" dirty="0"/>
              <a:t>and those who had not (M = </a:t>
            </a:r>
            <a:r>
              <a:rPr lang="en-US" dirty="0" smtClean="0"/>
              <a:t>48.05).</a:t>
            </a:r>
            <a:endParaRPr lang="en-US" dirty="0"/>
          </a:p>
          <a:p>
            <a:endParaRPr lang="en-US" dirty="0"/>
          </a:p>
        </p:txBody>
      </p:sp>
    </p:spTree>
    <p:extLst>
      <p:ext uri="{BB962C8B-B14F-4D97-AF65-F5344CB8AC3E}">
        <p14:creationId xmlns:p14="http://schemas.microsoft.com/office/powerpoint/2010/main" val="4254489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Supplemental Analysis , Pt. 2</a:t>
            </a:r>
            <a:endParaRPr lang="en-US" dirty="0"/>
          </a:p>
        </p:txBody>
      </p:sp>
      <p:sp>
        <p:nvSpPr>
          <p:cNvPr id="3" name="Content Placeholder 2"/>
          <p:cNvSpPr>
            <a:spLocks noGrp="1"/>
          </p:cNvSpPr>
          <p:nvPr>
            <p:ph idx="1"/>
          </p:nvPr>
        </p:nvSpPr>
        <p:spPr/>
        <p:txBody>
          <a:bodyPr>
            <a:normAutofit fontScale="92500"/>
          </a:bodyPr>
          <a:lstStyle/>
          <a:p>
            <a:r>
              <a:rPr lang="en-US" dirty="0"/>
              <a:t>ANOVA were conducted to assess differences in willingness, attitude, and knowledge based on gender, rank, years teaching experience, experience teaching students with disabilities, and academic discipline. </a:t>
            </a:r>
            <a:endParaRPr lang="en-US" dirty="0" smtClean="0"/>
          </a:p>
          <a:p>
            <a:pPr lvl="1"/>
            <a:r>
              <a:rPr lang="en-US" dirty="0" smtClean="0"/>
              <a:t>differences </a:t>
            </a:r>
            <a:r>
              <a:rPr lang="en-US" dirty="0"/>
              <a:t>existed specifically between full professor </a:t>
            </a:r>
            <a:r>
              <a:rPr lang="en-US" dirty="0" smtClean="0"/>
              <a:t>vs</a:t>
            </a:r>
            <a:r>
              <a:rPr lang="en-US" dirty="0"/>
              <a:t>.</a:t>
            </a:r>
            <a:r>
              <a:rPr lang="en-US" dirty="0" smtClean="0"/>
              <a:t> other </a:t>
            </a:r>
            <a:r>
              <a:rPr lang="en-US" dirty="0"/>
              <a:t>and assistant professor </a:t>
            </a:r>
            <a:r>
              <a:rPr lang="en-US" dirty="0" smtClean="0"/>
              <a:t>vs. other.</a:t>
            </a:r>
          </a:p>
          <a:p>
            <a:pPr lvl="1"/>
            <a:r>
              <a:rPr lang="en-US" dirty="0"/>
              <a:t>specific differences between engineering and sciences </a:t>
            </a:r>
            <a:r>
              <a:rPr lang="en-US" dirty="0" smtClean="0"/>
              <a:t>vs. </a:t>
            </a:r>
            <a:r>
              <a:rPr lang="en-US" dirty="0"/>
              <a:t>both </a:t>
            </a:r>
            <a:r>
              <a:rPr lang="en-US" dirty="0" smtClean="0"/>
              <a:t>communications </a:t>
            </a:r>
            <a:r>
              <a:rPr lang="en-US" dirty="0"/>
              <a:t>and humanities and social </a:t>
            </a:r>
            <a:r>
              <a:rPr lang="en-US" dirty="0" smtClean="0"/>
              <a:t>sciences. </a:t>
            </a:r>
            <a:endParaRPr lang="en-US" dirty="0"/>
          </a:p>
          <a:p>
            <a:pPr lvl="1"/>
            <a:endParaRPr lang="en-US" dirty="0"/>
          </a:p>
          <a:p>
            <a:endParaRPr lang="en-US" dirty="0"/>
          </a:p>
        </p:txBody>
      </p:sp>
    </p:spTree>
    <p:extLst>
      <p:ext uri="{BB962C8B-B14F-4D97-AF65-F5344CB8AC3E}">
        <p14:creationId xmlns:p14="http://schemas.microsoft.com/office/powerpoint/2010/main" val="2053111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participants in the current study are more representative of the faculty than many prior studies (</a:t>
            </a:r>
            <a:r>
              <a:rPr lang="en-US" dirty="0" smtClean="0"/>
              <a:t>Matthews</a:t>
            </a:r>
            <a:r>
              <a:rPr lang="en-US" dirty="0"/>
              <a:t>, Anderson &amp; Skolnick, 1987; Nelson, Dodd &amp; Smith, 1990; </a:t>
            </a:r>
            <a:r>
              <a:rPr lang="en-US" dirty="0" err="1"/>
              <a:t>Rao</a:t>
            </a:r>
            <a:r>
              <a:rPr lang="en-US" dirty="0"/>
              <a:t> &amp; </a:t>
            </a:r>
            <a:r>
              <a:rPr lang="en-US" dirty="0" err="1"/>
              <a:t>Gartin</a:t>
            </a:r>
            <a:r>
              <a:rPr lang="en-US" dirty="0"/>
              <a:t>; Schoen, </a:t>
            </a:r>
            <a:r>
              <a:rPr lang="en-US" dirty="0" err="1"/>
              <a:t>Uysal</a:t>
            </a:r>
            <a:r>
              <a:rPr lang="en-US" dirty="0"/>
              <a:t> &amp; McDonald, 1987</a:t>
            </a:r>
            <a:r>
              <a:rPr lang="en-US" dirty="0" smtClean="0"/>
              <a:t>)</a:t>
            </a:r>
            <a:endParaRPr lang="en-US" dirty="0"/>
          </a:p>
          <a:p>
            <a:r>
              <a:rPr lang="en-US" dirty="0" smtClean="0"/>
              <a:t>In </a:t>
            </a:r>
            <a:r>
              <a:rPr lang="en-US" dirty="0"/>
              <a:t>much prior research faculty from education are often overrepresented whereas responses from engineering and physical sciences have been somewhat under-represented. </a:t>
            </a:r>
            <a:endParaRPr lang="en-US" dirty="0" smtClean="0"/>
          </a:p>
          <a:p>
            <a:r>
              <a:rPr lang="en-US" dirty="0" smtClean="0"/>
              <a:t>As </a:t>
            </a:r>
            <a:r>
              <a:rPr lang="en-US" dirty="0"/>
              <a:t>with several prior studies, participants were disproportionally female. </a:t>
            </a:r>
          </a:p>
        </p:txBody>
      </p:sp>
    </p:spTree>
    <p:extLst>
      <p:ext uri="{BB962C8B-B14F-4D97-AF65-F5344CB8AC3E}">
        <p14:creationId xmlns:p14="http://schemas.microsoft.com/office/powerpoint/2010/main" val="3169652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Faculty Attitude and Willingness</a:t>
            </a:r>
            <a:endParaRPr lang="en-US" dirty="0"/>
          </a:p>
        </p:txBody>
      </p:sp>
      <p:sp>
        <p:nvSpPr>
          <p:cNvPr id="3" name="Content Placeholder 2"/>
          <p:cNvSpPr>
            <a:spLocks noGrp="1"/>
          </p:cNvSpPr>
          <p:nvPr>
            <p:ph idx="1"/>
          </p:nvPr>
        </p:nvSpPr>
        <p:spPr/>
        <p:txBody>
          <a:bodyPr/>
          <a:lstStyle/>
          <a:p>
            <a:r>
              <a:rPr lang="en-US" dirty="0"/>
              <a:t>The present study confirmed the results of much prior research in that faculty attitude toward students with disabilities and willingness to accommodate were generally positive among faculty as a whole (Baggett, 1994; </a:t>
            </a:r>
            <a:r>
              <a:rPr lang="en-US" dirty="0" err="1"/>
              <a:t>Dowrick</a:t>
            </a:r>
            <a:r>
              <a:rPr lang="en-US" dirty="0"/>
              <a:t>, Anderson, </a:t>
            </a:r>
            <a:r>
              <a:rPr lang="en-US" dirty="0" err="1"/>
              <a:t>Heyer</a:t>
            </a:r>
            <a:r>
              <a:rPr lang="en-US" dirty="0"/>
              <a:t>, &amp; Acosta, 2005; Nelson, Dodd, &amp; Smith, 1990; Vogel, </a:t>
            </a:r>
            <a:r>
              <a:rPr lang="en-US" dirty="0" err="1"/>
              <a:t>Leyser</a:t>
            </a:r>
            <a:r>
              <a:rPr lang="en-US" dirty="0"/>
              <a:t>, </a:t>
            </a:r>
            <a:r>
              <a:rPr lang="en-US" dirty="0" err="1"/>
              <a:t>Wyland</a:t>
            </a:r>
            <a:r>
              <a:rPr lang="en-US" dirty="0"/>
              <a:t>, &amp; </a:t>
            </a:r>
            <a:r>
              <a:rPr lang="en-US" dirty="0" err="1"/>
              <a:t>Brulle</a:t>
            </a:r>
            <a:r>
              <a:rPr lang="en-US" dirty="0"/>
              <a:t>, 1999). </a:t>
            </a:r>
          </a:p>
        </p:txBody>
      </p:sp>
    </p:spTree>
    <p:extLst>
      <p:ext uri="{BB962C8B-B14F-4D97-AF65-F5344CB8AC3E}">
        <p14:creationId xmlns:p14="http://schemas.microsoft.com/office/powerpoint/2010/main" val="2751527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Discipline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present study did not identify any statistically significant differences in faculty attitude or willingness to accommodate based on academic discipline. </a:t>
            </a:r>
            <a:endParaRPr lang="en-US" dirty="0" smtClean="0"/>
          </a:p>
          <a:p>
            <a:r>
              <a:rPr lang="en-US" dirty="0"/>
              <a:t>P</a:t>
            </a:r>
            <a:r>
              <a:rPr lang="en-US" dirty="0" smtClean="0"/>
              <a:t>rior </a:t>
            </a:r>
            <a:r>
              <a:rPr lang="en-US" dirty="0"/>
              <a:t>studies </a:t>
            </a:r>
            <a:r>
              <a:rPr lang="en-US" dirty="0" smtClean="0"/>
              <a:t>that found faculty </a:t>
            </a:r>
            <a:r>
              <a:rPr lang="en-US" dirty="0"/>
              <a:t>in Education were significantly more willing to provide accommodations than other faculty (Schoen et al., 1987; </a:t>
            </a:r>
            <a:r>
              <a:rPr lang="en-US" dirty="0" err="1"/>
              <a:t>Neloson</a:t>
            </a:r>
            <a:r>
              <a:rPr lang="en-US" dirty="0"/>
              <a:t> et al., 1990; Lewis, 1998; </a:t>
            </a:r>
            <a:r>
              <a:rPr lang="en-US" dirty="0" err="1"/>
              <a:t>Rao</a:t>
            </a:r>
            <a:r>
              <a:rPr lang="en-US" dirty="0"/>
              <a:t> &amp; </a:t>
            </a:r>
            <a:r>
              <a:rPr lang="en-US" dirty="0" err="1"/>
              <a:t>Gartin</a:t>
            </a:r>
            <a:r>
              <a:rPr lang="en-US" dirty="0"/>
              <a:t>, 2003; Skinner, 2007; Murray, Wren &amp; Keys, 2008; Lombardi &amp; Murray, 2011), </a:t>
            </a:r>
            <a:r>
              <a:rPr lang="en-US" dirty="0" smtClean="0"/>
              <a:t>were not supported by the </a:t>
            </a:r>
            <a:r>
              <a:rPr lang="en-US" dirty="0"/>
              <a:t>results of this study </a:t>
            </a:r>
            <a:endParaRPr lang="en-US" dirty="0" smtClean="0"/>
          </a:p>
          <a:p>
            <a:r>
              <a:rPr lang="en-US" dirty="0" smtClean="0"/>
              <a:t>Previous </a:t>
            </a:r>
            <a:r>
              <a:rPr lang="en-US" dirty="0"/>
              <a:t>studies had found less favorable attitudes and less willingness to accommodate in faculty from science, engineering, and business (Schoen et al., 1987; Kennedy, 1996; Lewis, 1999; </a:t>
            </a:r>
            <a:r>
              <a:rPr lang="en-US" dirty="0" err="1"/>
              <a:t>Rao</a:t>
            </a:r>
            <a:r>
              <a:rPr lang="en-US" dirty="0"/>
              <a:t> &amp; </a:t>
            </a:r>
            <a:r>
              <a:rPr lang="en-US" dirty="0" err="1"/>
              <a:t>Gartin</a:t>
            </a:r>
            <a:r>
              <a:rPr lang="en-US" dirty="0"/>
              <a:t>, 2003; Skinner, 2007) which were not supported by this study. </a:t>
            </a:r>
          </a:p>
        </p:txBody>
      </p:sp>
    </p:spTree>
    <p:extLst>
      <p:ext uri="{BB962C8B-B14F-4D97-AF65-F5344CB8AC3E}">
        <p14:creationId xmlns:p14="http://schemas.microsoft.com/office/powerpoint/2010/main" val="980867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Gender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results of the present study did not reveal overall gender effects similar to Schoen et al. (1987), Vogel et al. (1999) and </a:t>
            </a:r>
            <a:r>
              <a:rPr lang="en-US" dirty="0" err="1"/>
              <a:t>Rao</a:t>
            </a:r>
            <a:r>
              <a:rPr lang="en-US" dirty="0"/>
              <a:t> and </a:t>
            </a:r>
            <a:r>
              <a:rPr lang="en-US" dirty="0" err="1"/>
              <a:t>Gartin</a:t>
            </a:r>
            <a:r>
              <a:rPr lang="en-US" dirty="0"/>
              <a:t> (2003). </a:t>
            </a:r>
            <a:endParaRPr lang="en-US" dirty="0" smtClean="0"/>
          </a:p>
          <a:p>
            <a:r>
              <a:rPr lang="en-US" dirty="0" err="1"/>
              <a:t>Leyser</a:t>
            </a:r>
            <a:r>
              <a:rPr lang="en-US" dirty="0"/>
              <a:t> et al. (1998) found more favorable attitudes in male faculty and posited that differences between attitudes of female and male faculty were perhaps more related to greater experience in teaching students with disabilities due to greater length of time in their position. </a:t>
            </a:r>
            <a:endParaRPr lang="en-US" dirty="0" smtClean="0"/>
          </a:p>
          <a:p>
            <a:r>
              <a:rPr lang="en-US" dirty="0" smtClean="0"/>
              <a:t>Similarly</a:t>
            </a:r>
            <a:r>
              <a:rPr lang="en-US" dirty="0"/>
              <a:t>, Murray et al. (2008) suggested that gender effects in their study may be related more to differences noted by academic </a:t>
            </a:r>
            <a:r>
              <a:rPr lang="en-US" dirty="0" smtClean="0"/>
              <a:t>discipline</a:t>
            </a:r>
            <a:endParaRPr lang="en-US" dirty="0"/>
          </a:p>
        </p:txBody>
      </p:sp>
    </p:spTree>
    <p:extLst>
      <p:ext uri="{BB962C8B-B14F-4D97-AF65-F5344CB8AC3E}">
        <p14:creationId xmlns:p14="http://schemas.microsoft.com/office/powerpoint/2010/main" val="3472387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Experience with Disability</a:t>
            </a:r>
            <a:endParaRPr lang="en-US" dirty="0"/>
          </a:p>
        </p:txBody>
      </p:sp>
      <p:sp>
        <p:nvSpPr>
          <p:cNvPr id="3" name="Content Placeholder 2"/>
          <p:cNvSpPr>
            <a:spLocks noGrp="1"/>
          </p:cNvSpPr>
          <p:nvPr>
            <p:ph idx="1"/>
          </p:nvPr>
        </p:nvSpPr>
        <p:spPr/>
        <p:txBody>
          <a:bodyPr/>
          <a:lstStyle/>
          <a:p>
            <a:r>
              <a:rPr lang="en-US" dirty="0"/>
              <a:t>The present study found no effects of experience teaching students with disabilities similar to the results of most prior research (</a:t>
            </a:r>
            <a:r>
              <a:rPr lang="en-US" dirty="0" err="1"/>
              <a:t>Rao</a:t>
            </a:r>
            <a:r>
              <a:rPr lang="en-US" dirty="0"/>
              <a:t> &amp; </a:t>
            </a:r>
            <a:r>
              <a:rPr lang="en-US" dirty="0" err="1"/>
              <a:t>Gartin</a:t>
            </a:r>
            <a:r>
              <a:rPr lang="en-US" dirty="0"/>
              <a:t>, 2003; Schoen, </a:t>
            </a:r>
            <a:r>
              <a:rPr lang="en-US" dirty="0" err="1"/>
              <a:t>Uysal</a:t>
            </a:r>
            <a:r>
              <a:rPr lang="en-US" dirty="0"/>
              <a:t> &amp; McDonald, 1987; Vogel, </a:t>
            </a:r>
            <a:r>
              <a:rPr lang="en-US" dirty="0" err="1"/>
              <a:t>Leyser</a:t>
            </a:r>
            <a:r>
              <a:rPr lang="en-US" dirty="0"/>
              <a:t>, </a:t>
            </a:r>
            <a:r>
              <a:rPr lang="en-US" dirty="0" err="1"/>
              <a:t>Wyland</a:t>
            </a:r>
            <a:r>
              <a:rPr lang="en-US" dirty="0"/>
              <a:t> &amp; </a:t>
            </a:r>
            <a:r>
              <a:rPr lang="en-US" dirty="0" err="1"/>
              <a:t>Brulle</a:t>
            </a:r>
            <a:r>
              <a:rPr lang="en-US" dirty="0"/>
              <a:t>, 1999). </a:t>
            </a:r>
          </a:p>
        </p:txBody>
      </p:sp>
    </p:spTree>
    <p:extLst>
      <p:ext uri="{BB962C8B-B14F-4D97-AF65-F5344CB8AC3E}">
        <p14:creationId xmlns:p14="http://schemas.microsoft.com/office/powerpoint/2010/main" val="3742350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Faculty Rank</a:t>
            </a:r>
            <a:endParaRPr lang="en-US" dirty="0"/>
          </a:p>
        </p:txBody>
      </p:sp>
      <p:sp>
        <p:nvSpPr>
          <p:cNvPr id="3" name="Content Placeholder 2"/>
          <p:cNvSpPr>
            <a:spLocks noGrp="1"/>
          </p:cNvSpPr>
          <p:nvPr>
            <p:ph idx="1"/>
          </p:nvPr>
        </p:nvSpPr>
        <p:spPr/>
        <p:txBody>
          <a:bodyPr/>
          <a:lstStyle/>
          <a:p>
            <a:r>
              <a:rPr lang="en-US" dirty="0"/>
              <a:t>The present study found no effects of rank on attitude or willingness although higher levels of rank were associated with greater levels of experience teaching students with disabilities similar to the findings of </a:t>
            </a:r>
            <a:r>
              <a:rPr lang="en-US" dirty="0" err="1"/>
              <a:t>Leyser</a:t>
            </a:r>
            <a:r>
              <a:rPr lang="en-US" dirty="0"/>
              <a:t> et al. </a:t>
            </a:r>
          </a:p>
        </p:txBody>
      </p:sp>
    </p:spTree>
    <p:extLst>
      <p:ext uri="{BB962C8B-B14F-4D97-AF65-F5344CB8AC3E}">
        <p14:creationId xmlns:p14="http://schemas.microsoft.com/office/powerpoint/2010/main" val="2082613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Justice Attitude</a:t>
            </a:r>
            <a:endParaRPr lang="en-US" dirty="0"/>
          </a:p>
        </p:txBody>
      </p:sp>
      <p:sp>
        <p:nvSpPr>
          <p:cNvPr id="3" name="Content Placeholder 2"/>
          <p:cNvSpPr>
            <a:spLocks noGrp="1"/>
          </p:cNvSpPr>
          <p:nvPr>
            <p:ph idx="1"/>
          </p:nvPr>
        </p:nvSpPr>
        <p:spPr/>
        <p:txBody>
          <a:bodyPr>
            <a:normAutofit lnSpcReduction="10000"/>
          </a:bodyPr>
          <a:lstStyle/>
          <a:p>
            <a:r>
              <a:rPr lang="en-US" dirty="0"/>
              <a:t>overall faculty endorse a high level of social justice orientation with a mean score of </a:t>
            </a:r>
            <a:r>
              <a:rPr lang="en-US" dirty="0" smtClean="0"/>
              <a:t>115.92 </a:t>
            </a:r>
            <a:r>
              <a:rPr lang="en-US" dirty="0"/>
              <a:t>out of a possible total score of </a:t>
            </a:r>
            <a:r>
              <a:rPr lang="en-US" dirty="0" smtClean="0"/>
              <a:t>138</a:t>
            </a:r>
          </a:p>
          <a:p>
            <a:r>
              <a:rPr lang="en-US" dirty="0"/>
              <a:t>No differences were noted in reported social justice attitudes and gender, rank and experience teaching students with </a:t>
            </a:r>
            <a:r>
              <a:rPr lang="en-US" dirty="0" smtClean="0"/>
              <a:t>disabilities</a:t>
            </a:r>
          </a:p>
          <a:p>
            <a:r>
              <a:rPr lang="en-US" dirty="0"/>
              <a:t>B</a:t>
            </a:r>
            <a:r>
              <a:rPr lang="en-US" dirty="0" smtClean="0"/>
              <a:t>oth </a:t>
            </a:r>
            <a:r>
              <a:rPr lang="en-US" dirty="0"/>
              <a:t>communications faculty and humanities and social sciences had more positive attitudes than faculty from engineering and </a:t>
            </a:r>
            <a:r>
              <a:rPr lang="en-US" dirty="0" smtClean="0"/>
              <a:t>sciences </a:t>
            </a:r>
            <a:endParaRPr lang="en-US" dirty="0"/>
          </a:p>
        </p:txBody>
      </p:sp>
    </p:spTree>
    <p:extLst>
      <p:ext uri="{BB962C8B-B14F-4D97-AF65-F5344CB8AC3E}">
        <p14:creationId xmlns:p14="http://schemas.microsoft.com/office/powerpoint/2010/main" val="1433379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Expanding Faculty Development</a:t>
            </a:r>
            <a:endParaRPr lang="en-US" dirty="0"/>
          </a:p>
        </p:txBody>
      </p:sp>
      <p:sp>
        <p:nvSpPr>
          <p:cNvPr id="3" name="Content Placeholder 2"/>
          <p:cNvSpPr>
            <a:spLocks noGrp="1"/>
          </p:cNvSpPr>
          <p:nvPr>
            <p:ph idx="1"/>
          </p:nvPr>
        </p:nvSpPr>
        <p:spPr/>
        <p:txBody>
          <a:bodyPr>
            <a:normAutofit fontScale="77500" lnSpcReduction="20000"/>
          </a:bodyPr>
          <a:lstStyle/>
          <a:p>
            <a:pPr marL="118872" indent="0">
              <a:buNone/>
            </a:pPr>
            <a:r>
              <a:rPr lang="en-US" dirty="0" smtClean="0"/>
              <a:t>Disability services professionals must expand the current professional development dialogue:</a:t>
            </a:r>
          </a:p>
          <a:p>
            <a:r>
              <a:rPr lang="en-US" dirty="0" smtClean="0"/>
              <a:t>utilize </a:t>
            </a:r>
            <a:r>
              <a:rPr lang="en-US" dirty="0"/>
              <a:t>professional development opportunities to establish an ongoing relationship with faculty in order to create the interdependence that underlies a just society (Rutherford, 2011</a:t>
            </a:r>
            <a:r>
              <a:rPr lang="en-US" dirty="0" smtClean="0"/>
              <a:t>) </a:t>
            </a:r>
          </a:p>
          <a:p>
            <a:r>
              <a:rPr lang="en-US" dirty="0" smtClean="0"/>
              <a:t>professional </a:t>
            </a:r>
            <a:r>
              <a:rPr lang="en-US" dirty="0"/>
              <a:t>development opportunities must seek to change the individual beliefs of faculty regarding disability (Zhang, Landmark, </a:t>
            </a:r>
            <a:r>
              <a:rPr lang="en-US" dirty="0" err="1"/>
              <a:t>Reber</a:t>
            </a:r>
            <a:r>
              <a:rPr lang="en-US" dirty="0"/>
              <a:t>, Hsu, Kwok, &amp; Benz, 2009</a:t>
            </a:r>
            <a:r>
              <a:rPr lang="en-US" dirty="0" smtClean="0"/>
              <a:t>)</a:t>
            </a:r>
          </a:p>
          <a:p>
            <a:r>
              <a:rPr lang="en-US" dirty="0" smtClean="0"/>
              <a:t>focus </a:t>
            </a:r>
            <a:r>
              <a:rPr lang="en-US" dirty="0"/>
              <a:t>on particular policies and practices that faculty may perceive as being non-problematic but may be perceived negatively by students with disabilities (</a:t>
            </a:r>
            <a:r>
              <a:rPr lang="en-US" dirty="0" err="1"/>
              <a:t>Pincus</a:t>
            </a:r>
            <a:r>
              <a:rPr lang="en-US" dirty="0"/>
              <a:t>, 2000). </a:t>
            </a:r>
          </a:p>
        </p:txBody>
      </p:sp>
    </p:spTree>
    <p:extLst>
      <p:ext uri="{BB962C8B-B14F-4D97-AF65-F5344CB8AC3E}">
        <p14:creationId xmlns:p14="http://schemas.microsoft.com/office/powerpoint/2010/main" val="539116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 Statement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current body of research has limited contribution to understanding how institutions of higher education can effectively promote a positive attitude toward disability and accommodations among faculty. </a:t>
            </a:r>
            <a:endParaRPr lang="en-US" dirty="0" smtClean="0"/>
          </a:p>
          <a:p>
            <a:r>
              <a:rPr lang="en-US" dirty="0"/>
              <a:t>There is a need to identify variables such as social justice attitude that can be altered through faculty development as well as effective means of fostering positive attitudes and willingness to accommodate students with disabilities in the postsecondary environment (Murray, Lombardi, Wren, &amp; Keys, 2009). </a:t>
            </a:r>
          </a:p>
        </p:txBody>
      </p:sp>
    </p:spTree>
    <p:extLst>
      <p:ext uri="{BB962C8B-B14F-4D97-AF65-F5344CB8AC3E}">
        <p14:creationId xmlns:p14="http://schemas.microsoft.com/office/powerpoint/2010/main" val="168064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Faculty Allies and Support Networks</a:t>
            </a:r>
            <a:endParaRPr lang="en-US" dirty="0"/>
          </a:p>
        </p:txBody>
      </p:sp>
      <p:sp>
        <p:nvSpPr>
          <p:cNvPr id="3" name="Content Placeholder 2"/>
          <p:cNvSpPr>
            <a:spLocks noGrp="1"/>
          </p:cNvSpPr>
          <p:nvPr>
            <p:ph idx="1"/>
          </p:nvPr>
        </p:nvSpPr>
        <p:spPr/>
        <p:txBody>
          <a:bodyPr>
            <a:normAutofit fontScale="85000" lnSpcReduction="20000"/>
          </a:bodyPr>
          <a:lstStyle/>
          <a:p>
            <a:pPr marL="118872" indent="0">
              <a:buNone/>
            </a:pPr>
            <a:r>
              <a:rPr lang="en-US" dirty="0"/>
              <a:t>D</a:t>
            </a:r>
            <a:r>
              <a:rPr lang="en-US" dirty="0" smtClean="0"/>
              <a:t>isability </a:t>
            </a:r>
            <a:r>
              <a:rPr lang="en-US" dirty="0"/>
              <a:t>services professionals should work with teaching and learning centers on campus to </a:t>
            </a:r>
            <a:r>
              <a:rPr lang="en-US" dirty="0" smtClean="0"/>
              <a:t>foster </a:t>
            </a:r>
            <a:r>
              <a:rPr lang="en-US" dirty="0"/>
              <a:t>a social justice orientation. </a:t>
            </a:r>
            <a:endParaRPr lang="en-US" dirty="0" smtClean="0"/>
          </a:p>
          <a:p>
            <a:r>
              <a:rPr lang="en-US" dirty="0" smtClean="0"/>
              <a:t>highlight </a:t>
            </a:r>
            <a:r>
              <a:rPr lang="en-US" dirty="0"/>
              <a:t>specific ways faculty may become allies within the scope of their </a:t>
            </a:r>
            <a:r>
              <a:rPr lang="en-US" dirty="0" smtClean="0"/>
              <a:t>responsibilities</a:t>
            </a:r>
          </a:p>
          <a:p>
            <a:r>
              <a:rPr lang="en-US" dirty="0" smtClean="0"/>
              <a:t>faculty </a:t>
            </a:r>
            <a:r>
              <a:rPr lang="en-US" dirty="0"/>
              <a:t>learning communities may serve as an effective way for faculty to connect across academic disciplines and develop a greater understanding of social justice and establish a safe space to assess one’s own beliefs and practices regarding disability and accessibility and provide support for solving faculty challenges regarding working with students with disabilities (Ness, George, Turner &amp; </a:t>
            </a:r>
            <a:r>
              <a:rPr lang="en-US" dirty="0" err="1"/>
              <a:t>Bolgatz</a:t>
            </a:r>
            <a:r>
              <a:rPr lang="en-US" dirty="0"/>
              <a:t>, 2010). </a:t>
            </a:r>
            <a:endParaRPr lang="en-US" dirty="0" smtClean="0"/>
          </a:p>
          <a:p>
            <a:endParaRPr lang="en-US" dirty="0"/>
          </a:p>
        </p:txBody>
      </p:sp>
    </p:spTree>
    <p:extLst>
      <p:ext uri="{BB962C8B-B14F-4D97-AF65-F5344CB8AC3E}">
        <p14:creationId xmlns:p14="http://schemas.microsoft.com/office/powerpoint/2010/main" val="1968599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Inclusion  of Students in Faculty Development</a:t>
            </a:r>
            <a:endParaRPr lang="en-US" dirty="0"/>
          </a:p>
        </p:txBody>
      </p:sp>
      <p:sp>
        <p:nvSpPr>
          <p:cNvPr id="3" name="Content Placeholder 2"/>
          <p:cNvSpPr>
            <a:spLocks noGrp="1"/>
          </p:cNvSpPr>
          <p:nvPr>
            <p:ph idx="1"/>
          </p:nvPr>
        </p:nvSpPr>
        <p:spPr/>
        <p:txBody>
          <a:bodyPr>
            <a:normAutofit fontScale="77500" lnSpcReduction="20000"/>
          </a:bodyPr>
          <a:lstStyle/>
          <a:p>
            <a:pPr marL="118872" indent="0">
              <a:buNone/>
            </a:pPr>
            <a:r>
              <a:rPr lang="en-US" dirty="0"/>
              <a:t>D</a:t>
            </a:r>
            <a:r>
              <a:rPr lang="en-US" dirty="0" smtClean="0"/>
              <a:t>isability </a:t>
            </a:r>
            <a:r>
              <a:rPr lang="en-US" dirty="0"/>
              <a:t>services professionals </a:t>
            </a:r>
            <a:r>
              <a:rPr lang="en-US" dirty="0" smtClean="0"/>
              <a:t>must include </a:t>
            </a:r>
            <a:r>
              <a:rPr lang="en-US" dirty="0"/>
              <a:t>students with disabilities in the development and delivery </a:t>
            </a:r>
            <a:r>
              <a:rPr lang="en-US" dirty="0" smtClean="0"/>
              <a:t>of faculty development</a:t>
            </a:r>
            <a:r>
              <a:rPr lang="en-US" dirty="0"/>
              <a:t>. </a:t>
            </a:r>
            <a:endParaRPr lang="en-US" dirty="0" smtClean="0"/>
          </a:p>
          <a:p>
            <a:r>
              <a:rPr lang="en-US" dirty="0" smtClean="0"/>
              <a:t>assure </a:t>
            </a:r>
            <a:r>
              <a:rPr lang="en-US" dirty="0"/>
              <a:t>that a full understanding of the experience of being a student with a disability is developed and communicated to faculty </a:t>
            </a:r>
            <a:r>
              <a:rPr lang="en-US" dirty="0" smtClean="0"/>
              <a:t>(</a:t>
            </a:r>
            <a:r>
              <a:rPr lang="en-US" dirty="0"/>
              <a:t>Chang, </a:t>
            </a:r>
            <a:r>
              <a:rPr lang="en-US" dirty="0" err="1"/>
              <a:t>Crethar</a:t>
            </a:r>
            <a:r>
              <a:rPr lang="en-US" dirty="0"/>
              <a:t>, &amp; </a:t>
            </a:r>
            <a:r>
              <a:rPr lang="en-US" dirty="0" err="1"/>
              <a:t>Ratts</a:t>
            </a:r>
            <a:r>
              <a:rPr lang="en-US" dirty="0"/>
              <a:t>, 2010). </a:t>
            </a:r>
            <a:endParaRPr lang="en-US" dirty="0" smtClean="0"/>
          </a:p>
          <a:p>
            <a:r>
              <a:rPr lang="en-US" dirty="0"/>
              <a:t>further the faculty view that provision of equitable opportunities is an interdependent system involving faculty, students with disabilities, and disability services professionals (Lopez-Baez &amp; </a:t>
            </a:r>
            <a:r>
              <a:rPr lang="en-US" dirty="0" err="1"/>
              <a:t>Paylo</a:t>
            </a:r>
            <a:r>
              <a:rPr lang="en-US" dirty="0"/>
              <a:t>, 2009). </a:t>
            </a:r>
            <a:endParaRPr lang="en-US" dirty="0" smtClean="0"/>
          </a:p>
          <a:p>
            <a:r>
              <a:rPr lang="en-US" dirty="0"/>
              <a:t>sustainable impact may be made by developing a greater understanding of students with disabilities as a whole (Harley, Alston, &amp; Middleton, 2007) </a:t>
            </a:r>
          </a:p>
        </p:txBody>
      </p:sp>
    </p:spTree>
    <p:extLst>
      <p:ext uri="{BB962C8B-B14F-4D97-AF65-F5344CB8AC3E}">
        <p14:creationId xmlns:p14="http://schemas.microsoft.com/office/powerpoint/2010/main" val="369980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Partnerships</a:t>
            </a:r>
            <a:endParaRPr lang="en-US" dirty="0"/>
          </a:p>
        </p:txBody>
      </p:sp>
      <p:sp>
        <p:nvSpPr>
          <p:cNvPr id="3" name="Content Placeholder 2"/>
          <p:cNvSpPr>
            <a:spLocks noGrp="1"/>
          </p:cNvSpPr>
          <p:nvPr>
            <p:ph idx="1"/>
          </p:nvPr>
        </p:nvSpPr>
        <p:spPr/>
        <p:txBody>
          <a:bodyPr>
            <a:normAutofit fontScale="77500" lnSpcReduction="20000"/>
          </a:bodyPr>
          <a:lstStyle/>
          <a:p>
            <a:pPr marL="118872" indent="0">
              <a:buNone/>
            </a:pPr>
            <a:r>
              <a:rPr lang="en-US" dirty="0"/>
              <a:t>D</a:t>
            </a:r>
            <a:r>
              <a:rPr lang="en-US" dirty="0" smtClean="0"/>
              <a:t>isability </a:t>
            </a:r>
            <a:r>
              <a:rPr lang="en-US" dirty="0"/>
              <a:t>services professionals </a:t>
            </a:r>
            <a:r>
              <a:rPr lang="en-US" dirty="0" smtClean="0"/>
              <a:t>must also </a:t>
            </a:r>
            <a:r>
              <a:rPr lang="en-US" dirty="0"/>
              <a:t>develop partnerships with other offices or departments who have an interest in social justice and/or disability. </a:t>
            </a:r>
            <a:endParaRPr lang="en-US" dirty="0" smtClean="0"/>
          </a:p>
          <a:p>
            <a:r>
              <a:rPr lang="en-US" dirty="0" smtClean="0"/>
              <a:t>those </a:t>
            </a:r>
            <a:r>
              <a:rPr lang="en-US" dirty="0"/>
              <a:t>who are positional leaders in working with underrepresented populations may experience significant shift in the attitudes of faculty by working together to deliver messages that foster a social justice orientation and are inclusive of multiple </a:t>
            </a:r>
            <a:r>
              <a:rPr lang="en-US" dirty="0" smtClean="0"/>
              <a:t>populations</a:t>
            </a:r>
            <a:r>
              <a:rPr lang="en-US" dirty="0"/>
              <a:t> (Adams, 2000; </a:t>
            </a:r>
            <a:r>
              <a:rPr lang="en-US" dirty="0" err="1"/>
              <a:t>Wronka</a:t>
            </a:r>
            <a:r>
              <a:rPr lang="en-US" dirty="0"/>
              <a:t>, 2008) </a:t>
            </a:r>
            <a:endParaRPr lang="en-US" dirty="0" smtClean="0"/>
          </a:p>
          <a:p>
            <a:r>
              <a:rPr lang="en-US" dirty="0"/>
              <a:t>Delivery of a unified message </a:t>
            </a:r>
            <a:r>
              <a:rPr lang="en-US" dirty="0" smtClean="0"/>
              <a:t>may </a:t>
            </a:r>
            <a:r>
              <a:rPr lang="en-US" dirty="0"/>
              <a:t>serve to create greater readiness for faculty to change and adapt more favorable attitudes toward students with disabilities (Strickland in </a:t>
            </a:r>
            <a:r>
              <a:rPr lang="en-US" dirty="0" err="1"/>
              <a:t>Shullman</a:t>
            </a:r>
            <a:r>
              <a:rPr lang="en-US" dirty="0"/>
              <a:t>, Celeste, &amp; Strickland, 2006). </a:t>
            </a:r>
          </a:p>
        </p:txBody>
      </p:sp>
    </p:spTree>
    <p:extLst>
      <p:ext uri="{BB962C8B-B14F-4D97-AF65-F5344CB8AC3E}">
        <p14:creationId xmlns:p14="http://schemas.microsoft.com/office/powerpoint/2010/main" val="2215823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Future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develop </a:t>
            </a:r>
            <a:r>
              <a:rPr lang="en-US" dirty="0"/>
              <a:t>more robust measures of faculty knowledge of disability law and willingness to accommodate students with disabilities. </a:t>
            </a:r>
            <a:endParaRPr lang="en-US" dirty="0" smtClean="0"/>
          </a:p>
          <a:p>
            <a:r>
              <a:rPr lang="en-US" dirty="0"/>
              <a:t>replicate similar studies with a more representative sample of faculty across various institutions </a:t>
            </a:r>
            <a:endParaRPr lang="en-US" dirty="0" smtClean="0"/>
          </a:p>
          <a:p>
            <a:r>
              <a:rPr lang="en-US" dirty="0"/>
              <a:t>effectiveness of trainings that may be aimed, in part, to foster greater social justice orientation among faculty </a:t>
            </a:r>
            <a:endParaRPr lang="en-US" dirty="0" smtClean="0"/>
          </a:p>
          <a:p>
            <a:r>
              <a:rPr lang="en-US" dirty="0" smtClean="0"/>
              <a:t>Qualitative study to understand faculty reasoning behind not accommodating</a:t>
            </a:r>
            <a:endParaRPr lang="en-US" dirty="0"/>
          </a:p>
        </p:txBody>
      </p:sp>
    </p:spTree>
    <p:extLst>
      <p:ext uri="{BB962C8B-B14F-4D97-AF65-F5344CB8AC3E}">
        <p14:creationId xmlns:p14="http://schemas.microsoft.com/office/powerpoint/2010/main" val="336686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Variables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Independent variable: </a:t>
            </a:r>
          </a:p>
          <a:p>
            <a:pPr lvl="1"/>
            <a:r>
              <a:rPr lang="en-US" dirty="0" smtClean="0"/>
              <a:t>social justice attitude as measured by the </a:t>
            </a:r>
            <a:r>
              <a:rPr lang="en-US" dirty="0"/>
              <a:t>Social Justice Scale (Torres-Harding, </a:t>
            </a:r>
            <a:r>
              <a:rPr lang="en-US" dirty="0" err="1"/>
              <a:t>Siers</a:t>
            </a:r>
            <a:r>
              <a:rPr lang="en-US" dirty="0"/>
              <a:t>, &amp; Olson, 2012</a:t>
            </a:r>
            <a:r>
              <a:rPr lang="en-US" dirty="0" smtClean="0"/>
              <a:t>).</a:t>
            </a:r>
          </a:p>
          <a:p>
            <a:r>
              <a:rPr lang="en-US" dirty="0" smtClean="0"/>
              <a:t>Dependent variables: </a:t>
            </a:r>
          </a:p>
          <a:p>
            <a:pPr lvl="1"/>
            <a:r>
              <a:rPr lang="en-US" dirty="0"/>
              <a:t>faculty attitude toward students with disabilities as measured by the fairness in providing accommodations, willingness to invest time, and performance expectations factors of </a:t>
            </a:r>
            <a:r>
              <a:rPr lang="en-US" dirty="0" err="1" smtClean="0"/>
              <a:t>ExCEL</a:t>
            </a:r>
            <a:r>
              <a:rPr lang="en-US" dirty="0" smtClean="0"/>
              <a:t> </a:t>
            </a:r>
            <a:r>
              <a:rPr lang="en-US" dirty="0"/>
              <a:t>instrument (Lombardi &amp; Murray, 2011).</a:t>
            </a:r>
          </a:p>
          <a:p>
            <a:pPr lvl="1"/>
            <a:r>
              <a:rPr lang="en-US" dirty="0"/>
              <a:t>Willingness to provide accommodations to college students as measured by the combined score of adjustment of course assignments and requirements and accessibility of course material factors of the </a:t>
            </a:r>
            <a:r>
              <a:rPr lang="en-US" dirty="0" err="1" smtClean="0"/>
              <a:t>ExCEL</a:t>
            </a:r>
            <a:r>
              <a:rPr lang="en-US" dirty="0" smtClean="0"/>
              <a:t> </a:t>
            </a:r>
            <a:r>
              <a:rPr lang="en-US" dirty="0"/>
              <a:t>instrument (Lombardi &amp; Murray, 2011)</a:t>
            </a:r>
            <a:r>
              <a:rPr lang="en-US" dirty="0" smtClean="0"/>
              <a:t>.</a:t>
            </a:r>
          </a:p>
          <a:p>
            <a:r>
              <a:rPr lang="en-US" dirty="0" smtClean="0"/>
              <a:t>Covariates: </a:t>
            </a:r>
          </a:p>
          <a:p>
            <a:pPr lvl="1"/>
            <a:r>
              <a:rPr lang="en-US" dirty="0" smtClean="0"/>
              <a:t>academic </a:t>
            </a:r>
            <a:r>
              <a:rPr lang="en-US" dirty="0"/>
              <a:t>discipline, gender identity, years of experience, academic rank, knowledge of disability law, and prior experience with disability</a:t>
            </a:r>
            <a:endParaRPr lang="en-US" dirty="0" smtClean="0"/>
          </a:p>
          <a:p>
            <a:pPr lvl="1"/>
            <a:endParaRPr lang="en-US" dirty="0" smtClean="0"/>
          </a:p>
          <a:p>
            <a:pPr lvl="1"/>
            <a:endParaRPr lang="en-US" dirty="0" smtClean="0"/>
          </a:p>
          <a:p>
            <a:pPr lvl="1"/>
            <a:endParaRPr lang="en-US" dirty="0"/>
          </a:p>
          <a:p>
            <a:endParaRPr lang="en-US" dirty="0"/>
          </a:p>
        </p:txBody>
      </p:sp>
    </p:spTree>
    <p:extLst>
      <p:ext uri="{BB962C8B-B14F-4D97-AF65-F5344CB8AC3E}">
        <p14:creationId xmlns:p14="http://schemas.microsoft.com/office/powerpoint/2010/main" val="47603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 1</a:t>
            </a:r>
            <a:endParaRPr lang="en-US" dirty="0"/>
          </a:p>
        </p:txBody>
      </p:sp>
      <p:sp>
        <p:nvSpPr>
          <p:cNvPr id="3" name="Content Placeholder 2"/>
          <p:cNvSpPr>
            <a:spLocks noGrp="1"/>
          </p:cNvSpPr>
          <p:nvPr>
            <p:ph idx="1"/>
          </p:nvPr>
        </p:nvSpPr>
        <p:spPr/>
        <p:txBody>
          <a:bodyPr>
            <a:normAutofit/>
          </a:bodyPr>
          <a:lstStyle/>
          <a:p>
            <a:pPr marL="118872" lvl="0" indent="0" algn="ctr">
              <a:buNone/>
            </a:pPr>
            <a:r>
              <a:rPr lang="en-US" dirty="0"/>
              <a:t>How much variation in faculty willingness to provide accommodations to college students with disabilities is explained by their social justice attitude </a:t>
            </a:r>
            <a:r>
              <a:rPr lang="en-US" dirty="0" smtClean="0"/>
              <a:t>after </a:t>
            </a:r>
            <a:r>
              <a:rPr lang="en-US" dirty="0"/>
              <a:t>controlling for academic discipline, gender identity, years of experience, academic rank, knowledge of disability law, and prior experience with disability? </a:t>
            </a:r>
          </a:p>
        </p:txBody>
      </p:sp>
    </p:spTree>
    <p:extLst>
      <p:ext uri="{BB962C8B-B14F-4D97-AF65-F5344CB8AC3E}">
        <p14:creationId xmlns:p14="http://schemas.microsoft.com/office/powerpoint/2010/main" val="241960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 2</a:t>
            </a:r>
            <a:endParaRPr lang="en-US" dirty="0"/>
          </a:p>
        </p:txBody>
      </p:sp>
      <p:sp>
        <p:nvSpPr>
          <p:cNvPr id="3" name="Content Placeholder 2"/>
          <p:cNvSpPr>
            <a:spLocks noGrp="1"/>
          </p:cNvSpPr>
          <p:nvPr>
            <p:ph idx="1"/>
          </p:nvPr>
        </p:nvSpPr>
        <p:spPr/>
        <p:txBody>
          <a:bodyPr>
            <a:normAutofit/>
          </a:bodyPr>
          <a:lstStyle/>
          <a:p>
            <a:pPr marL="118872" lvl="0" indent="0" algn="ctr">
              <a:buNone/>
            </a:pPr>
            <a:r>
              <a:rPr lang="en-US" dirty="0"/>
              <a:t>How much variation in faculty attitude toward college students with disabilities is explained by their social justice attitude </a:t>
            </a:r>
            <a:r>
              <a:rPr lang="en-US" dirty="0" smtClean="0"/>
              <a:t>after </a:t>
            </a:r>
            <a:r>
              <a:rPr lang="en-US" dirty="0"/>
              <a:t>controlling for academic discipline, gender identity, years of experience, academic rank, knowledge of disability law, and prior experience with disability? </a:t>
            </a:r>
          </a:p>
        </p:txBody>
      </p:sp>
    </p:spTree>
    <p:extLst>
      <p:ext uri="{BB962C8B-B14F-4D97-AF65-F5344CB8AC3E}">
        <p14:creationId xmlns:p14="http://schemas.microsoft.com/office/powerpoint/2010/main" val="365453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 3</a:t>
            </a:r>
            <a:endParaRPr lang="en-US" dirty="0"/>
          </a:p>
        </p:txBody>
      </p:sp>
      <p:sp>
        <p:nvSpPr>
          <p:cNvPr id="3" name="Content Placeholder 2"/>
          <p:cNvSpPr>
            <a:spLocks noGrp="1"/>
          </p:cNvSpPr>
          <p:nvPr>
            <p:ph idx="1"/>
          </p:nvPr>
        </p:nvSpPr>
        <p:spPr/>
        <p:txBody>
          <a:bodyPr/>
          <a:lstStyle/>
          <a:p>
            <a:pPr marL="118872" lvl="0" indent="0" algn="ctr">
              <a:buNone/>
            </a:pPr>
            <a:endParaRPr lang="en-US" dirty="0" smtClean="0"/>
          </a:p>
          <a:p>
            <a:pPr marL="118872" lvl="0" indent="0" algn="ctr">
              <a:buNone/>
            </a:pPr>
            <a:r>
              <a:rPr lang="en-US" dirty="0" smtClean="0"/>
              <a:t>Is </a:t>
            </a:r>
            <a:r>
              <a:rPr lang="en-US" dirty="0"/>
              <a:t>there a relationship between faculty knowledge of disability law </a:t>
            </a:r>
            <a:r>
              <a:rPr lang="en-US" dirty="0" smtClean="0"/>
              <a:t>and </a:t>
            </a:r>
          </a:p>
          <a:p>
            <a:pPr marL="118872" lvl="0" indent="0" algn="ctr">
              <a:buNone/>
            </a:pPr>
            <a:r>
              <a:rPr lang="en-US" dirty="0" smtClean="0"/>
              <a:t>social </a:t>
            </a:r>
            <a:r>
              <a:rPr lang="en-US" dirty="0"/>
              <a:t>justice </a:t>
            </a:r>
            <a:r>
              <a:rPr lang="en-US" dirty="0" smtClean="0"/>
              <a:t>attitude?</a:t>
            </a:r>
            <a:endParaRPr lang="en-US" dirty="0"/>
          </a:p>
          <a:p>
            <a:pPr marL="118872" indent="0" algn="ctr">
              <a:buNone/>
            </a:pPr>
            <a:endParaRPr lang="en-US" dirty="0"/>
          </a:p>
        </p:txBody>
      </p:sp>
    </p:spTree>
    <p:extLst>
      <p:ext uri="{BB962C8B-B14F-4D97-AF65-F5344CB8AC3E}">
        <p14:creationId xmlns:p14="http://schemas.microsoft.com/office/powerpoint/2010/main" val="191674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 1</a:t>
            </a:r>
            <a:endParaRPr lang="en-US" dirty="0"/>
          </a:p>
        </p:txBody>
      </p:sp>
      <p:sp>
        <p:nvSpPr>
          <p:cNvPr id="3" name="Content Placeholder 2"/>
          <p:cNvSpPr>
            <a:spLocks noGrp="1"/>
          </p:cNvSpPr>
          <p:nvPr>
            <p:ph idx="1"/>
          </p:nvPr>
        </p:nvSpPr>
        <p:spPr/>
        <p:txBody>
          <a:bodyPr>
            <a:normAutofit/>
          </a:bodyPr>
          <a:lstStyle/>
          <a:p>
            <a:r>
              <a:rPr lang="en-US" dirty="0" smtClean="0"/>
              <a:t>Covariates </a:t>
            </a:r>
            <a:r>
              <a:rPr lang="en-US" dirty="0"/>
              <a:t>alone did not account for a statistically significant amount of </a:t>
            </a:r>
            <a:r>
              <a:rPr lang="en-US" dirty="0" smtClean="0"/>
              <a:t>variance</a:t>
            </a:r>
          </a:p>
          <a:p>
            <a:r>
              <a:rPr lang="en-US" dirty="0" smtClean="0"/>
              <a:t>Addition of social </a:t>
            </a:r>
            <a:r>
              <a:rPr lang="en-US" dirty="0"/>
              <a:t>justice </a:t>
            </a:r>
            <a:r>
              <a:rPr lang="en-US" dirty="0" smtClean="0"/>
              <a:t>attitude was </a:t>
            </a:r>
            <a:r>
              <a:rPr lang="en-US" dirty="0"/>
              <a:t>statistically </a:t>
            </a:r>
            <a:r>
              <a:rPr lang="en-US" dirty="0" smtClean="0"/>
              <a:t>significant. </a:t>
            </a:r>
          </a:p>
          <a:p>
            <a:r>
              <a:rPr lang="en-US" b="1" dirty="0" smtClean="0"/>
              <a:t>All </a:t>
            </a:r>
            <a:r>
              <a:rPr lang="en-US" b="1" dirty="0"/>
              <a:t>covariates and social justice attitude combined accounted for 22.2% of variance in faculty willingness to accommodate with social justice attitude accounting for 10.6% of the </a:t>
            </a:r>
            <a:r>
              <a:rPr lang="en-US" b="1" dirty="0" smtClean="0"/>
              <a:t>variance</a:t>
            </a:r>
            <a:endParaRPr lang="en-US" b="1" dirty="0"/>
          </a:p>
        </p:txBody>
      </p:sp>
    </p:spTree>
    <p:extLst>
      <p:ext uri="{BB962C8B-B14F-4D97-AF65-F5344CB8AC3E}">
        <p14:creationId xmlns:p14="http://schemas.microsoft.com/office/powerpoint/2010/main" val="237788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 2</a:t>
            </a:r>
            <a:endParaRPr lang="en-US" dirty="0"/>
          </a:p>
        </p:txBody>
      </p:sp>
      <p:sp>
        <p:nvSpPr>
          <p:cNvPr id="3" name="Content Placeholder 2"/>
          <p:cNvSpPr>
            <a:spLocks noGrp="1"/>
          </p:cNvSpPr>
          <p:nvPr>
            <p:ph idx="1"/>
          </p:nvPr>
        </p:nvSpPr>
        <p:spPr/>
        <p:txBody>
          <a:bodyPr>
            <a:normAutofit/>
          </a:bodyPr>
          <a:lstStyle/>
          <a:p>
            <a:r>
              <a:rPr lang="en-US" dirty="0" smtClean="0"/>
              <a:t>Neither </a:t>
            </a:r>
            <a:r>
              <a:rPr lang="en-US" dirty="0"/>
              <a:t>the covariates alone or with social justice attitude accounted for a statistically significant amount of </a:t>
            </a:r>
            <a:r>
              <a:rPr lang="en-US" dirty="0" smtClean="0"/>
              <a:t>variance. </a:t>
            </a:r>
          </a:p>
          <a:p>
            <a:r>
              <a:rPr lang="en-US" b="1" dirty="0" smtClean="0"/>
              <a:t>All </a:t>
            </a:r>
            <a:r>
              <a:rPr lang="en-US" b="1" dirty="0"/>
              <a:t>covariates and social justice attitude combined accounted for 12.2% of variance in faculty attitude toward disability with social justice attitude accounting for only 1.3% of the total variance </a:t>
            </a:r>
          </a:p>
        </p:txBody>
      </p:sp>
    </p:spTree>
    <p:extLst>
      <p:ext uri="{BB962C8B-B14F-4D97-AF65-F5344CB8AC3E}">
        <p14:creationId xmlns:p14="http://schemas.microsoft.com/office/powerpoint/2010/main" val="244207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 3</a:t>
            </a:r>
            <a:endParaRPr lang="en-US" dirty="0"/>
          </a:p>
        </p:txBody>
      </p:sp>
      <p:sp>
        <p:nvSpPr>
          <p:cNvPr id="3" name="Content Placeholder 2"/>
          <p:cNvSpPr>
            <a:spLocks noGrp="1"/>
          </p:cNvSpPr>
          <p:nvPr>
            <p:ph idx="1"/>
          </p:nvPr>
        </p:nvSpPr>
        <p:spPr/>
        <p:txBody>
          <a:bodyPr/>
          <a:lstStyle/>
          <a:p>
            <a:pPr marL="118872" indent="0" algn="ctr">
              <a:buNone/>
            </a:pPr>
            <a:endParaRPr lang="en-US" dirty="0" smtClean="0"/>
          </a:p>
          <a:p>
            <a:pPr marL="118872" indent="0" algn="ctr">
              <a:buNone/>
            </a:pPr>
            <a:r>
              <a:rPr lang="en-US" dirty="0" smtClean="0"/>
              <a:t>This </a:t>
            </a:r>
            <a:r>
              <a:rPr lang="en-US" dirty="0"/>
              <a:t>question was addressed through bivariate correlation using Pearson’s r. Analysis revealed no relationship between knowledge of disability law and social justice attitude with </a:t>
            </a:r>
          </a:p>
          <a:p>
            <a:pPr marL="118872" indent="0" algn="ctr">
              <a:buNone/>
            </a:pPr>
            <a:r>
              <a:rPr lang="en-US" dirty="0" smtClean="0"/>
              <a:t>r </a:t>
            </a:r>
            <a:r>
              <a:rPr lang="en-US" dirty="0"/>
              <a:t>= .003, </a:t>
            </a:r>
            <a:r>
              <a:rPr lang="en-US" i="1" dirty="0"/>
              <a:t>p</a:t>
            </a:r>
            <a:r>
              <a:rPr lang="en-US" dirty="0"/>
              <a:t> = .972. </a:t>
            </a:r>
          </a:p>
          <a:p>
            <a:pPr marL="118872" indent="0">
              <a:buNone/>
            </a:pPr>
            <a:endParaRPr lang="en-US" dirty="0"/>
          </a:p>
        </p:txBody>
      </p:sp>
    </p:spTree>
    <p:extLst>
      <p:ext uri="{BB962C8B-B14F-4D97-AF65-F5344CB8AC3E}">
        <p14:creationId xmlns:p14="http://schemas.microsoft.com/office/powerpoint/2010/main" val="1893299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200</TotalTime>
  <Words>2142</Words>
  <Application>Microsoft Macintosh PowerPoint</Application>
  <PresentationFormat>On-screen Show (4:3)</PresentationFormat>
  <Paragraphs>119</Paragraphs>
  <Slides>23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Corbel</vt:lpstr>
      <vt:lpstr>Wingdings</vt:lpstr>
      <vt:lpstr>Wingdings 2</vt:lpstr>
      <vt:lpstr>Wingdings 3</vt:lpstr>
      <vt:lpstr>Arial</vt:lpstr>
      <vt:lpstr>Module</vt:lpstr>
      <vt:lpstr>Social Justice Attitude as a Predictor of Attitude Toward Students with Disabilities and Faculty Willingness to Accommodate</vt:lpstr>
      <vt:lpstr>Problem Statement</vt:lpstr>
      <vt:lpstr>Variables</vt:lpstr>
      <vt:lpstr>Research Question 1</vt:lpstr>
      <vt:lpstr>Research Question 2</vt:lpstr>
      <vt:lpstr>Research Question 3</vt:lpstr>
      <vt:lpstr>Research Question 1</vt:lpstr>
      <vt:lpstr>Research Question 2</vt:lpstr>
      <vt:lpstr>Research Question 3</vt:lpstr>
      <vt:lpstr>Supplemental Analysis, Pt. 1</vt:lpstr>
      <vt:lpstr>Supplemental Analysis , Pt. 2</vt:lpstr>
      <vt:lpstr>Sample</vt:lpstr>
      <vt:lpstr>Faculty Attitude and Willingness</vt:lpstr>
      <vt:lpstr>Discipline</vt:lpstr>
      <vt:lpstr>Gender</vt:lpstr>
      <vt:lpstr>Experience with Disability</vt:lpstr>
      <vt:lpstr>Faculty Rank</vt:lpstr>
      <vt:lpstr>Social Justice Attitude</vt:lpstr>
      <vt:lpstr>Expanding Faculty Development</vt:lpstr>
      <vt:lpstr>Faculty Allies and Support Networks</vt:lpstr>
      <vt:lpstr>Inclusion  of Students in Faculty Development</vt:lpstr>
      <vt:lpstr>Partnerships</vt:lpstr>
      <vt:lpstr>Future Research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Attitude as a Predictor of Faculty Willingness to Accommodate and Attitude Toward Students with Disabilities </dc:title>
  <dc:creator>Carey</dc:creator>
  <cp:lastModifiedBy>Kurt Soltman</cp:lastModifiedBy>
  <cp:revision>26</cp:revision>
  <dcterms:created xsi:type="dcterms:W3CDTF">2015-10-04T13:30:39Z</dcterms:created>
  <dcterms:modified xsi:type="dcterms:W3CDTF">2015-10-23T11:51:14Z</dcterms:modified>
</cp:coreProperties>
</file>