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78" r:id="rId3"/>
    <p:sldId id="279" r:id="rId4"/>
    <p:sldId id="258" r:id="rId5"/>
    <p:sldId id="281" r:id="rId6"/>
    <p:sldId id="260" r:id="rId7"/>
    <p:sldId id="261" r:id="rId8"/>
    <p:sldId id="286" r:id="rId9"/>
    <p:sldId id="263" r:id="rId10"/>
    <p:sldId id="264" r:id="rId11"/>
    <p:sldId id="274" r:id="rId12"/>
    <p:sldId id="267" r:id="rId13"/>
    <p:sldId id="269" r:id="rId14"/>
    <p:sldId id="291" r:id="rId15"/>
    <p:sldId id="270" r:id="rId16"/>
    <p:sldId id="271" r:id="rId17"/>
    <p:sldId id="288" r:id="rId18"/>
    <p:sldId id="276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Disability Dilemmas:</a:t>
            </a:r>
            <a:r>
              <a:rPr lang="en-US" b="1" dirty="0" smtClean="0"/>
              <a:t> </a:t>
            </a:r>
            <a:r>
              <a:rPr lang="en-US" b="1" dirty="0"/>
              <a:t>A Graduate Student Panel Discussion Regarding the Disabilities Studies Paradigm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Ohio AHEAD conference</a:t>
            </a:r>
          </a:p>
          <a:p>
            <a:r>
              <a:rPr lang="en-US" sz="4000" dirty="0" smtClean="0"/>
              <a:t>October 23, 2015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" y="580768"/>
            <a:ext cx="3978875" cy="45967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700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Caleb Berkemeier, ABD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81" y="1099751"/>
            <a:ext cx="4897540" cy="433722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exploration of </a:t>
            </a:r>
            <a:r>
              <a:rPr lang="en-US" sz="3600" i="1" dirty="0" smtClean="0"/>
              <a:t>Disability Studies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272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Questions to panelists 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panel-discussio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4" r="13274"/>
          <a:stretch>
            <a:fillRect/>
          </a:stretch>
        </p:blipFill>
        <p:spPr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257180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Panelists </a:t>
            </a:r>
          </a:p>
          <a:p>
            <a:r>
              <a:rPr lang="en-US" sz="2400" b="1" dirty="0" smtClean="0"/>
              <a:t>Stefanie </a:t>
            </a:r>
            <a:r>
              <a:rPr lang="en-US" sz="2400" b="1" dirty="0" err="1" smtClean="0"/>
              <a:t>Amiruzzaman</a:t>
            </a:r>
            <a:endParaRPr lang="en-US" sz="2400" b="1" dirty="0" smtClean="0"/>
          </a:p>
          <a:p>
            <a:r>
              <a:rPr lang="en-US" sz="2400" b="1" dirty="0" smtClean="0"/>
              <a:t>Amy </a:t>
            </a:r>
            <a:r>
              <a:rPr lang="en-US" sz="2400" b="1" dirty="0" err="1" smtClean="0"/>
              <a:t>Bachtel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Caleb Berkemeier</a:t>
            </a:r>
          </a:p>
          <a:p>
            <a:r>
              <a:rPr lang="en-US" sz="2400" b="1" dirty="0" smtClean="0"/>
              <a:t>Angela Orlando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Can you tell us a little about your </a:t>
            </a:r>
            <a:r>
              <a:rPr lang="en-US" sz="3200" dirty="0" smtClean="0"/>
              <a:t>background, </a:t>
            </a:r>
            <a:r>
              <a:rPr lang="en-US" sz="3200" smtClean="0"/>
              <a:t>education, and </a:t>
            </a:r>
            <a:r>
              <a:rPr lang="en-US" sz="3200" dirty="0"/>
              <a:t>current status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5059" y="1507523"/>
            <a:ext cx="6400799" cy="46214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271" y="609601"/>
            <a:ext cx="6169026" cy="5181600"/>
          </a:xfrm>
        </p:spPr>
        <p:txBody>
          <a:bodyPr/>
          <a:lstStyle/>
          <a:p>
            <a:pPr lvl="0"/>
            <a:r>
              <a:rPr lang="en-US" sz="2800" b="1" dirty="0"/>
              <a:t>What </a:t>
            </a:r>
            <a:r>
              <a:rPr lang="en-US" sz="2800" b="1" dirty="0" smtClean="0"/>
              <a:t>are your thoughts regarding the </a:t>
            </a:r>
            <a:r>
              <a:rPr lang="en-US" sz="2800" b="1" dirty="0"/>
              <a:t>disability label? Do you consider yourself 'disabled' per se?  why or why not? How does the way you see </a:t>
            </a:r>
            <a:r>
              <a:rPr lang="en-US" sz="2800" b="1" dirty="0" smtClean="0"/>
              <a:t>yourself conflict with society’s views? </a:t>
            </a:r>
            <a:r>
              <a:rPr lang="en-US" sz="2800" b="1" dirty="0"/>
              <a:t> If there is a conflict, could you explain? Do you see a ‘</a:t>
            </a:r>
            <a:r>
              <a:rPr lang="en-US" sz="2800" b="1" dirty="0" smtClean="0"/>
              <a:t>dilemma’  </a:t>
            </a:r>
            <a:r>
              <a:rPr lang="en-US" sz="2800" b="1" dirty="0"/>
              <a:t>in the way you think about </a:t>
            </a:r>
            <a:r>
              <a:rPr lang="en-US" sz="2800" b="1" dirty="0" smtClean="0"/>
              <a:t>disability?  </a:t>
            </a:r>
            <a:r>
              <a:rPr lang="en-US" sz="2800" b="1" dirty="0"/>
              <a:t>If so, how does it play out </a:t>
            </a:r>
            <a:r>
              <a:rPr lang="en-US" sz="2800" b="1" dirty="0" smtClean="0"/>
              <a:t>personally/professionally</a:t>
            </a:r>
            <a:r>
              <a:rPr lang="en-US" sz="2800" b="1" dirty="0"/>
              <a:t>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5" y="1710551"/>
            <a:ext cx="3884770" cy="28490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457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High and low context cultures, disability studies, and the deaf </a:t>
            </a:r>
            <a:r>
              <a:rPr lang="en-US" b="1" dirty="0" smtClean="0"/>
              <a:t>community: no one culture is solely one style of the other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/>
              <a:t>High context cultures (Hall, 1976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0"/>
            <a:ext cx="4996923" cy="353059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Rules of communication or behavior, relies on implicit messages or context cues</a:t>
            </a:r>
          </a:p>
          <a:p>
            <a:r>
              <a:rPr lang="en-US" sz="3200" dirty="0" smtClean="0"/>
              <a:t>Close relationships, last for extended periods of time </a:t>
            </a:r>
          </a:p>
          <a:p>
            <a:r>
              <a:rPr lang="en-US" sz="3200" dirty="0" smtClean="0"/>
              <a:t>Difficult to navigate for those who do not ‘get’ the rules</a:t>
            </a:r>
          </a:p>
          <a:p>
            <a:r>
              <a:rPr lang="en-US" sz="3200" dirty="0" smtClean="0"/>
              <a:t>Collectivist orientation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b="1" dirty="0" smtClean="0"/>
              <a:t>Low context cultures (Hall, 1976) 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3703594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Communication is direct, reliance mainly on words, explanations</a:t>
            </a:r>
          </a:p>
          <a:p>
            <a:r>
              <a:rPr lang="en-US" sz="2800" dirty="0" smtClean="0"/>
              <a:t>Relationships last for a short amount of time or specific reason </a:t>
            </a:r>
          </a:p>
          <a:p>
            <a:r>
              <a:rPr lang="en-US" sz="2800" dirty="0" smtClean="0"/>
              <a:t>Rules/norms must be spelled out</a:t>
            </a:r>
          </a:p>
          <a:p>
            <a:r>
              <a:rPr lang="en-US" sz="2800" dirty="0" smtClean="0"/>
              <a:t>Personal space is valued</a:t>
            </a:r>
          </a:p>
          <a:p>
            <a:r>
              <a:rPr lang="en-US" sz="2800" dirty="0" smtClean="0"/>
              <a:t>Individualistic orientation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77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58097"/>
            <a:ext cx="3680885" cy="38166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What is an ally to you?  </a:t>
            </a:r>
            <a:endParaRPr lang="en-US" sz="44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823" y="1198606"/>
            <a:ext cx="4769708" cy="38429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667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 are roles and functions of allies in your personal and professional life?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0" y="716692"/>
            <a:ext cx="3719384" cy="48314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325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regarding Deaf-centric views and the disability studies paradigm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see similarities and differences between a Deaf-centric perspective and the Disability Studies paradigm?  Would you consider them cultures in their own right? Would you consider them more high or low context as cultures?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95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from the audience to the panelists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83" y="2619336"/>
            <a:ext cx="4017060" cy="3287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86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 our session!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For further discussion or questions, please see panelists following the session or obtain their contact information!  </a:t>
            </a:r>
            <a:endParaRPr lang="en-US" sz="4400" dirty="0"/>
          </a:p>
          <a:p>
            <a:r>
              <a:rPr lang="en-US" sz="4400" dirty="0" smtClean="0"/>
              <a:t>Until we meet again!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28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Greetings and welcome -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On behalf of Student Accessibility Services (SAS), Kent </a:t>
            </a:r>
            <a:r>
              <a:rPr lang="en-US" sz="5400" dirty="0"/>
              <a:t>State University  </a:t>
            </a:r>
            <a:r>
              <a:rPr lang="en-US" sz="3600" dirty="0"/>
              <a:t>http://www.kent.edu/sas </a:t>
            </a:r>
            <a:endParaRPr lang="en-US" sz="3600" dirty="0" smtClean="0"/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588" y="4543581"/>
            <a:ext cx="1701638" cy="1686444"/>
          </a:xfrm>
          <a:prstGeom prst="roundRect">
            <a:avLst>
              <a:gd name="adj" fmla="val 2751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942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Leah </a:t>
            </a:r>
            <a:r>
              <a:rPr lang="en-US" dirty="0" err="1" smtClean="0"/>
              <a:t>Subak,</a:t>
            </a:r>
            <a:r>
              <a:rPr lang="en-US" dirty="0" smtClean="0"/>
              <a:t> Ph.D., CI&amp; CT</a:t>
            </a:r>
            <a:br>
              <a:rPr lang="en-US" dirty="0" smtClean="0"/>
            </a:br>
            <a:r>
              <a:rPr lang="en-US" dirty="0" smtClean="0"/>
              <a:t>Staff interpreter and co-coordinator, SAS/KSU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200" b="1" dirty="0" smtClean="0"/>
              <a:t>Interpreting </a:t>
            </a:r>
            <a:r>
              <a:rPr lang="en-US" sz="2200" b="1" dirty="0"/>
              <a:t>credentials include IC/TC, CI/CT, NAD, and </a:t>
            </a:r>
            <a:r>
              <a:rPr lang="en-US" sz="2200" b="1" dirty="0" smtClean="0"/>
              <a:t>EIPA</a:t>
            </a:r>
            <a:endParaRPr lang="en-US" sz="2200" b="1" dirty="0"/>
          </a:p>
          <a:p>
            <a:r>
              <a:rPr lang="en-US" sz="2200" b="1" dirty="0" smtClean="0"/>
              <a:t>Ph.D.in </a:t>
            </a:r>
            <a:r>
              <a:rPr lang="en-US" sz="2200" b="1" dirty="0"/>
              <a:t>Curriculum and Instruction from Kent State </a:t>
            </a:r>
            <a:r>
              <a:rPr lang="en-US" sz="2200" b="1" dirty="0" smtClean="0"/>
              <a:t>University</a:t>
            </a:r>
          </a:p>
          <a:p>
            <a:r>
              <a:rPr lang="en-US" sz="2200" b="1" dirty="0" smtClean="0"/>
              <a:t>MA </a:t>
            </a:r>
            <a:r>
              <a:rPr lang="en-US" sz="2200" b="1" dirty="0"/>
              <a:t>from Gallaudet </a:t>
            </a:r>
            <a:r>
              <a:rPr lang="en-US" sz="2200" b="1" dirty="0" smtClean="0"/>
              <a:t>University</a:t>
            </a:r>
          </a:p>
          <a:p>
            <a:r>
              <a:rPr lang="en-US" sz="2200" b="1" dirty="0" smtClean="0"/>
              <a:t>BA </a:t>
            </a:r>
            <a:r>
              <a:rPr lang="en-US" sz="2200" b="1" dirty="0"/>
              <a:t>in </a:t>
            </a:r>
            <a:r>
              <a:rPr lang="en-US" sz="2200" b="1" dirty="0" smtClean="0"/>
              <a:t>Speech/Language Pathology </a:t>
            </a:r>
            <a:r>
              <a:rPr lang="en-US" sz="2200" b="1" dirty="0"/>
              <a:t>and </a:t>
            </a:r>
            <a:r>
              <a:rPr lang="en-US" sz="2200" b="1" dirty="0" smtClean="0"/>
              <a:t>Audiology</a:t>
            </a:r>
          </a:p>
          <a:p>
            <a:r>
              <a:rPr lang="en-US" sz="2200" b="1" dirty="0"/>
              <a:t>C</a:t>
            </a:r>
            <a:r>
              <a:rPr lang="en-US" sz="2200" b="1" dirty="0" smtClean="0"/>
              <a:t>ertificate </a:t>
            </a:r>
            <a:r>
              <a:rPr lang="en-US" sz="2200" b="1" dirty="0"/>
              <a:t>of Teaching ASL/ Teaching Interpreting from Project </a:t>
            </a:r>
            <a:r>
              <a:rPr lang="en-US" sz="2200" b="1" dirty="0" smtClean="0"/>
              <a:t>TIEM</a:t>
            </a:r>
          </a:p>
          <a:p>
            <a:r>
              <a:rPr lang="en-US" sz="2200" b="1" dirty="0"/>
              <a:t>H</a:t>
            </a:r>
            <a:r>
              <a:rPr lang="en-US" sz="2200" b="1" dirty="0" smtClean="0"/>
              <a:t>as </a:t>
            </a:r>
            <a:r>
              <a:rPr lang="en-US" sz="2200" b="1" dirty="0"/>
              <a:t>been full-time faculty at the University of Akron and Kent State </a:t>
            </a:r>
            <a:r>
              <a:rPr lang="en-US" sz="2200" b="1" dirty="0" smtClean="0"/>
              <a:t>University  </a:t>
            </a:r>
            <a:endParaRPr lang="en-US" sz="2200" b="1" dirty="0"/>
          </a:p>
          <a:p>
            <a:r>
              <a:rPr lang="en-US" sz="2200" b="1" dirty="0"/>
              <a:t>Presentations include workshops and conferences </a:t>
            </a:r>
            <a:r>
              <a:rPr lang="en-US" sz="2200" b="1" dirty="0" smtClean="0"/>
              <a:t>locally, regionally, and nationally </a:t>
            </a:r>
            <a:endParaRPr lang="en-US" sz="2200" b="1" dirty="0"/>
          </a:p>
          <a:p>
            <a:r>
              <a:rPr lang="en-US" sz="2200" b="1" dirty="0" smtClean="0"/>
              <a:t>Has </a:t>
            </a:r>
            <a:r>
              <a:rPr lang="en-US" sz="2200" b="1" dirty="0"/>
              <a:t>held various offices in professional interpreting organizations and has chaired </a:t>
            </a:r>
            <a:r>
              <a:rPr lang="en-US" sz="2200" b="1" dirty="0" smtClean="0"/>
              <a:t>RID state </a:t>
            </a:r>
            <a:r>
              <a:rPr lang="en-US" sz="2200" b="1" dirty="0"/>
              <a:t>and regional </a:t>
            </a:r>
            <a:r>
              <a:rPr lang="en-US" sz="2200" b="1" dirty="0" smtClean="0"/>
              <a:t>conferences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discussion…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Introductory remarks</a:t>
            </a:r>
          </a:p>
          <a:p>
            <a:r>
              <a:rPr lang="en-US" sz="2800" dirty="0" smtClean="0"/>
              <a:t>Disability Studies – what is it? – Caleb Berkemeier</a:t>
            </a:r>
          </a:p>
          <a:p>
            <a:r>
              <a:rPr lang="en-US" sz="2800" dirty="0" smtClean="0"/>
              <a:t>Introduction of and questions to panelists – Amy Bachtel, Caleb Berkemeier, Stefanie Amiruzzaman, and Angie Orlando </a:t>
            </a:r>
          </a:p>
          <a:p>
            <a:r>
              <a:rPr lang="en-US" sz="2800" dirty="0" smtClean="0"/>
              <a:t>Poem – Angie Orlando </a:t>
            </a:r>
          </a:p>
          <a:p>
            <a:r>
              <a:rPr lang="en-US" sz="2800" dirty="0" smtClean="0"/>
              <a:t>Q &amp; A open forum</a:t>
            </a:r>
          </a:p>
          <a:p>
            <a:r>
              <a:rPr lang="en-US" sz="2800" dirty="0" smtClean="0"/>
              <a:t>Wrap up </a:t>
            </a:r>
          </a:p>
        </p:txBody>
      </p:sp>
    </p:spTree>
    <p:extLst>
      <p:ext uri="{BB962C8B-B14F-4D97-AF65-F5344CB8AC3E}">
        <p14:creationId xmlns:p14="http://schemas.microsoft.com/office/powerpoint/2010/main" val="33365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Stefanie Amiruzzaman, MA.: Ph.D. Student in Cultural Foundations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000" b="1" dirty="0"/>
              <a:t>Adjunct Faculty, Kent State University and The University of </a:t>
            </a:r>
            <a:r>
              <a:rPr lang="en-US" sz="2000" b="1" dirty="0" smtClean="0"/>
              <a:t>Akron</a:t>
            </a:r>
            <a:r>
              <a:rPr lang="en-US" sz="2000" b="1" dirty="0"/>
              <a:t> </a:t>
            </a:r>
          </a:p>
          <a:p>
            <a:r>
              <a:rPr lang="en-US" sz="2000" b="1" dirty="0" smtClean="0"/>
              <a:t>Master </a:t>
            </a:r>
            <a:r>
              <a:rPr lang="en-US" sz="2000" b="1" dirty="0"/>
              <a:t>of Arts in Special Education with a major concentration in Deaf </a:t>
            </a:r>
            <a:r>
              <a:rPr lang="en-US" sz="2000" b="1" dirty="0" smtClean="0"/>
              <a:t>Education.</a:t>
            </a:r>
          </a:p>
          <a:p>
            <a:r>
              <a:rPr lang="en-US" sz="2000" b="1" dirty="0" smtClean="0"/>
              <a:t>Bachelor </a:t>
            </a:r>
            <a:r>
              <a:rPr lang="en-US" sz="2000" b="1" dirty="0"/>
              <a:t>of Arts with a major concentration in American Sign Language and a minor in Fine Arts from Kent State </a:t>
            </a:r>
            <a:r>
              <a:rPr lang="en-US" sz="2000" b="1" dirty="0" smtClean="0"/>
              <a:t>University</a:t>
            </a:r>
            <a:endParaRPr lang="en-US" sz="2000" b="1" dirty="0"/>
          </a:p>
          <a:p>
            <a:r>
              <a:rPr lang="en-US" sz="2000" b="1" dirty="0"/>
              <a:t>E</a:t>
            </a:r>
            <a:r>
              <a:rPr lang="en-US" sz="2000" b="1" dirty="0" smtClean="0"/>
              <a:t>xperience </a:t>
            </a:r>
            <a:r>
              <a:rPr lang="en-US" sz="2000" b="1" dirty="0"/>
              <a:t>teaching adults and children </a:t>
            </a:r>
          </a:p>
          <a:p>
            <a:r>
              <a:rPr lang="en-US" sz="2000" b="1" dirty="0" smtClean="0"/>
              <a:t>Currently </a:t>
            </a:r>
            <a:r>
              <a:rPr lang="en-US" sz="2000" b="1" dirty="0"/>
              <a:t>teaches both American Sign Language and Deaf Culture courses at the university </a:t>
            </a:r>
            <a:r>
              <a:rPr lang="en-US" sz="2000" b="1" dirty="0" smtClean="0"/>
              <a:t>level</a:t>
            </a:r>
          </a:p>
          <a:p>
            <a:r>
              <a:rPr lang="en-US" sz="2000" b="1" dirty="0"/>
              <a:t>H</a:t>
            </a:r>
            <a:r>
              <a:rPr lang="en-US" sz="2000" b="1" dirty="0" smtClean="0"/>
              <a:t>as </a:t>
            </a:r>
            <a:r>
              <a:rPr lang="en-US" sz="2000" b="1" dirty="0"/>
              <a:t>worked as a language lab mentor, peer tutor and proctor, and graduate </a:t>
            </a:r>
            <a:r>
              <a:rPr lang="en-US" sz="2000" b="1" dirty="0" smtClean="0"/>
              <a:t>assistant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Bachtel, B.S., M.Ed. Candidate in Deaf Education, Kent State University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b="1" dirty="0"/>
              <a:t>Educational Staff, Ohio School for the Deaf </a:t>
            </a:r>
            <a:endParaRPr lang="en-US" sz="2400" b="1" dirty="0" smtClean="0"/>
          </a:p>
          <a:p>
            <a:r>
              <a:rPr lang="en-US" sz="2400" b="1" dirty="0" smtClean="0"/>
              <a:t>Bachelor </a:t>
            </a:r>
            <a:r>
              <a:rPr lang="en-US" sz="2400" b="1" dirty="0"/>
              <a:t>of Science in Family and Child Studies from Gallaudet </a:t>
            </a:r>
            <a:r>
              <a:rPr lang="en-US" sz="2400" b="1" dirty="0" smtClean="0"/>
              <a:t>University</a:t>
            </a:r>
            <a:endParaRPr lang="en-US" sz="2400" b="1" dirty="0"/>
          </a:p>
          <a:p>
            <a:r>
              <a:rPr lang="en-US" sz="2400" b="1" dirty="0" smtClean="0"/>
              <a:t>Worked for </a:t>
            </a:r>
            <a:r>
              <a:rPr lang="en-US" sz="2400" b="1" dirty="0" err="1" smtClean="0"/>
              <a:t>Americorps</a:t>
            </a:r>
            <a:r>
              <a:rPr lang="en-US" sz="2400" b="1" dirty="0" smtClean="0"/>
              <a:t> </a:t>
            </a:r>
            <a:r>
              <a:rPr lang="en-US" sz="2400" b="1" dirty="0"/>
              <a:t>in New Mexico </a:t>
            </a:r>
          </a:p>
          <a:p>
            <a:r>
              <a:rPr lang="en-US" sz="2400" b="1" dirty="0" smtClean="0"/>
              <a:t>Worked </a:t>
            </a:r>
            <a:r>
              <a:rPr lang="en-US" sz="2400" b="1" dirty="0"/>
              <a:t>with pre-school aged children in Silver Spring, MD.  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ommunity </a:t>
            </a:r>
            <a:r>
              <a:rPr lang="en-US" sz="2400" b="1" dirty="0"/>
              <a:t>service through her affiliation with Phi Kappa Zeta sorority </a:t>
            </a:r>
          </a:p>
          <a:p>
            <a:r>
              <a:rPr lang="en-US" sz="2400" b="1" dirty="0" smtClean="0"/>
              <a:t>Two year captain </a:t>
            </a:r>
            <a:r>
              <a:rPr lang="en-US" sz="2400" b="1" dirty="0"/>
              <a:t>of the women’s basketball </a:t>
            </a:r>
            <a:r>
              <a:rPr lang="en-US" sz="2400" b="1" dirty="0" smtClean="0"/>
              <a:t>team @ </a:t>
            </a:r>
            <a:r>
              <a:rPr lang="en-US" sz="2400" b="1" dirty="0"/>
              <a:t>Gallaudet </a:t>
            </a:r>
            <a:r>
              <a:rPr lang="en-US" sz="2400" b="1" dirty="0" smtClean="0"/>
              <a:t>University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55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Caleb Berkemeier, ABD, Ph.D. candidate in English at Kent State University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b="1" dirty="0"/>
          </a:p>
          <a:p>
            <a:r>
              <a:rPr lang="en-US" sz="7200" b="1" dirty="0"/>
              <a:t>Teaching </a:t>
            </a:r>
            <a:r>
              <a:rPr lang="en-US" sz="7200" b="1" dirty="0" smtClean="0"/>
              <a:t>Fellow</a:t>
            </a:r>
            <a:endParaRPr lang="en-US" sz="7200" b="1" dirty="0"/>
          </a:p>
          <a:p>
            <a:r>
              <a:rPr lang="en-US" sz="7200" b="1" dirty="0"/>
              <a:t>R</a:t>
            </a:r>
            <a:r>
              <a:rPr lang="en-US" sz="7200" b="1" dirty="0" smtClean="0"/>
              <a:t>esearch </a:t>
            </a:r>
            <a:r>
              <a:rPr lang="en-US" sz="7200" b="1" dirty="0"/>
              <a:t>areas include disability studies and nineteenth-century American </a:t>
            </a:r>
            <a:r>
              <a:rPr lang="en-US" sz="7200" b="1" dirty="0" smtClean="0"/>
              <a:t>literature</a:t>
            </a:r>
            <a:endParaRPr lang="en-US" sz="7200" b="1" dirty="0"/>
          </a:p>
          <a:p>
            <a:r>
              <a:rPr lang="en-US" sz="7200" b="1" dirty="0" smtClean="0"/>
              <a:t>Dissertation topic  </a:t>
            </a:r>
            <a:r>
              <a:rPr lang="en-US" sz="7200" b="1" dirty="0"/>
              <a:t>is a conceptual analysis of disability and tragedy at the intersection of philosophy and literary </a:t>
            </a:r>
            <a:r>
              <a:rPr lang="en-US" sz="7200" b="1" dirty="0" smtClean="0"/>
              <a:t>study</a:t>
            </a:r>
            <a:endParaRPr lang="en-US" sz="7200" b="1" dirty="0"/>
          </a:p>
          <a:p>
            <a:pPr marL="285750" lvl="1"/>
            <a:r>
              <a:rPr lang="en-US" sz="7200" b="1" dirty="0" smtClean="0"/>
              <a:t>Has </a:t>
            </a:r>
            <a:r>
              <a:rPr lang="en-US" sz="7200" b="1" dirty="0"/>
              <a:t>p</a:t>
            </a:r>
            <a:r>
              <a:rPr lang="en-US" sz="7200" b="1" dirty="0" smtClean="0"/>
              <a:t>resented </a:t>
            </a:r>
            <a:r>
              <a:rPr lang="en-US" sz="7200" b="1" dirty="0"/>
              <a:t>at conferences on the local, regional, and national </a:t>
            </a:r>
            <a:r>
              <a:rPr lang="en-US" sz="7200" b="1" dirty="0" smtClean="0"/>
              <a:t>levels</a:t>
            </a:r>
          </a:p>
          <a:p>
            <a:r>
              <a:rPr lang="en-US" sz="7200" b="1" dirty="0" smtClean="0"/>
              <a:t>Master </a:t>
            </a:r>
            <a:r>
              <a:rPr lang="en-US" sz="7200" b="1" dirty="0"/>
              <a:t>of Arts in English Literature from Kent State University </a:t>
            </a:r>
          </a:p>
          <a:p>
            <a:r>
              <a:rPr lang="en-US" sz="7200" b="1" dirty="0" smtClean="0"/>
              <a:t>Bachelor </a:t>
            </a:r>
            <a:r>
              <a:rPr lang="en-US" sz="7200" b="1" dirty="0"/>
              <a:t>of Arts in English Literature and Philosophy from Mount Vernon Nazarene </a:t>
            </a:r>
            <a:r>
              <a:rPr lang="en-US" sz="7200" b="1" dirty="0" smtClean="0"/>
              <a:t>University</a:t>
            </a:r>
            <a:r>
              <a:rPr lang="en-US" sz="7200" b="1" dirty="0"/>
              <a:t> </a:t>
            </a:r>
          </a:p>
          <a:p>
            <a:r>
              <a:rPr lang="en-US" sz="7200" b="1" dirty="0" smtClean="0"/>
              <a:t>Awards include:</a:t>
            </a:r>
          </a:p>
          <a:p>
            <a:pPr lvl="1"/>
            <a:r>
              <a:rPr lang="en-US" sz="7200" b="1" dirty="0" smtClean="0"/>
              <a:t> </a:t>
            </a:r>
            <a:r>
              <a:rPr lang="en-US" sz="7200" b="1" dirty="0"/>
              <a:t>Outstanding Graduate Student Teaching </a:t>
            </a:r>
            <a:r>
              <a:rPr lang="en-US" sz="7200" b="1" dirty="0" smtClean="0"/>
              <a:t>Award,</a:t>
            </a:r>
          </a:p>
          <a:p>
            <a:pPr lvl="1"/>
            <a:r>
              <a:rPr lang="en-US" sz="7200" b="1" dirty="0" smtClean="0"/>
              <a:t>Excellence </a:t>
            </a:r>
            <a:r>
              <a:rPr lang="en-US" sz="7200" b="1" dirty="0"/>
              <a:t>in </a:t>
            </a:r>
            <a:r>
              <a:rPr lang="en-US" sz="7200" b="1" dirty="0" smtClean="0"/>
              <a:t>Accessibility</a:t>
            </a:r>
          </a:p>
          <a:p>
            <a:pPr lvl="1"/>
            <a:r>
              <a:rPr lang="en-US" sz="7200" b="1" dirty="0"/>
              <a:t>T</a:t>
            </a:r>
            <a:r>
              <a:rPr lang="en-US" sz="7200" b="1" dirty="0" smtClean="0"/>
              <a:t>he </a:t>
            </a:r>
            <a:r>
              <a:rPr lang="en-US" sz="7200" b="1" dirty="0"/>
              <a:t>Graduate Dean’s </a:t>
            </a:r>
            <a:r>
              <a:rPr lang="en-US" sz="7200" b="1" dirty="0" smtClean="0"/>
              <a:t>Award</a:t>
            </a:r>
          </a:p>
          <a:p>
            <a:r>
              <a:rPr lang="en-US" sz="2900" b="1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Angie Orlando, B.S.; M.F.A. Candidate, Ashland University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B.S. from Kent State University</a:t>
            </a:r>
          </a:p>
          <a:p>
            <a:r>
              <a:rPr lang="en-US" sz="2400" dirty="0" smtClean="0"/>
              <a:t>Post-graduate work at Kent State University</a:t>
            </a:r>
          </a:p>
          <a:p>
            <a:r>
              <a:rPr lang="en-US" sz="2400" dirty="0" smtClean="0"/>
              <a:t>Currently a candidate for the M.F.A. in creative writing with a concentration on Poetry</a:t>
            </a:r>
          </a:p>
          <a:p>
            <a:r>
              <a:rPr lang="en-US" sz="2400" dirty="0" smtClean="0"/>
              <a:t>Active in various community organizations</a:t>
            </a:r>
          </a:p>
          <a:p>
            <a:r>
              <a:rPr lang="en-US" sz="2400" dirty="0" smtClean="0"/>
              <a:t>Writings have appeared in various publications</a:t>
            </a:r>
          </a:p>
          <a:p>
            <a:r>
              <a:rPr lang="en-US" sz="2400" dirty="0" smtClean="0"/>
              <a:t>Award winning writer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44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Nothing about us, without us: Disability, Oppression, and Empowerment – Charlton, 1998</a:t>
            </a:r>
            <a:br>
              <a:rPr lang="en-US" sz="3200" b="1" dirty="0" smtClean="0"/>
            </a:b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605" y="2065867"/>
            <a:ext cx="4361936" cy="43102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223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539</TotalTime>
  <Words>680</Words>
  <Application>Microsoft Macintosh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Arial</vt:lpstr>
      <vt:lpstr>Celestial</vt:lpstr>
      <vt:lpstr>Disability Dilemmas: A Graduate Student Panel Discussion Regarding the Disabilities Studies Paradigm </vt:lpstr>
      <vt:lpstr>Greetings and welcome - </vt:lpstr>
      <vt:lpstr>Leah Subak, Ph.D., CI&amp; CT Staff interpreter and co-coordinator, SAS/KSU</vt:lpstr>
      <vt:lpstr>Today’s discussion…</vt:lpstr>
      <vt:lpstr>Stefanie Amiruzzaman, MA.: Ph.D. Student in Cultural Foundations </vt:lpstr>
      <vt:lpstr>Amy Bachtel, B.S., M.Ed. Candidate in Deaf Education, Kent State University  </vt:lpstr>
      <vt:lpstr>Caleb Berkemeier, ABD, Ph.D. candidate in English at Kent State University </vt:lpstr>
      <vt:lpstr>Angie Orlando, B.S.; M.F.A. Candidate, Ashland University  </vt:lpstr>
      <vt:lpstr>Nothing about us, without us: Disability, Oppression, and Empowerment – Charlton, 1998 </vt:lpstr>
      <vt:lpstr>Caleb Berkemeier, ABD</vt:lpstr>
      <vt:lpstr>Questions to panelists </vt:lpstr>
      <vt:lpstr>PowerPoint Presentation</vt:lpstr>
      <vt:lpstr> </vt:lpstr>
      <vt:lpstr>High and low context cultures, disability studies, and the deaf community: no one culture is solely one style of the other </vt:lpstr>
      <vt:lpstr> </vt:lpstr>
      <vt:lpstr>PowerPoint Presentation</vt:lpstr>
      <vt:lpstr>Question regarding Deaf-centric views and the disability studies paradigm </vt:lpstr>
      <vt:lpstr>Questions from the audience to the panelists </vt:lpstr>
      <vt:lpstr>Thank you for attending our session!  </vt:lpstr>
    </vt:vector>
  </TitlesOfParts>
  <Company>Kent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and disruption: A graduate student panel</dc:title>
  <dc:creator>SUBAK, LEAH</dc:creator>
  <cp:lastModifiedBy>Kurt Soltman</cp:lastModifiedBy>
  <cp:revision>38</cp:revision>
  <dcterms:created xsi:type="dcterms:W3CDTF">2015-10-06T19:25:17Z</dcterms:created>
  <dcterms:modified xsi:type="dcterms:W3CDTF">2015-10-23T11:59:38Z</dcterms:modified>
</cp:coreProperties>
</file>