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1"/>
  </p:notesMasterIdLst>
  <p:sldIdLst>
    <p:sldId id="256" r:id="rId2"/>
    <p:sldId id="257" r:id="rId3"/>
    <p:sldId id="281" r:id="rId4"/>
    <p:sldId id="282" r:id="rId5"/>
    <p:sldId id="283" r:id="rId6"/>
    <p:sldId id="284" r:id="rId7"/>
    <p:sldId id="262" r:id="rId8"/>
    <p:sldId id="263" r:id="rId9"/>
    <p:sldId id="264" r:id="rId10"/>
    <p:sldId id="265" r:id="rId11"/>
    <p:sldId id="261" r:id="rId12"/>
    <p:sldId id="270" r:id="rId13"/>
    <p:sldId id="285" r:id="rId14"/>
    <p:sldId id="272" r:id="rId15"/>
    <p:sldId id="259" r:id="rId16"/>
    <p:sldId id="275" r:id="rId17"/>
    <p:sldId id="274" r:id="rId18"/>
    <p:sldId id="278"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52" autoAdjust="0"/>
    <p:restoredTop sz="62793" autoAdjust="0"/>
  </p:normalViewPr>
  <p:slideViewPr>
    <p:cSldViewPr>
      <p:cViewPr varScale="1">
        <p:scale>
          <a:sx n="68" d="100"/>
          <a:sy n="68" d="100"/>
        </p:scale>
        <p:origin x="420" y="60"/>
      </p:cViewPr>
      <p:guideLst>
        <p:guide orient="horz" pos="2160"/>
        <p:guide pos="2880"/>
      </p:guideLst>
    </p:cSldViewPr>
  </p:slideViewPr>
  <p:outlineViewPr>
    <p:cViewPr>
      <p:scale>
        <a:sx n="33" d="100"/>
        <a:sy n="33" d="100"/>
      </p:scale>
      <p:origin x="0" y="-20718"/>
    </p:cViewPr>
  </p:outlineViewPr>
  <p:notesTextViewPr>
    <p:cViewPr>
      <p:scale>
        <a:sx n="1" d="1"/>
        <a:sy n="1" d="1"/>
      </p:scale>
      <p:origin x="0" y="-5214"/>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770CADE-F009-4EC8-9CFA-93FC5FCA505A}" type="datetimeFigureOut">
              <a:rPr lang="en-US" smtClean="0"/>
              <a:t>10/23/15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0E007A3-9746-4A3C-8978-AE8D3936115D}" type="slidenum">
              <a:rPr lang="en-US" smtClean="0"/>
              <a:t>‹#›</a:t>
            </a:fld>
            <a:endParaRPr lang="en-US" dirty="0"/>
          </a:p>
        </p:txBody>
      </p:sp>
    </p:spTree>
    <p:extLst>
      <p:ext uri="{BB962C8B-B14F-4D97-AF65-F5344CB8AC3E}">
        <p14:creationId xmlns:p14="http://schemas.microsoft.com/office/powerpoint/2010/main" val="383523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1</a:t>
            </a:fld>
            <a:endParaRPr lang="en-US" dirty="0"/>
          </a:p>
        </p:txBody>
      </p:sp>
    </p:spTree>
    <p:extLst>
      <p:ext uri="{BB962C8B-B14F-4D97-AF65-F5344CB8AC3E}">
        <p14:creationId xmlns:p14="http://schemas.microsoft.com/office/powerpoint/2010/main" val="688582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10</a:t>
            </a:fld>
            <a:endParaRPr lang="en-US" dirty="0"/>
          </a:p>
        </p:txBody>
      </p:sp>
    </p:spTree>
    <p:extLst>
      <p:ext uri="{BB962C8B-B14F-4D97-AF65-F5344CB8AC3E}">
        <p14:creationId xmlns:p14="http://schemas.microsoft.com/office/powerpoint/2010/main" val="2950081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11</a:t>
            </a:fld>
            <a:endParaRPr lang="en-US" dirty="0"/>
          </a:p>
        </p:txBody>
      </p:sp>
    </p:spTree>
    <p:extLst>
      <p:ext uri="{BB962C8B-B14F-4D97-AF65-F5344CB8AC3E}">
        <p14:creationId xmlns:p14="http://schemas.microsoft.com/office/powerpoint/2010/main" val="35429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12</a:t>
            </a:fld>
            <a:endParaRPr lang="en-US" dirty="0"/>
          </a:p>
        </p:txBody>
      </p:sp>
    </p:spTree>
    <p:extLst>
      <p:ext uri="{BB962C8B-B14F-4D97-AF65-F5344CB8AC3E}">
        <p14:creationId xmlns:p14="http://schemas.microsoft.com/office/powerpoint/2010/main" val="3673959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Inattention:</a:t>
            </a:r>
          </a:p>
          <a:p>
            <a:pPr marL="171450" indent="-171450">
              <a:buFontTx/>
              <a:buChar char="-"/>
            </a:pPr>
            <a:r>
              <a:rPr lang="en-US" dirty="0" smtClean="0"/>
              <a:t>Often fails to give close attention to details or makes careless mistakes in schoolwork, at work, or during other activities (misses details, work inaccurate)</a:t>
            </a:r>
          </a:p>
          <a:p>
            <a:pPr marL="171450" indent="-171450">
              <a:buFontTx/>
              <a:buChar char="-"/>
            </a:pPr>
            <a:r>
              <a:rPr lang="en-US" dirty="0" smtClean="0"/>
              <a:t>Often has difficulty sustaining attention in tasks or play activities (difficulty remaining focused during lectures, conversations, reading)</a:t>
            </a:r>
          </a:p>
          <a:p>
            <a:pPr marL="171450" indent="-171450">
              <a:buFontTx/>
              <a:buChar char="-"/>
            </a:pPr>
            <a:r>
              <a:rPr lang="en-US" dirty="0" smtClean="0"/>
              <a:t>Does</a:t>
            </a:r>
            <a:r>
              <a:rPr lang="en-US" baseline="0" dirty="0" smtClean="0"/>
              <a:t> not seem to listen when spoken to directly (mind seems elsewhere even in absence of obvious distraction)</a:t>
            </a:r>
          </a:p>
          <a:p>
            <a:pPr marL="171450" indent="-171450">
              <a:buFontTx/>
              <a:buChar char="-"/>
            </a:pPr>
            <a:r>
              <a:rPr lang="en-US" baseline="0" dirty="0" smtClean="0"/>
              <a:t>Does not follow through on instructions, fails to finish work</a:t>
            </a:r>
          </a:p>
          <a:p>
            <a:pPr marL="171450" indent="-171450">
              <a:buFontTx/>
              <a:buChar char="-"/>
            </a:pPr>
            <a:r>
              <a:rPr lang="en-US" baseline="0" dirty="0" smtClean="0"/>
              <a:t>Difficulty organizing tasks and activities (trouble with sequential tasks, keeping materials and belongings in order, messy or disorganized work, poor time management, fails to meet deadlines)</a:t>
            </a:r>
          </a:p>
          <a:p>
            <a:pPr marL="171450" indent="-171450">
              <a:buFontTx/>
              <a:buChar char="-"/>
            </a:pPr>
            <a:r>
              <a:rPr lang="en-US" baseline="0" dirty="0" smtClean="0"/>
              <a:t>Avoids, dislikes, or is reluctant to engage in tasks that require sustained mental effort</a:t>
            </a:r>
          </a:p>
          <a:p>
            <a:pPr marL="171450" indent="-171450">
              <a:buFontTx/>
              <a:buChar char="-"/>
            </a:pPr>
            <a:r>
              <a:rPr lang="en-US" baseline="0" dirty="0" smtClean="0"/>
              <a:t>Often loses things necessary for tasks or activities (materials, pencils, books, tools, wallets, etc.)</a:t>
            </a:r>
          </a:p>
          <a:p>
            <a:pPr marL="171450" indent="-171450">
              <a:buFontTx/>
              <a:buChar char="-"/>
            </a:pPr>
            <a:r>
              <a:rPr lang="en-US" baseline="0" dirty="0" smtClean="0"/>
              <a:t>Easily distracted by extraneous stimuli (may include unrelated thoughts for adolescents/adults)</a:t>
            </a:r>
          </a:p>
          <a:p>
            <a:pPr marL="171450" indent="-171450">
              <a:buFontTx/>
              <a:buChar char="-"/>
            </a:pPr>
            <a:r>
              <a:rPr lang="en-US" baseline="0" dirty="0" smtClean="0"/>
              <a:t>Forgetful in daily activities</a:t>
            </a:r>
          </a:p>
          <a:p>
            <a:pPr marL="0" indent="0">
              <a:buFontTx/>
              <a:buNone/>
            </a:pPr>
            <a:r>
              <a:rPr lang="en-US" baseline="0" dirty="0" smtClean="0"/>
              <a:t>H/I</a:t>
            </a:r>
          </a:p>
          <a:p>
            <a:pPr marL="171450" indent="-171450">
              <a:buFontTx/>
              <a:buChar char="-"/>
            </a:pPr>
            <a:r>
              <a:rPr lang="en-US" baseline="0" dirty="0" smtClean="0"/>
              <a:t>Fidgets or taps hands, feet, squirms in seat</a:t>
            </a:r>
          </a:p>
          <a:p>
            <a:pPr marL="171450" indent="-171450">
              <a:buFontTx/>
              <a:buChar char="-"/>
            </a:pPr>
            <a:r>
              <a:rPr lang="en-US" baseline="0" dirty="0" smtClean="0"/>
              <a:t>Leaves seat in situations when remaining seated is expected</a:t>
            </a:r>
          </a:p>
          <a:p>
            <a:pPr marL="171450" indent="-171450">
              <a:buFontTx/>
              <a:buChar char="-"/>
            </a:pPr>
            <a:r>
              <a:rPr lang="en-US" baseline="0" dirty="0" smtClean="0"/>
              <a:t>Runs about or climbs in situations where inappropriate (for adults, feeling of restlessness)</a:t>
            </a:r>
          </a:p>
          <a:p>
            <a:pPr marL="171450" indent="-171450">
              <a:buFontTx/>
              <a:buChar char="-"/>
            </a:pPr>
            <a:r>
              <a:rPr lang="en-US" baseline="0" dirty="0" smtClean="0"/>
              <a:t>Unable to play or engage in leisure activities quietly</a:t>
            </a:r>
          </a:p>
          <a:p>
            <a:pPr marL="171450" indent="-171450">
              <a:buFontTx/>
              <a:buChar char="-"/>
            </a:pPr>
            <a:r>
              <a:rPr lang="en-US" baseline="0" dirty="0" smtClean="0"/>
              <a:t>Often on the go, acting as if driven by a motor – uncomfortable sitting still for extended time, as in restaurants, meetings, may be experienced by others as restless or difficult to keep up with</a:t>
            </a:r>
          </a:p>
          <a:p>
            <a:pPr marL="171450" indent="-171450">
              <a:buFontTx/>
              <a:buChar char="-"/>
            </a:pPr>
            <a:r>
              <a:rPr lang="en-US" baseline="0" dirty="0" smtClean="0"/>
              <a:t>Talks excessively</a:t>
            </a:r>
          </a:p>
          <a:p>
            <a:pPr marL="171450" indent="-171450">
              <a:buFontTx/>
              <a:buChar char="-"/>
            </a:pPr>
            <a:r>
              <a:rPr lang="en-US" baseline="0" dirty="0" smtClean="0"/>
              <a:t>Blurts out answers before questions completed</a:t>
            </a:r>
          </a:p>
          <a:p>
            <a:pPr marL="171450" indent="-171450">
              <a:buFontTx/>
              <a:buChar char="-"/>
            </a:pPr>
            <a:r>
              <a:rPr lang="en-US" baseline="0" dirty="0" smtClean="0"/>
              <a:t>Difficulty waiting turn, waiting in line</a:t>
            </a:r>
          </a:p>
          <a:p>
            <a:pPr marL="171450" indent="-171450">
              <a:buFontTx/>
              <a:buChar char="-"/>
            </a:pPr>
            <a:r>
              <a:rPr lang="en-US" baseline="0" dirty="0" smtClean="0"/>
              <a:t>Interrupts or intrudes on others – into conversations, starts using other people’s things without asking or getting permission, intrudes into or takes over what others are working on</a:t>
            </a:r>
          </a:p>
          <a:p>
            <a:pPr marL="171450" indent="-171450">
              <a:buFontTx/>
              <a:buChar char="-"/>
            </a:pPr>
            <a:endParaRPr lang="en-US" baseline="0" dirty="0" smtClean="0"/>
          </a:p>
          <a:p>
            <a:pPr marL="171450" indent="-171450">
              <a:buFontTx/>
              <a:buChar char="-"/>
            </a:pPr>
            <a:endParaRPr lang="en-US" baseline="0" dirty="0" smtClean="0"/>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314.01 Other Specific Attention-Deficit/Hyperactivity Disorder – clinician specifies why (e.g. with insufficient inattentive symptoms)</a:t>
            </a:r>
          </a:p>
          <a:p>
            <a:pPr marL="171450" indent="-171450">
              <a:buFontTx/>
              <a:buChar char="-"/>
            </a:pPr>
            <a:r>
              <a:rPr lang="en-US" dirty="0" smtClean="0"/>
              <a:t>314.01 Unspecified Attention-Deficit/Hyperactivity</a:t>
            </a:r>
            <a:r>
              <a:rPr lang="en-US" baseline="0" dirty="0" smtClean="0"/>
              <a:t> Disorder – does not meet full criteria for any disorder but symptoms present and clinician chooses not to specify why diagnosis not specific, or insufficient evidence to make diagnosis</a:t>
            </a:r>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13</a:t>
            </a:fld>
            <a:endParaRPr lang="en-US" dirty="0"/>
          </a:p>
        </p:txBody>
      </p:sp>
    </p:spTree>
    <p:extLst>
      <p:ext uri="{BB962C8B-B14F-4D97-AF65-F5344CB8AC3E}">
        <p14:creationId xmlns:p14="http://schemas.microsoft.com/office/powerpoint/2010/main" val="1395171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Contingency-Shaped</a:t>
            </a:r>
            <a:r>
              <a:rPr lang="en-US" baseline="0" dirty="0" smtClean="0"/>
              <a:t> Attention:  a person’s sustained response depends on novelty, intrinsic reinforcement value (interest), extrinsically provided consequences. Therefore, if something seems fun, interesting, and immediately rewarding, it is easier to sustain attention.</a:t>
            </a:r>
          </a:p>
          <a:p>
            <a:endParaRPr lang="en-US" dirty="0" smtClean="0"/>
          </a:p>
          <a:p>
            <a:r>
              <a:rPr lang="en-US" dirty="0" smtClean="0"/>
              <a:t>Goal directed persistence is the ability</a:t>
            </a:r>
            <a:r>
              <a:rPr lang="en-US" baseline="0" dirty="0" smtClean="0"/>
              <a:t> to set a goal, follow through to completion of the goal, and not be put off or distracted by competing interests. </a:t>
            </a:r>
          </a:p>
          <a:p>
            <a:endParaRPr lang="en-US" baseline="0" dirty="0" smtClean="0"/>
          </a:p>
          <a:p>
            <a:r>
              <a:rPr lang="en-US" baseline="0" dirty="0" smtClean="0"/>
              <a:t>People with ADHD struggle if there is no contingency/immediate reward to a behavior. Those without ADHD have more self-regulation and are able to persist for a longer term reward. </a:t>
            </a:r>
          </a:p>
          <a:p>
            <a:endParaRPr lang="en-US" baseline="0" dirty="0" smtClean="0"/>
          </a:p>
          <a:p>
            <a:r>
              <a:rPr lang="en-US" baseline="0" dirty="0" smtClean="0"/>
              <a:t>Put kid in a room with Netflix and tell them to do their homework. What will they do? What would we do? </a:t>
            </a:r>
          </a:p>
          <a:p>
            <a:r>
              <a:rPr lang="en-US" baseline="0" dirty="0" smtClean="0"/>
              <a:t>Tell the kid if they do the homework, then they can have a cookie. What happens? What if they have ADHD? </a:t>
            </a:r>
          </a:p>
        </p:txBody>
      </p:sp>
      <p:sp>
        <p:nvSpPr>
          <p:cNvPr id="4" name="Slide Number Placeholder 3"/>
          <p:cNvSpPr>
            <a:spLocks noGrp="1"/>
          </p:cNvSpPr>
          <p:nvPr>
            <p:ph type="sldNum" sz="quarter" idx="10"/>
          </p:nvPr>
        </p:nvSpPr>
        <p:spPr/>
        <p:txBody>
          <a:bodyPr/>
          <a:lstStyle/>
          <a:p>
            <a:fld id="{D687AEB8-3235-41D5-8F54-ED38CED3A794}" type="slidenum">
              <a:rPr lang="en-US" smtClean="0"/>
              <a:t>14</a:t>
            </a:fld>
            <a:endParaRPr lang="en-US" dirty="0"/>
          </a:p>
        </p:txBody>
      </p:sp>
    </p:spTree>
    <p:extLst>
      <p:ext uri="{BB962C8B-B14F-4D97-AF65-F5344CB8AC3E}">
        <p14:creationId xmlns:p14="http://schemas.microsoft.com/office/powerpoint/2010/main" val="151289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Achievement significantly below that expected for age, education, and level of intelligence. Standard is usually 2 SD, but 1 is acceptable if taking into account factors that may have lowered one’s IQ score. To diagnose, must cause impairment in activities associated with that skill, and must be in excess of any sensory conditions.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Adults with LD typically have lower scores on phonemic awareness, reading rate, working memory, and processing speed. (Gregg, 2009)</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LD Diagnosis should not only be based on </a:t>
            </a:r>
            <a:r>
              <a:rPr lang="en-US" sz="1200" b="1" kern="1200" dirty="0" smtClean="0">
                <a:solidFill>
                  <a:schemeClr val="tx1"/>
                </a:solidFill>
                <a:effectLst/>
                <a:latin typeface="+mn-lt"/>
                <a:ea typeface="+mn-ea"/>
                <a:cs typeface="+mn-cs"/>
              </a:rPr>
              <a:t>discrepancy</a:t>
            </a:r>
            <a:r>
              <a:rPr lang="en-US" sz="1200" kern="1200" dirty="0" smtClean="0">
                <a:solidFill>
                  <a:schemeClr val="tx1"/>
                </a:solidFill>
                <a:effectLst/>
                <a:latin typeface="+mn-lt"/>
                <a:ea typeface="+mn-ea"/>
                <a:cs typeface="+mn-cs"/>
              </a:rPr>
              <a:t> measures between IQ and Achievement, but also consider within person abilities and achievement scores, educational attainment, task demands/situational demands of testing, and other information about the person. (Gregg, 2009)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LD should not just be a </a:t>
            </a:r>
            <a:r>
              <a:rPr lang="en-US" sz="1200" b="1" kern="1200" dirty="0" smtClean="0">
                <a:solidFill>
                  <a:schemeClr val="tx1"/>
                </a:solidFill>
                <a:effectLst/>
                <a:latin typeface="+mn-lt"/>
                <a:ea typeface="+mn-ea"/>
                <a:cs typeface="+mn-cs"/>
              </a:rPr>
              <a:t>cutoff</a:t>
            </a:r>
            <a:r>
              <a:rPr lang="en-US" sz="1200" kern="1200" dirty="0" smtClean="0">
                <a:solidFill>
                  <a:schemeClr val="tx1"/>
                </a:solidFill>
                <a:effectLst/>
                <a:latin typeface="+mn-lt"/>
                <a:ea typeface="+mn-ea"/>
                <a:cs typeface="+mn-cs"/>
              </a:rPr>
              <a:t> score – especially when this can increase false negatives for high achievers, and false positives for low achievers. Consider impact of other data, such as malingering, lack of instruction, poor school attendance, affective factors, health impairments, etc. (Gregg, 2009)</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Diagnosis – should include IQ testing, Achievement testing, info processing testing (if not already included), personality/emotional testing. And rule out sensory impairments. Learning Disabilities are often difficult to diagnose because they manifest themselves in so many different forms. Can be co-morbid with other disorders, especially ADHD or other LDs. </a:t>
            </a:r>
          </a:p>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15</a:t>
            </a:fld>
            <a:endParaRPr lang="en-US" dirty="0"/>
          </a:p>
        </p:txBody>
      </p:sp>
    </p:spTree>
    <p:extLst>
      <p:ext uri="{BB962C8B-B14F-4D97-AF65-F5344CB8AC3E}">
        <p14:creationId xmlns:p14="http://schemas.microsoft.com/office/powerpoint/2010/main" val="1188548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16</a:t>
            </a:fld>
            <a:endParaRPr lang="en-US" dirty="0"/>
          </a:p>
        </p:txBody>
      </p:sp>
    </p:spTree>
    <p:extLst>
      <p:ext uri="{BB962C8B-B14F-4D97-AF65-F5344CB8AC3E}">
        <p14:creationId xmlns:p14="http://schemas.microsoft.com/office/powerpoint/2010/main" val="504841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Based our decisions on AHEAD</a:t>
            </a:r>
            <a:r>
              <a:rPr lang="en-US" baseline="0" dirty="0" smtClean="0"/>
              <a:t> guidelines, integrated assessment approach, needs of OA, and recommendations in literature</a:t>
            </a:r>
          </a:p>
          <a:p>
            <a:pPr marL="171450" indent="-171450">
              <a:buFontTx/>
              <a:buChar char="-"/>
            </a:pPr>
            <a:r>
              <a:rPr lang="en-US" baseline="0" dirty="0" smtClean="0"/>
              <a:t>Cost-benefit analysis:  considered cost of measures (initial and per use), time to complete, validity, reliability, sensitivity and specificity, and balanced number of orthogonal measures for the highest diagnostic accuracy at lowest cost in money and time. </a:t>
            </a:r>
          </a:p>
          <a:p>
            <a:pPr marL="171450" indent="-171450">
              <a:buFontTx/>
              <a:buChar char="-"/>
            </a:pPr>
            <a:endParaRPr lang="en-US" baseline="0" dirty="0" smtClean="0"/>
          </a:p>
          <a:p>
            <a:r>
              <a:rPr lang="en-US" sz="1200" u="sng" kern="1200" dirty="0" smtClean="0">
                <a:solidFill>
                  <a:schemeClr val="tx1"/>
                </a:solidFill>
                <a:effectLst/>
                <a:latin typeface="+mn-lt"/>
                <a:ea typeface="+mn-ea"/>
                <a:cs typeface="+mn-cs"/>
              </a:rPr>
              <a:t>Goals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Review current measures</a:t>
            </a:r>
          </a:p>
          <a:p>
            <a:pPr lvl="0"/>
            <a:r>
              <a:rPr lang="en-US" sz="1200" kern="1200" dirty="0" smtClean="0">
                <a:solidFill>
                  <a:schemeClr val="tx1"/>
                </a:solidFill>
                <a:effectLst/>
                <a:latin typeface="+mn-lt"/>
                <a:ea typeface="+mn-ea"/>
                <a:cs typeface="+mn-cs"/>
              </a:rPr>
              <a:t>Research other measures</a:t>
            </a:r>
          </a:p>
          <a:p>
            <a:pPr lvl="0"/>
            <a:r>
              <a:rPr lang="en-US" sz="1200" kern="1200" dirty="0" smtClean="0">
                <a:solidFill>
                  <a:schemeClr val="tx1"/>
                </a:solidFill>
                <a:effectLst/>
                <a:latin typeface="+mn-lt"/>
                <a:ea typeface="+mn-ea"/>
                <a:cs typeface="+mn-cs"/>
              </a:rPr>
              <a:t>Update/edit student and parent questionnaires</a:t>
            </a:r>
          </a:p>
          <a:p>
            <a:pPr lvl="0"/>
            <a:r>
              <a:rPr lang="en-US" sz="1200" kern="1200" dirty="0" smtClean="0">
                <a:solidFill>
                  <a:schemeClr val="tx1"/>
                </a:solidFill>
                <a:effectLst/>
                <a:latin typeface="+mn-lt"/>
                <a:ea typeface="+mn-ea"/>
                <a:cs typeface="+mn-cs"/>
              </a:rPr>
              <a:t>Assure meeting standards for OA, DSM, etc. </a:t>
            </a:r>
          </a:p>
          <a:p>
            <a:pPr lvl="0"/>
            <a:r>
              <a:rPr lang="en-US" sz="1200" kern="1200" dirty="0" smtClean="0">
                <a:solidFill>
                  <a:schemeClr val="tx1"/>
                </a:solidFill>
                <a:effectLst/>
                <a:latin typeface="+mn-lt"/>
                <a:ea typeface="+mn-ea"/>
                <a:cs typeface="+mn-cs"/>
              </a:rPr>
              <a:t>Review costs/prices of testing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ADHD Diagnostic Requirements per OA</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Attention measures:  Digit Symbol-Coding; CPT; Trail Making Test A &amp; B; Stroop Color Word Test; Ruff 2/7 Test; or other</a:t>
            </a:r>
          </a:p>
          <a:p>
            <a:pPr lvl="0"/>
            <a:r>
              <a:rPr lang="en-US" sz="1200" kern="1200" dirty="0" smtClean="0">
                <a:solidFill>
                  <a:schemeClr val="tx1"/>
                </a:solidFill>
                <a:effectLst/>
                <a:latin typeface="+mn-lt"/>
                <a:ea typeface="+mn-ea"/>
                <a:cs typeface="+mn-cs"/>
              </a:rPr>
              <a:t>Self-Report Measures:  Brown ADD Scale; Wender Utah Rating Scale; Conners’ Rating Scale; ASRS (public domain)</a:t>
            </a:r>
          </a:p>
          <a:p>
            <a:pPr lvl="0"/>
            <a:r>
              <a:rPr lang="en-US" sz="1200" kern="1200" dirty="0" smtClean="0">
                <a:solidFill>
                  <a:schemeClr val="tx1"/>
                </a:solidFill>
                <a:effectLst/>
                <a:latin typeface="+mn-lt"/>
                <a:ea typeface="+mn-ea"/>
                <a:cs typeface="+mn-cs"/>
              </a:rPr>
              <a:t>Cognitive:  WAIS-III or IV; SBIS; WJ-III</a:t>
            </a:r>
          </a:p>
          <a:p>
            <a:pPr lvl="0"/>
            <a:r>
              <a:rPr lang="en-US" sz="1200" kern="1200" dirty="0" smtClean="0">
                <a:solidFill>
                  <a:schemeClr val="tx1"/>
                </a:solidFill>
                <a:effectLst/>
                <a:latin typeface="+mn-lt"/>
                <a:ea typeface="+mn-ea"/>
                <a:cs typeface="+mn-cs"/>
              </a:rPr>
              <a:t>Optional:  MMPI-2, MMPI-2-RF; BDI-II; STAI; etc. </a:t>
            </a:r>
          </a:p>
          <a:p>
            <a:pPr lvl="0"/>
            <a:r>
              <a:rPr lang="en-US" sz="1200" kern="1200" dirty="0" smtClean="0">
                <a:solidFill>
                  <a:schemeClr val="tx1"/>
                </a:solidFill>
                <a:effectLst/>
                <a:latin typeface="+mn-lt"/>
                <a:ea typeface="+mn-ea"/>
                <a:cs typeface="+mn-cs"/>
              </a:rPr>
              <a:t>Indication that symptoms impair learning</a:t>
            </a:r>
          </a:p>
          <a:p>
            <a:r>
              <a:rPr lang="en-US" sz="1200" u="sng" kern="1200" dirty="0" smtClean="0">
                <a:solidFill>
                  <a:schemeClr val="tx1"/>
                </a:solidFill>
                <a:effectLst/>
                <a:latin typeface="+mn-lt"/>
                <a:ea typeface="+mn-ea"/>
                <a:cs typeface="+mn-cs"/>
              </a:rPr>
              <a:t>LD Diagnosis Requirements per OA</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Aptitude battery normed for adults (e.g. WAIS-IV; standard and subtest scores reported)</a:t>
            </a:r>
          </a:p>
          <a:p>
            <a:pPr lvl="0"/>
            <a:r>
              <a:rPr lang="en-US" sz="1200" kern="1200" dirty="0" smtClean="0">
                <a:solidFill>
                  <a:schemeClr val="tx1"/>
                </a:solidFill>
                <a:effectLst/>
                <a:latin typeface="+mn-lt"/>
                <a:ea typeface="+mn-ea"/>
                <a:cs typeface="+mn-cs"/>
              </a:rPr>
              <a:t>Academic achievement battery (e.g. WJ-III; “ “ “ “)</a:t>
            </a:r>
          </a:p>
          <a:p>
            <a:pPr lvl="0"/>
            <a:r>
              <a:rPr lang="en-US" sz="1200" kern="1200" dirty="0" smtClean="0">
                <a:solidFill>
                  <a:schemeClr val="tx1"/>
                </a:solidFill>
                <a:effectLst/>
                <a:latin typeface="+mn-lt"/>
                <a:ea typeface="+mn-ea"/>
                <a:cs typeface="+mn-cs"/>
              </a:rPr>
              <a:t>Information processing assessment (e.g. ST and LT memory, PSI, EFs, motor ability)</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Notes from Literature about ADHD diagnosis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Barkley and colleagues use in adulthood: SILS-2, SCID for ADHD, current and childhood symptoms scales (Barkley and murphy), WAIS Voc and BD subtests as quick test of verbal and nonverbal IQ, Peabody Picture Vocabulary Test; in childhood used Home Situations Questionnaire (behavioral problems), Conners Parent and Teacher Rating Scales, and Werry-Weiss-Peters Activity Rating Scale. Also impairment, not just number/presence of symptoms</a:t>
            </a:r>
          </a:p>
          <a:p>
            <a:pPr lvl="0"/>
            <a:r>
              <a:rPr lang="en-US" sz="1200" kern="1200" dirty="0" smtClean="0">
                <a:solidFill>
                  <a:schemeClr val="tx1"/>
                </a:solidFill>
                <a:effectLst/>
                <a:latin typeface="+mn-lt"/>
                <a:ea typeface="+mn-ea"/>
                <a:cs typeface="+mn-cs"/>
              </a:rPr>
              <a:t>Murphy and Gordon outlined the U Mass ADHD Clinic Protocol:</a:t>
            </a:r>
          </a:p>
          <a:p>
            <a:pPr lvl="1"/>
            <a:r>
              <a:rPr lang="en-US" sz="1200" kern="1200" dirty="0" smtClean="0">
                <a:solidFill>
                  <a:schemeClr val="tx1"/>
                </a:solidFill>
                <a:effectLst/>
                <a:latin typeface="+mn-lt"/>
                <a:ea typeface="+mn-ea"/>
                <a:cs typeface="+mn-cs"/>
              </a:rPr>
              <a:t>DSM IV Symptom rating scale for ADHD</a:t>
            </a:r>
          </a:p>
          <a:p>
            <a:pPr lvl="1"/>
            <a:r>
              <a:rPr lang="en-US" sz="1200" kern="1200" dirty="0" smtClean="0">
                <a:solidFill>
                  <a:schemeClr val="tx1"/>
                </a:solidFill>
                <a:effectLst/>
                <a:latin typeface="+mn-lt"/>
                <a:ea typeface="+mn-ea"/>
                <a:cs typeface="+mn-cs"/>
              </a:rPr>
              <a:t>History taking questionnaires</a:t>
            </a:r>
          </a:p>
          <a:p>
            <a:pPr lvl="1"/>
            <a:r>
              <a:rPr lang="en-US" sz="1200" kern="1200" dirty="0" smtClean="0">
                <a:solidFill>
                  <a:schemeClr val="tx1"/>
                </a:solidFill>
                <a:effectLst/>
                <a:latin typeface="+mn-lt"/>
                <a:ea typeface="+mn-ea"/>
                <a:cs typeface="+mn-cs"/>
              </a:rPr>
              <a:t>Locke-Wallace Marital Adjustment Scale </a:t>
            </a:r>
          </a:p>
          <a:p>
            <a:pPr lvl="1"/>
            <a:r>
              <a:rPr lang="en-US" sz="1200" kern="1200" dirty="0" smtClean="0">
                <a:solidFill>
                  <a:schemeClr val="tx1"/>
                </a:solidFill>
                <a:effectLst/>
                <a:latin typeface="+mn-lt"/>
                <a:ea typeface="+mn-ea"/>
                <a:cs typeface="+mn-cs"/>
              </a:rPr>
              <a:t>Michigan Alcohol Screening Test</a:t>
            </a:r>
          </a:p>
          <a:p>
            <a:pPr lvl="1"/>
            <a:r>
              <a:rPr lang="en-US" sz="1200" kern="1200" dirty="0" smtClean="0">
                <a:solidFill>
                  <a:schemeClr val="tx1"/>
                </a:solidFill>
                <a:effectLst/>
                <a:latin typeface="+mn-lt"/>
                <a:ea typeface="+mn-ea"/>
                <a:cs typeface="+mn-cs"/>
              </a:rPr>
              <a:t>SCL-90-R</a:t>
            </a:r>
          </a:p>
          <a:p>
            <a:pPr lvl="1"/>
            <a:r>
              <a:rPr lang="en-US" sz="1200" kern="1200" dirty="0" smtClean="0">
                <a:solidFill>
                  <a:schemeClr val="tx1"/>
                </a:solidFill>
                <a:effectLst/>
                <a:latin typeface="+mn-lt"/>
                <a:ea typeface="+mn-ea"/>
                <a:cs typeface="+mn-cs"/>
              </a:rPr>
              <a:t>Significant other forms</a:t>
            </a:r>
          </a:p>
          <a:p>
            <a:pPr lvl="1"/>
            <a:r>
              <a:rPr lang="en-US" sz="1200" kern="1200" dirty="0" smtClean="0">
                <a:solidFill>
                  <a:schemeClr val="tx1"/>
                </a:solidFill>
                <a:effectLst/>
                <a:latin typeface="+mn-lt"/>
                <a:ea typeface="+mn-ea"/>
                <a:cs typeface="+mn-cs"/>
              </a:rPr>
              <a:t>Parent forms</a:t>
            </a:r>
          </a:p>
          <a:p>
            <a:pPr lvl="1"/>
            <a:r>
              <a:rPr lang="en-US" sz="1200" kern="1200" dirty="0" smtClean="0">
                <a:solidFill>
                  <a:schemeClr val="tx1"/>
                </a:solidFill>
                <a:effectLst/>
                <a:latin typeface="+mn-lt"/>
                <a:ea typeface="+mn-ea"/>
                <a:cs typeface="+mn-cs"/>
              </a:rPr>
              <a:t>Clinical Interview/SCID</a:t>
            </a:r>
          </a:p>
          <a:p>
            <a:pPr lvl="1"/>
            <a:r>
              <a:rPr lang="en-US" sz="1200" kern="1200" dirty="0" smtClean="0">
                <a:solidFill>
                  <a:schemeClr val="tx1"/>
                </a:solidFill>
                <a:effectLst/>
                <a:latin typeface="+mn-lt"/>
                <a:ea typeface="+mn-ea"/>
                <a:cs typeface="+mn-cs"/>
              </a:rPr>
              <a:t>Psychological assessments may include IQ screening, CPT, but they caution to dx</a:t>
            </a:r>
          </a:p>
          <a:p>
            <a:pPr lvl="0"/>
            <a:r>
              <a:rPr lang="en-US" sz="1200" kern="1200" dirty="0" smtClean="0">
                <a:solidFill>
                  <a:schemeClr val="tx1"/>
                </a:solidFill>
                <a:effectLst/>
                <a:latin typeface="+mn-lt"/>
                <a:ea typeface="+mn-ea"/>
                <a:cs typeface="+mn-cs"/>
              </a:rPr>
              <a:t>Triolo – emphasizes chronicity, pervasiveness, and stability of symptoms</a:t>
            </a:r>
          </a:p>
          <a:p>
            <a:pPr lvl="1"/>
            <a:r>
              <a:rPr lang="en-US" sz="1200" kern="1200" dirty="0" smtClean="0">
                <a:solidFill>
                  <a:schemeClr val="tx1"/>
                </a:solidFill>
                <a:effectLst/>
                <a:latin typeface="+mn-lt"/>
                <a:ea typeface="+mn-ea"/>
                <a:cs typeface="+mn-cs"/>
              </a:rPr>
              <a:t>Rule out medical abnormalities</a:t>
            </a:r>
          </a:p>
          <a:p>
            <a:pPr lvl="1"/>
            <a:r>
              <a:rPr lang="en-US" sz="1200" kern="1200" dirty="0" smtClean="0">
                <a:solidFill>
                  <a:schemeClr val="tx1"/>
                </a:solidFill>
                <a:effectLst/>
                <a:latin typeface="+mn-lt"/>
                <a:ea typeface="+mn-ea"/>
                <a:cs typeface="+mn-cs"/>
              </a:rPr>
              <a:t>Clinical interview to address history, criteria, and behavioral observations</a:t>
            </a:r>
          </a:p>
          <a:p>
            <a:pPr lvl="1"/>
            <a:r>
              <a:rPr lang="en-US" sz="1200" kern="1200" dirty="0" smtClean="0">
                <a:solidFill>
                  <a:schemeClr val="tx1"/>
                </a:solidFill>
                <a:effectLst/>
                <a:latin typeface="+mn-lt"/>
                <a:ea typeface="+mn-ea"/>
                <a:cs typeface="+mn-cs"/>
              </a:rPr>
              <a:t>Collateral interview</a:t>
            </a:r>
          </a:p>
          <a:p>
            <a:pPr lvl="1"/>
            <a:r>
              <a:rPr lang="en-US" sz="1200" kern="1200" dirty="0" smtClean="0">
                <a:solidFill>
                  <a:schemeClr val="tx1"/>
                </a:solidFill>
                <a:effectLst/>
                <a:latin typeface="+mn-lt"/>
                <a:ea typeface="+mn-ea"/>
                <a:cs typeface="+mn-cs"/>
              </a:rPr>
              <a:t>Standardized measure of ADHD symptoms</a:t>
            </a:r>
          </a:p>
          <a:p>
            <a:pPr lvl="1"/>
            <a:r>
              <a:rPr lang="en-US" sz="1200" kern="1200" dirty="0" smtClean="0">
                <a:solidFill>
                  <a:schemeClr val="tx1"/>
                </a:solidFill>
                <a:effectLst/>
                <a:latin typeface="+mn-lt"/>
                <a:ea typeface="+mn-ea"/>
                <a:cs typeface="+mn-cs"/>
              </a:rPr>
              <a:t>Brief analysis of personality traits and emotional dispositions</a:t>
            </a:r>
          </a:p>
          <a:p>
            <a:pPr lvl="1"/>
            <a:r>
              <a:rPr lang="en-US" sz="1200" kern="1200" dirty="0" smtClean="0">
                <a:solidFill>
                  <a:schemeClr val="tx1"/>
                </a:solidFill>
                <a:effectLst/>
                <a:latin typeface="+mn-lt"/>
                <a:ea typeface="+mn-ea"/>
                <a:cs typeface="+mn-cs"/>
              </a:rPr>
              <a:t>If needed, neuropsychological testing but usually not necessary or additive</a:t>
            </a:r>
          </a:p>
          <a:p>
            <a:pPr lvl="0"/>
            <a:r>
              <a:rPr lang="en-US" sz="1200" kern="1200" dirty="0" smtClean="0">
                <a:solidFill>
                  <a:schemeClr val="tx1"/>
                </a:solidFill>
                <a:effectLst/>
                <a:latin typeface="+mn-lt"/>
                <a:ea typeface="+mn-ea"/>
                <a:cs typeface="+mn-cs"/>
              </a:rPr>
              <a:t>Marwick DeMuth:</a:t>
            </a:r>
          </a:p>
          <a:p>
            <a:pPr lvl="1"/>
            <a:r>
              <a:rPr lang="en-US" sz="1200" kern="1200" dirty="0" smtClean="0">
                <a:solidFill>
                  <a:schemeClr val="tx1"/>
                </a:solidFill>
                <a:effectLst/>
                <a:latin typeface="+mn-lt"/>
                <a:ea typeface="+mn-ea"/>
                <a:cs typeface="+mn-cs"/>
              </a:rPr>
              <a:t>Clinical interview of examinee and others, with follow-up interviews as needed</a:t>
            </a:r>
          </a:p>
          <a:p>
            <a:pPr lvl="1"/>
            <a:r>
              <a:rPr lang="en-US" sz="1200" kern="1200" dirty="0" smtClean="0">
                <a:solidFill>
                  <a:schemeClr val="tx1"/>
                </a:solidFill>
                <a:effectLst/>
                <a:latin typeface="+mn-lt"/>
                <a:ea typeface="+mn-ea"/>
                <a:cs typeface="+mn-cs"/>
              </a:rPr>
              <a:t>SCID of ADHD and other diagnoses</a:t>
            </a:r>
          </a:p>
          <a:p>
            <a:pPr lvl="1"/>
            <a:r>
              <a:rPr lang="en-US" sz="1200" kern="1200" dirty="0" smtClean="0">
                <a:solidFill>
                  <a:schemeClr val="tx1"/>
                </a:solidFill>
                <a:effectLst/>
                <a:latin typeface="+mn-lt"/>
                <a:ea typeface="+mn-ea"/>
                <a:cs typeface="+mn-cs"/>
              </a:rPr>
              <a:t>Behavioral questionnaires</a:t>
            </a:r>
          </a:p>
          <a:p>
            <a:pPr lvl="1"/>
            <a:r>
              <a:rPr lang="en-US" sz="1200" kern="1200" dirty="0" smtClean="0">
                <a:solidFill>
                  <a:schemeClr val="tx1"/>
                </a:solidFill>
                <a:effectLst/>
                <a:latin typeface="+mn-lt"/>
                <a:ea typeface="+mn-ea"/>
                <a:cs typeface="+mn-cs"/>
              </a:rPr>
              <a:t>ADHD checklists</a:t>
            </a:r>
          </a:p>
          <a:p>
            <a:pPr lvl="1"/>
            <a:r>
              <a:rPr lang="en-US" sz="1200" kern="1200" dirty="0" smtClean="0">
                <a:solidFill>
                  <a:schemeClr val="tx1"/>
                </a:solidFill>
                <a:effectLst/>
                <a:latin typeface="+mn-lt"/>
                <a:ea typeface="+mn-ea"/>
                <a:cs typeface="+mn-cs"/>
              </a:rPr>
              <a:t>SILS-2</a:t>
            </a:r>
          </a:p>
          <a:p>
            <a:pPr lvl="1"/>
            <a:r>
              <a:rPr lang="en-US" sz="1200" kern="1200" dirty="0" smtClean="0">
                <a:solidFill>
                  <a:schemeClr val="tx1"/>
                </a:solidFill>
                <a:effectLst/>
                <a:latin typeface="+mn-lt"/>
                <a:ea typeface="+mn-ea"/>
                <a:cs typeface="+mn-cs"/>
              </a:rPr>
              <a:t>MMPI</a:t>
            </a:r>
          </a:p>
          <a:p>
            <a:pPr lvl="1"/>
            <a:r>
              <a:rPr lang="en-US" sz="1200" kern="1200" dirty="0" smtClean="0">
                <a:solidFill>
                  <a:schemeClr val="tx1"/>
                </a:solidFill>
                <a:effectLst/>
                <a:latin typeface="+mn-lt"/>
                <a:ea typeface="+mn-ea"/>
                <a:cs typeface="+mn-cs"/>
              </a:rPr>
              <a:t>Records (employment, school, psychological, career, DMV, medical)</a:t>
            </a:r>
          </a:p>
          <a:p>
            <a:pPr lvl="0"/>
            <a:r>
              <a:rPr lang="en-US" sz="1200" kern="1200" dirty="0" smtClean="0">
                <a:solidFill>
                  <a:schemeClr val="tx1"/>
                </a:solidFill>
                <a:effectLst/>
                <a:latin typeface="+mn-lt"/>
                <a:ea typeface="+mn-ea"/>
                <a:cs typeface="+mn-cs"/>
              </a:rPr>
              <a:t>From Council on Scientific Affairs (AMA*) and </a:t>
            </a:r>
            <a:r>
              <a:rPr lang="en-US" sz="1200" i="1" kern="1200" dirty="0" smtClean="0">
                <a:solidFill>
                  <a:schemeClr val="tx1"/>
                </a:solidFill>
                <a:effectLst/>
                <a:latin typeface="+mn-lt"/>
                <a:ea typeface="+mn-ea"/>
                <a:cs typeface="+mn-cs"/>
              </a:rPr>
              <a:t>Psychiatry</a:t>
            </a:r>
            <a:r>
              <a:rPr lang="en-US" sz="1200" kern="1200" dirty="0" smtClean="0">
                <a:solidFill>
                  <a:schemeClr val="tx1"/>
                </a:solidFill>
                <a:effectLst/>
                <a:latin typeface="+mn-lt"/>
                <a:ea typeface="+mn-ea"/>
                <a:cs typeface="+mn-cs"/>
              </a:rPr>
              <a:t> article for children:</a:t>
            </a:r>
          </a:p>
          <a:p>
            <a:pPr lvl="1"/>
            <a:r>
              <a:rPr lang="en-US" sz="1200" kern="1200" dirty="0" smtClean="0">
                <a:solidFill>
                  <a:schemeClr val="tx1"/>
                </a:solidFill>
                <a:effectLst/>
                <a:latin typeface="+mn-lt"/>
                <a:ea typeface="+mn-ea"/>
                <a:cs typeface="+mn-cs"/>
              </a:rPr>
              <a:t>Comprehensive interview of caregivers*</a:t>
            </a:r>
          </a:p>
          <a:p>
            <a:pPr lvl="1"/>
            <a:r>
              <a:rPr lang="en-US" sz="1200" kern="1200" dirty="0" smtClean="0">
                <a:solidFill>
                  <a:schemeClr val="tx1"/>
                </a:solidFill>
                <a:effectLst/>
                <a:latin typeface="+mn-lt"/>
                <a:ea typeface="+mn-ea"/>
                <a:cs typeface="+mn-cs"/>
              </a:rPr>
              <a:t>MSE of child*</a:t>
            </a:r>
          </a:p>
          <a:p>
            <a:pPr lvl="1"/>
            <a:r>
              <a:rPr lang="en-US" sz="1200" kern="1200" dirty="0" smtClean="0">
                <a:solidFill>
                  <a:schemeClr val="tx1"/>
                </a:solidFill>
                <a:effectLst/>
                <a:latin typeface="+mn-lt"/>
                <a:ea typeface="+mn-ea"/>
                <a:cs typeface="+mn-cs"/>
              </a:rPr>
              <a:t>Medical exam for general health and neurological status*</a:t>
            </a:r>
          </a:p>
          <a:p>
            <a:pPr lvl="1"/>
            <a:r>
              <a:rPr lang="en-US" sz="1200" kern="1200" dirty="0" smtClean="0">
                <a:solidFill>
                  <a:schemeClr val="tx1"/>
                </a:solidFill>
                <a:effectLst/>
                <a:latin typeface="+mn-lt"/>
                <a:ea typeface="+mn-ea"/>
                <a:cs typeface="+mn-cs"/>
              </a:rPr>
              <a:t>Cognitive assessment of ability and achievement – WAIS/WISC*</a:t>
            </a:r>
          </a:p>
          <a:p>
            <a:pPr lvl="1"/>
            <a:r>
              <a:rPr lang="en-US" sz="1200" kern="1200" dirty="0" smtClean="0">
                <a:solidFill>
                  <a:schemeClr val="tx1"/>
                </a:solidFill>
                <a:effectLst/>
                <a:latin typeface="+mn-lt"/>
                <a:ea typeface="+mn-ea"/>
                <a:cs typeface="+mn-cs"/>
              </a:rPr>
              <a:t>ADHD focused parent and teacher rating scales *(e.g. Brown, Wender Utah)</a:t>
            </a:r>
          </a:p>
          <a:p>
            <a:pPr lvl="1"/>
            <a:r>
              <a:rPr lang="en-US" sz="1200" kern="1200" dirty="0" smtClean="0">
                <a:solidFill>
                  <a:schemeClr val="tx1"/>
                </a:solidFill>
                <a:effectLst/>
                <a:latin typeface="+mn-lt"/>
                <a:ea typeface="+mn-ea"/>
                <a:cs typeface="+mn-cs"/>
              </a:rPr>
              <a:t>School reports*</a:t>
            </a:r>
          </a:p>
          <a:p>
            <a:pPr lvl="1"/>
            <a:r>
              <a:rPr lang="en-US" sz="1200" kern="1200" dirty="0" smtClean="0">
                <a:solidFill>
                  <a:schemeClr val="tx1"/>
                </a:solidFill>
                <a:effectLst/>
                <a:latin typeface="+mn-lt"/>
                <a:ea typeface="+mn-ea"/>
                <a:cs typeface="+mn-cs"/>
              </a:rPr>
              <a:t>Computerized tests of attention (CPT, TOVA)</a:t>
            </a:r>
          </a:p>
          <a:p>
            <a:pPr lvl="1"/>
            <a:r>
              <a:rPr lang="en-US" sz="1200" kern="1200" dirty="0" smtClean="0">
                <a:solidFill>
                  <a:schemeClr val="tx1"/>
                </a:solidFill>
                <a:effectLst/>
                <a:latin typeface="+mn-lt"/>
                <a:ea typeface="+mn-ea"/>
                <a:cs typeface="+mn-cs"/>
              </a:rPr>
              <a:t>Computerized Neurocognitive Batteries (CogTest, NES2, CNS Vital Signs, MicroCog)</a:t>
            </a:r>
          </a:p>
          <a:p>
            <a:pPr lvl="1"/>
            <a:r>
              <a:rPr lang="en-US" sz="1200" kern="1200" dirty="0" smtClean="0">
                <a:solidFill>
                  <a:schemeClr val="tx1"/>
                </a:solidFill>
                <a:effectLst/>
                <a:latin typeface="+mn-lt"/>
                <a:ea typeface="+mn-ea"/>
                <a:cs typeface="+mn-cs"/>
              </a:rPr>
              <a:t>Adjunctive evaluations if needed (e.g. speech)*</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17</a:t>
            </a:fld>
            <a:endParaRPr lang="en-US" dirty="0"/>
          </a:p>
        </p:txBody>
      </p:sp>
    </p:spTree>
    <p:extLst>
      <p:ext uri="{BB962C8B-B14F-4D97-AF65-F5344CB8AC3E}">
        <p14:creationId xmlns:p14="http://schemas.microsoft.com/office/powerpoint/2010/main" val="422497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Gender</a:t>
            </a:r>
            <a:r>
              <a:rPr lang="en-US" baseline="0" dirty="0" smtClean="0"/>
              <a:t> – men tend to be better at visual-spatial, women at verbal</a:t>
            </a:r>
          </a:p>
          <a:p>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18</a:t>
            </a:fld>
            <a:endParaRPr lang="en-US" dirty="0"/>
          </a:p>
        </p:txBody>
      </p:sp>
    </p:spTree>
    <p:extLst>
      <p:ext uri="{BB962C8B-B14F-4D97-AF65-F5344CB8AC3E}">
        <p14:creationId xmlns:p14="http://schemas.microsoft.com/office/powerpoint/2010/main" val="4111740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Section 504 of Rehabilitation Act of 1973, ADA of 1990, ADA Amendments Act of 2008</a:t>
            </a:r>
          </a:p>
          <a:p>
            <a:endParaRPr lang="en-US" sz="1200" dirty="0" smtClean="0"/>
          </a:p>
          <a:p>
            <a:r>
              <a:rPr lang="en-US" sz="1200" kern="1200" dirty="0" smtClean="0">
                <a:solidFill>
                  <a:schemeClr val="tx1"/>
                </a:solidFill>
                <a:effectLst/>
                <a:latin typeface="+mn-lt"/>
                <a:ea typeface="+mn-ea"/>
                <a:cs typeface="+mn-cs"/>
              </a:rPr>
              <a:t>E.G. if impairments in fluency, extended time. Impairments in math calculation accuracy, calculator (unless math calculation accuracy is the construct being measured on exam). If ADHD Inattentive Type, will typically recommend extended time, but may not do so on other subtypes. ROI between CTC and OA to allow consultation to improve accessibility plans. </a:t>
            </a:r>
            <a:endParaRPr lang="en-US" sz="1200" dirty="0" smtClean="0"/>
          </a:p>
        </p:txBody>
      </p:sp>
      <p:sp>
        <p:nvSpPr>
          <p:cNvPr id="4" name="Slide Number Placeholder 3"/>
          <p:cNvSpPr>
            <a:spLocks noGrp="1"/>
          </p:cNvSpPr>
          <p:nvPr>
            <p:ph type="sldNum" sz="quarter" idx="10"/>
          </p:nvPr>
        </p:nvSpPr>
        <p:spPr/>
        <p:txBody>
          <a:bodyPr/>
          <a:lstStyle/>
          <a:p>
            <a:fld id="{D687AEB8-3235-41D5-8F54-ED38CED3A794}" type="slidenum">
              <a:rPr lang="en-US" smtClean="0"/>
              <a:t>19</a:t>
            </a:fld>
            <a:endParaRPr lang="en-US" dirty="0"/>
          </a:p>
        </p:txBody>
      </p:sp>
    </p:spTree>
    <p:extLst>
      <p:ext uri="{BB962C8B-B14F-4D97-AF65-F5344CB8AC3E}">
        <p14:creationId xmlns:p14="http://schemas.microsoft.com/office/powerpoint/2010/main" val="35507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2</a:t>
            </a:fld>
            <a:endParaRPr lang="en-US" dirty="0"/>
          </a:p>
        </p:txBody>
      </p:sp>
    </p:spTree>
    <p:extLst>
      <p:ext uri="{BB962C8B-B14F-4D97-AF65-F5344CB8AC3E}">
        <p14:creationId xmlns:p14="http://schemas.microsoft.com/office/powerpoint/2010/main" val="285292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Mild = one or two domains, of mild enough severity that person is able to compensate or function well when provided with appropriate accommodations or support services. Moderate = marked difficulties in one or more domains, sufficient that person is unlikely to become proficient without some intervals of intensive and specialized teaching during the school years; require some accommodations or supportive services during school, workplace, and at home. Severe = affecting several academic domains, individual unlikely to learn skills without ongoing intensive individualized and specialized teaching for most of school; even with array of accommodations, may not be able to complete all activities efficiently. </a:t>
            </a:r>
            <a:endParaRPr lang="en-US" dirty="0"/>
          </a:p>
        </p:txBody>
      </p:sp>
      <p:sp>
        <p:nvSpPr>
          <p:cNvPr id="4" name="Slide Number Placeholder 3"/>
          <p:cNvSpPr>
            <a:spLocks noGrp="1"/>
          </p:cNvSpPr>
          <p:nvPr>
            <p:ph type="sldNum" sz="quarter" idx="10"/>
          </p:nvPr>
        </p:nvSpPr>
        <p:spPr/>
        <p:txBody>
          <a:bodyPr/>
          <a:lstStyle/>
          <a:p>
            <a:fld id="{50E007A3-9746-4A3C-8978-AE8D3936115D}" type="slidenum">
              <a:rPr lang="en-US" smtClean="0"/>
              <a:t>3</a:t>
            </a:fld>
            <a:endParaRPr lang="en-US" dirty="0"/>
          </a:p>
        </p:txBody>
      </p:sp>
    </p:spTree>
    <p:extLst>
      <p:ext uri="{BB962C8B-B14F-4D97-AF65-F5344CB8AC3E}">
        <p14:creationId xmlns:p14="http://schemas.microsoft.com/office/powerpoint/2010/main" val="1825112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4</a:t>
            </a:fld>
            <a:endParaRPr lang="en-US" dirty="0"/>
          </a:p>
        </p:txBody>
      </p:sp>
    </p:spTree>
    <p:extLst>
      <p:ext uri="{BB962C8B-B14F-4D97-AF65-F5344CB8AC3E}">
        <p14:creationId xmlns:p14="http://schemas.microsoft.com/office/powerpoint/2010/main" val="653650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5</a:t>
            </a:fld>
            <a:endParaRPr lang="en-US" dirty="0"/>
          </a:p>
        </p:txBody>
      </p:sp>
    </p:spTree>
    <p:extLst>
      <p:ext uri="{BB962C8B-B14F-4D97-AF65-F5344CB8AC3E}">
        <p14:creationId xmlns:p14="http://schemas.microsoft.com/office/powerpoint/2010/main" val="356012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6</a:t>
            </a:fld>
            <a:endParaRPr lang="en-US" dirty="0"/>
          </a:p>
        </p:txBody>
      </p:sp>
    </p:spTree>
    <p:extLst>
      <p:ext uri="{BB962C8B-B14F-4D97-AF65-F5344CB8AC3E}">
        <p14:creationId xmlns:p14="http://schemas.microsoft.com/office/powerpoint/2010/main" val="4206002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7</a:t>
            </a:fld>
            <a:endParaRPr lang="en-US" dirty="0"/>
          </a:p>
        </p:txBody>
      </p:sp>
    </p:spTree>
    <p:extLst>
      <p:ext uri="{BB962C8B-B14F-4D97-AF65-F5344CB8AC3E}">
        <p14:creationId xmlns:p14="http://schemas.microsoft.com/office/powerpoint/2010/main" val="832879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8</a:t>
            </a:fld>
            <a:endParaRPr lang="en-US" dirty="0"/>
          </a:p>
        </p:txBody>
      </p:sp>
    </p:spTree>
    <p:extLst>
      <p:ext uri="{BB962C8B-B14F-4D97-AF65-F5344CB8AC3E}">
        <p14:creationId xmlns:p14="http://schemas.microsoft.com/office/powerpoint/2010/main" val="257380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7AEB8-3235-41D5-8F54-ED38CED3A794}" type="slidenum">
              <a:rPr lang="en-US" smtClean="0"/>
              <a:t>9</a:t>
            </a:fld>
            <a:endParaRPr lang="en-US" dirty="0"/>
          </a:p>
        </p:txBody>
      </p:sp>
    </p:spTree>
    <p:extLst>
      <p:ext uri="{BB962C8B-B14F-4D97-AF65-F5344CB8AC3E}">
        <p14:creationId xmlns:p14="http://schemas.microsoft.com/office/powerpoint/2010/main" val="1153123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10/23/15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10/23/15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10/23/15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10/23/15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10/23/15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10/23/15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Learning Disorder and ADHD Assessment in University Counseling Center</a:t>
            </a:r>
            <a:endParaRPr lang="en-US" sz="4800" dirty="0"/>
          </a:p>
        </p:txBody>
      </p:sp>
      <p:sp>
        <p:nvSpPr>
          <p:cNvPr id="3" name="Subtitle 2"/>
          <p:cNvSpPr>
            <a:spLocks noGrp="1"/>
          </p:cNvSpPr>
          <p:nvPr>
            <p:ph type="subTitle" idx="1"/>
          </p:nvPr>
        </p:nvSpPr>
        <p:spPr>
          <a:xfrm>
            <a:off x="685800" y="4572000"/>
            <a:ext cx="7543800" cy="1473200"/>
          </a:xfrm>
        </p:spPr>
        <p:txBody>
          <a:bodyPr>
            <a:normAutofit/>
          </a:bodyPr>
          <a:lstStyle/>
          <a:p>
            <a:r>
              <a:rPr lang="en-US" dirty="0" smtClean="0"/>
              <a:t>Sara Rieder Bennett, Ph.D.</a:t>
            </a:r>
          </a:p>
          <a:p>
            <a:r>
              <a:rPr lang="en-US" sz="1800" dirty="0" smtClean="0"/>
              <a:t>       Licensed Psychologist, Counseling &amp; Testing Center, The University of Akron</a:t>
            </a:r>
          </a:p>
          <a:p>
            <a:r>
              <a:rPr lang="en-US" sz="1800" dirty="0" smtClean="0"/>
              <a:t>       President, Ohio College Testing Association</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278316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Common Emotional Characteristics</a:t>
            </a:r>
            <a:endParaRPr lang="en-US" dirty="0"/>
          </a:p>
        </p:txBody>
      </p:sp>
      <p:sp>
        <p:nvSpPr>
          <p:cNvPr id="3" name="Content Placeholder 2"/>
          <p:cNvSpPr>
            <a:spLocks noGrp="1"/>
          </p:cNvSpPr>
          <p:nvPr>
            <p:ph idx="1"/>
          </p:nvPr>
        </p:nvSpPr>
        <p:spPr/>
        <p:txBody>
          <a:bodyPr>
            <a:normAutofit/>
          </a:bodyPr>
          <a:lstStyle/>
          <a:p>
            <a:r>
              <a:rPr lang="en-US" sz="2600" dirty="0" smtClean="0"/>
              <a:t>Low self-esteem/efficacy, insecure, thwarted potential</a:t>
            </a:r>
          </a:p>
          <a:p>
            <a:r>
              <a:rPr lang="en-US" sz="2600" dirty="0" smtClean="0"/>
              <a:t>Difficulty managing stress and usually under high stress</a:t>
            </a:r>
          </a:p>
          <a:p>
            <a:r>
              <a:rPr lang="en-US" sz="2600" dirty="0" smtClean="0"/>
              <a:t>Frustration, feel defeated, angry</a:t>
            </a:r>
          </a:p>
          <a:p>
            <a:r>
              <a:rPr lang="en-US" sz="2600" dirty="0" smtClean="0"/>
              <a:t>Anxiety, depression</a:t>
            </a:r>
          </a:p>
          <a:p>
            <a:r>
              <a:rPr lang="en-US" sz="2600" dirty="0" smtClean="0"/>
              <a:t>See self as lazy or unmotivated…or perfectionistic</a:t>
            </a:r>
          </a:p>
          <a:p>
            <a:r>
              <a:rPr lang="en-US" sz="2600" dirty="0" smtClean="0"/>
              <a:t>Family discord</a:t>
            </a:r>
          </a:p>
          <a:p>
            <a:endParaRPr lang="en-US" dirty="0"/>
          </a:p>
        </p:txBody>
      </p:sp>
    </p:spTree>
    <p:extLst>
      <p:ext uri="{BB962C8B-B14F-4D97-AF65-F5344CB8AC3E}">
        <p14:creationId xmlns:p14="http://schemas.microsoft.com/office/powerpoint/2010/main" val="2241614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Learning Disorders</a:t>
            </a:r>
            <a:endParaRPr lang="en-US" dirty="0"/>
          </a:p>
        </p:txBody>
      </p:sp>
      <p:sp>
        <p:nvSpPr>
          <p:cNvPr id="3" name="Content Placeholder 2"/>
          <p:cNvSpPr>
            <a:spLocks noGrp="1"/>
          </p:cNvSpPr>
          <p:nvPr>
            <p:ph idx="1"/>
          </p:nvPr>
        </p:nvSpPr>
        <p:spPr/>
        <p:txBody>
          <a:bodyPr>
            <a:normAutofit/>
          </a:bodyPr>
          <a:lstStyle/>
          <a:p>
            <a:r>
              <a:rPr lang="en-US" sz="2400" dirty="0" smtClean="0"/>
              <a:t>Affects access and performance in school, work, daily routines, family life, social context</a:t>
            </a:r>
          </a:p>
          <a:p>
            <a:r>
              <a:rPr lang="en-US" sz="2400" dirty="0" smtClean="0"/>
              <a:t>35% drop out of high school – 2x general population</a:t>
            </a:r>
          </a:p>
          <a:p>
            <a:r>
              <a:rPr lang="en-US" sz="2400" dirty="0" smtClean="0"/>
              <a:t>13% attend college within 2 years of HS – ¼ that of general population rate</a:t>
            </a:r>
          </a:p>
          <a:p>
            <a:r>
              <a:rPr lang="en-US" sz="2400" dirty="0" smtClean="0"/>
              <a:t>Fewer attend graduate school or plan to attend</a:t>
            </a:r>
          </a:p>
          <a:p>
            <a:r>
              <a:rPr lang="en-US" sz="2400" dirty="0" smtClean="0"/>
              <a:t>43% at or below poverty level</a:t>
            </a:r>
          </a:p>
          <a:p>
            <a:r>
              <a:rPr lang="en-US" sz="2400" dirty="0" smtClean="0"/>
              <a:t>48% out of workforce or unemployed</a:t>
            </a:r>
            <a:endParaRPr lang="en-US" sz="2400" dirty="0"/>
          </a:p>
        </p:txBody>
      </p:sp>
    </p:spTree>
    <p:extLst>
      <p:ext uri="{BB962C8B-B14F-4D97-AF65-F5344CB8AC3E}">
        <p14:creationId xmlns:p14="http://schemas.microsoft.com/office/powerpoint/2010/main" val="3609394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Attention-Deficit / Hyperactivity Disorders</a:t>
            </a:r>
            <a:endParaRPr lang="en-US" dirty="0"/>
          </a:p>
        </p:txBody>
      </p:sp>
      <p:sp>
        <p:nvSpPr>
          <p:cNvPr id="3" name="Content Placeholder 2"/>
          <p:cNvSpPr>
            <a:spLocks noGrp="1"/>
          </p:cNvSpPr>
          <p:nvPr>
            <p:ph idx="1"/>
          </p:nvPr>
        </p:nvSpPr>
        <p:spPr/>
        <p:txBody>
          <a:bodyPr>
            <a:noAutofit/>
          </a:bodyPr>
          <a:lstStyle/>
          <a:p>
            <a:r>
              <a:rPr lang="en-US" dirty="0" smtClean="0"/>
              <a:t>3-7% of school age children</a:t>
            </a:r>
          </a:p>
          <a:p>
            <a:r>
              <a:rPr lang="en-US" dirty="0" smtClean="0"/>
              <a:t>50-80% continue to have symptoms in adulthood and most have comorbid conditions</a:t>
            </a:r>
          </a:p>
          <a:p>
            <a:r>
              <a:rPr lang="en-US" dirty="0" smtClean="0"/>
              <a:t>Youth with ADHD underreport symptoms, while other college students overreport</a:t>
            </a:r>
            <a:endParaRPr lang="en-US" dirty="0"/>
          </a:p>
          <a:p>
            <a:r>
              <a:rPr lang="en-US" dirty="0" smtClean="0"/>
              <a:t>50% of variance in objective testing is due to effort and cooperation</a:t>
            </a:r>
          </a:p>
          <a:p>
            <a:r>
              <a:rPr lang="en-US" dirty="0"/>
              <a:t>Assessment is not about the presence of a critical number of symptoms, but their strength:</a:t>
            </a:r>
          </a:p>
          <a:p>
            <a:pPr lvl="1"/>
            <a:r>
              <a:rPr lang="en-US" sz="2200" dirty="0"/>
              <a:t>Chronicity</a:t>
            </a:r>
          </a:p>
          <a:p>
            <a:pPr lvl="1"/>
            <a:r>
              <a:rPr lang="en-US" sz="2200" dirty="0"/>
              <a:t>Pervasiveness</a:t>
            </a:r>
          </a:p>
          <a:p>
            <a:pPr lvl="1"/>
            <a:r>
              <a:rPr lang="en-US" sz="2200" dirty="0" smtClean="0"/>
              <a:t>Stability</a:t>
            </a:r>
            <a:endParaRPr lang="en-US" sz="2200" dirty="0"/>
          </a:p>
        </p:txBody>
      </p:sp>
    </p:spTree>
    <p:extLst>
      <p:ext uri="{BB962C8B-B14F-4D97-AF65-F5344CB8AC3E}">
        <p14:creationId xmlns:p14="http://schemas.microsoft.com/office/powerpoint/2010/main" val="1980827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dirty="0" smtClean="0"/>
              <a:t>DSM-5 ADHD</a:t>
            </a:r>
            <a:endParaRPr lang="en-US" dirty="0"/>
          </a:p>
        </p:txBody>
      </p:sp>
      <p:sp>
        <p:nvSpPr>
          <p:cNvPr id="3" name="Content Placeholder 2"/>
          <p:cNvSpPr>
            <a:spLocks noGrp="1"/>
          </p:cNvSpPr>
          <p:nvPr>
            <p:ph idx="1"/>
          </p:nvPr>
        </p:nvSpPr>
        <p:spPr>
          <a:xfrm>
            <a:off x="381000" y="1219200"/>
            <a:ext cx="7620000" cy="4800600"/>
          </a:xfrm>
        </p:spPr>
        <p:txBody>
          <a:bodyPr>
            <a:noAutofit/>
          </a:bodyPr>
          <a:lstStyle/>
          <a:p>
            <a:pPr marL="571500" indent="-457200">
              <a:buAutoNum type="alphaUcPeriod"/>
            </a:pPr>
            <a:r>
              <a:rPr lang="en-US" sz="1600" dirty="0" smtClean="0"/>
              <a:t>Persistent pattern of inattention and/or hyperactivity-impulsivity:</a:t>
            </a:r>
          </a:p>
          <a:p>
            <a:pPr marL="868680" lvl="1" indent="-457200">
              <a:buAutoNum type="arabicPeriod"/>
            </a:pPr>
            <a:r>
              <a:rPr lang="en-US" sz="1600" dirty="0" smtClean="0"/>
              <a:t>Inattention – Six or more symptoms inconsistent with developmental level, for at least six months, with impairments (Five symptoms if 17 or older)</a:t>
            </a:r>
          </a:p>
          <a:p>
            <a:pPr marL="868680" lvl="1" indent="-457200">
              <a:buFont typeface="Arial" pitchFamily="34" charset="0"/>
              <a:buAutoNum type="arabicPeriod"/>
            </a:pPr>
            <a:r>
              <a:rPr lang="en-US" sz="1600" dirty="0" smtClean="0"/>
              <a:t>Hyperactivity and Impulsivity </a:t>
            </a:r>
            <a:r>
              <a:rPr lang="en-US" sz="1600" dirty="0"/>
              <a:t>– Six or more symptoms inconsistent with developmental level, for at least six months, with impairments (Five symptoms if 17 or older)</a:t>
            </a:r>
          </a:p>
          <a:p>
            <a:pPr marL="571500" indent="-457200">
              <a:buAutoNum type="alphaUcPeriod"/>
            </a:pPr>
            <a:r>
              <a:rPr lang="en-US" sz="1600" dirty="0" smtClean="0"/>
              <a:t>Symptoms were present prior to age 12</a:t>
            </a:r>
          </a:p>
          <a:p>
            <a:pPr marL="571500" indent="-457200">
              <a:buAutoNum type="alphaUcPeriod"/>
            </a:pPr>
            <a:r>
              <a:rPr lang="en-US" sz="1600" dirty="0" smtClean="0"/>
              <a:t>Present in two or more settings</a:t>
            </a:r>
          </a:p>
          <a:p>
            <a:pPr marL="571500" indent="-457200">
              <a:buAutoNum type="alphaUcPeriod"/>
            </a:pPr>
            <a:r>
              <a:rPr lang="en-US" sz="1600" dirty="0" smtClean="0"/>
              <a:t>Interferes with or reduces quality of social, academic, occupational functioning</a:t>
            </a:r>
          </a:p>
          <a:p>
            <a:pPr marL="571500" indent="-457200">
              <a:buAutoNum type="alphaUcPeriod"/>
            </a:pPr>
            <a:r>
              <a:rPr lang="en-US" sz="1600" dirty="0" smtClean="0"/>
              <a:t>Rule outs</a:t>
            </a:r>
          </a:p>
          <a:p>
            <a:pPr marL="411480" lvl="1" indent="0">
              <a:buNone/>
            </a:pPr>
            <a:endParaRPr lang="en-US" sz="800" dirty="0" smtClean="0"/>
          </a:p>
          <a:p>
            <a:pPr marL="114300" indent="0">
              <a:buNone/>
            </a:pPr>
            <a:r>
              <a:rPr lang="en-US" sz="1600" dirty="0" smtClean="0"/>
              <a:t>314.01 Combined Presentation</a:t>
            </a:r>
          </a:p>
          <a:p>
            <a:pPr marL="114300" indent="0">
              <a:buNone/>
            </a:pPr>
            <a:r>
              <a:rPr lang="en-US" sz="1600" dirty="0" smtClean="0"/>
              <a:t>314.00 Predominantly Inattentive Presentation</a:t>
            </a:r>
          </a:p>
          <a:p>
            <a:pPr marL="114300" indent="0">
              <a:buNone/>
            </a:pPr>
            <a:r>
              <a:rPr lang="en-US" sz="1600" dirty="0" smtClean="0"/>
              <a:t>314.01 Predominantly Hyperactive/Impulsive Presentation</a:t>
            </a:r>
          </a:p>
          <a:p>
            <a:pPr>
              <a:buFontTx/>
              <a:buChar char="-"/>
            </a:pPr>
            <a:r>
              <a:rPr lang="en-US" sz="1600" dirty="0" smtClean="0"/>
              <a:t>In partial remission (less than full criteria for 6 months, still impaired)</a:t>
            </a:r>
          </a:p>
          <a:p>
            <a:pPr>
              <a:buFontTx/>
              <a:buChar char="-"/>
            </a:pPr>
            <a:r>
              <a:rPr lang="en-US" sz="1600" dirty="0" smtClean="0"/>
              <a:t>Mild, Moderate, Severe</a:t>
            </a:r>
          </a:p>
          <a:p>
            <a:pPr marL="411480" lvl="1" indent="0">
              <a:buNone/>
            </a:pPr>
            <a:endParaRPr lang="en-US" sz="100" dirty="0" smtClean="0"/>
          </a:p>
          <a:p>
            <a:pPr marL="114300" indent="0">
              <a:buNone/>
            </a:pPr>
            <a:r>
              <a:rPr lang="en-US" sz="1600" dirty="0" smtClean="0"/>
              <a:t>314.01 Other Specific Attention-Deficit/Hyperactivity Disorder </a:t>
            </a:r>
          </a:p>
          <a:p>
            <a:pPr marL="114300" indent="0">
              <a:buNone/>
            </a:pPr>
            <a:r>
              <a:rPr lang="en-US" sz="1600" dirty="0" smtClean="0"/>
              <a:t>314.01 </a:t>
            </a:r>
            <a:r>
              <a:rPr lang="en-US" sz="1600" dirty="0"/>
              <a:t>Unspecified Attention-Deficit/Hyperactivity Disorder </a:t>
            </a:r>
            <a:endParaRPr lang="en-US" sz="1600" dirty="0" smtClean="0"/>
          </a:p>
        </p:txBody>
      </p:sp>
    </p:spTree>
    <p:extLst>
      <p:ext uri="{BB962C8B-B14F-4D97-AF65-F5344CB8AC3E}">
        <p14:creationId xmlns:p14="http://schemas.microsoft.com/office/powerpoint/2010/main" val="289092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or Executive Functioning Deficit Disorder?</a:t>
            </a:r>
            <a:endParaRPr lang="en-US" dirty="0"/>
          </a:p>
        </p:txBody>
      </p:sp>
      <p:sp>
        <p:nvSpPr>
          <p:cNvPr id="3" name="Content Placeholder 2"/>
          <p:cNvSpPr>
            <a:spLocks noGrp="1"/>
          </p:cNvSpPr>
          <p:nvPr>
            <p:ph idx="1"/>
          </p:nvPr>
        </p:nvSpPr>
        <p:spPr/>
        <p:txBody>
          <a:bodyPr>
            <a:normAutofit/>
          </a:bodyPr>
          <a:lstStyle/>
          <a:p>
            <a:r>
              <a:rPr lang="en-US" dirty="0" smtClean="0"/>
              <a:t>Barkley (1993, 94) and just about everyone since then:</a:t>
            </a:r>
          </a:p>
          <a:p>
            <a:pPr lvl="1"/>
            <a:r>
              <a:rPr lang="en-US" dirty="0" smtClean="0"/>
              <a:t>ADHD is not a deficit in attention, but in the ability to inhibit behavior and delay a response to immediate events.</a:t>
            </a:r>
          </a:p>
          <a:p>
            <a:r>
              <a:rPr lang="en-US" dirty="0" smtClean="0"/>
              <a:t>Contingency-shaped sustained attention versus Goal-directed persistence</a:t>
            </a:r>
          </a:p>
          <a:p>
            <a:r>
              <a:rPr lang="en-US" dirty="0" smtClean="0"/>
              <a:t>ADHD is multifaceted impairments in executive functioning:</a:t>
            </a:r>
          </a:p>
          <a:p>
            <a:pPr lvl="1"/>
            <a:r>
              <a:rPr lang="en-US" dirty="0" smtClean="0"/>
              <a:t>Working memory, inhibition, self-monitoring, emotional control, organization, planning, initiating (all subtypes according to metaanalysis in 2004)</a:t>
            </a:r>
          </a:p>
          <a:p>
            <a:pPr lvl="1"/>
            <a:r>
              <a:rPr lang="en-US" dirty="0"/>
              <a:t>Processing speed (C, IA; not H/I)</a:t>
            </a:r>
          </a:p>
          <a:p>
            <a:pPr lvl="1"/>
            <a:endParaRPr lang="en-US" dirty="0" smtClean="0">
              <a:solidFill>
                <a:srgbClr val="C00000"/>
              </a:solidFill>
            </a:endParaRPr>
          </a:p>
        </p:txBody>
      </p:sp>
    </p:spTree>
    <p:extLst>
      <p:ext uri="{BB962C8B-B14F-4D97-AF65-F5344CB8AC3E}">
        <p14:creationId xmlns:p14="http://schemas.microsoft.com/office/powerpoint/2010/main" val="1466484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Psych Assessment Models for LD</a:t>
            </a:r>
            <a:endParaRPr lang="en-US" sz="4400" dirty="0"/>
          </a:p>
        </p:txBody>
      </p:sp>
      <p:sp>
        <p:nvSpPr>
          <p:cNvPr id="3" name="Content Placeholder 2"/>
          <p:cNvSpPr>
            <a:spLocks noGrp="1"/>
          </p:cNvSpPr>
          <p:nvPr>
            <p:ph idx="1"/>
          </p:nvPr>
        </p:nvSpPr>
        <p:spPr/>
        <p:txBody>
          <a:bodyPr>
            <a:normAutofit lnSpcReduction="10000"/>
          </a:bodyPr>
          <a:lstStyle/>
          <a:p>
            <a:r>
              <a:rPr lang="en-US" sz="2600" dirty="0" smtClean="0"/>
              <a:t>Discrepancy Approach: 1-2 standard deviation discrepancy between achievement and expectations for age, education, and IQ</a:t>
            </a:r>
          </a:p>
          <a:p>
            <a:r>
              <a:rPr lang="en-US" sz="2600" dirty="0" smtClean="0"/>
              <a:t>Cutoff Approach: use of normed cutoff scores </a:t>
            </a:r>
          </a:p>
          <a:p>
            <a:r>
              <a:rPr lang="en-US" sz="2600" dirty="0" smtClean="0"/>
              <a:t>Ipsative Approach: intra-individual discrepancies (not norm based)</a:t>
            </a:r>
          </a:p>
          <a:p>
            <a:r>
              <a:rPr lang="en-US" sz="2600" dirty="0" smtClean="0"/>
              <a:t>Inter-Individual Ability/Cognitive Approach: skills in normative weakness range for general population </a:t>
            </a:r>
            <a:r>
              <a:rPr lang="en-US" sz="2600" i="1" dirty="0" smtClean="0"/>
              <a:t>and </a:t>
            </a:r>
            <a:r>
              <a:rPr lang="en-US" sz="2600" dirty="0" smtClean="0"/>
              <a:t>confirmed through convergent data sources</a:t>
            </a:r>
          </a:p>
          <a:p>
            <a:pPr lvl="1"/>
            <a:r>
              <a:rPr lang="en-US" sz="2400" dirty="0" smtClean="0"/>
              <a:t>Across all, attend to rule-outs, exclusionary criteria, and explanatory criteria</a:t>
            </a:r>
          </a:p>
          <a:p>
            <a:pPr lvl="1"/>
            <a:r>
              <a:rPr lang="en-US" sz="2400" dirty="0" smtClean="0"/>
              <a:t>LD usually impaired WMI and PSI</a:t>
            </a:r>
          </a:p>
        </p:txBody>
      </p:sp>
    </p:spTree>
    <p:extLst>
      <p:ext uri="{BB962C8B-B14F-4D97-AF65-F5344CB8AC3E}">
        <p14:creationId xmlns:p14="http://schemas.microsoft.com/office/powerpoint/2010/main" val="4276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Integrated Method of Psychological Assessment</a:t>
            </a:r>
            <a:endParaRPr lang="en-US" sz="3600" dirty="0"/>
          </a:p>
        </p:txBody>
      </p:sp>
      <p:sp>
        <p:nvSpPr>
          <p:cNvPr id="3" name="Content Placeholder 2"/>
          <p:cNvSpPr>
            <a:spLocks noGrp="1"/>
          </p:cNvSpPr>
          <p:nvPr>
            <p:ph idx="1"/>
          </p:nvPr>
        </p:nvSpPr>
        <p:spPr/>
        <p:txBody>
          <a:bodyPr>
            <a:normAutofit/>
          </a:bodyPr>
          <a:lstStyle/>
          <a:p>
            <a:r>
              <a:rPr lang="en-US" sz="2400" dirty="0" smtClean="0"/>
              <a:t>Observational Data</a:t>
            </a:r>
          </a:p>
          <a:p>
            <a:r>
              <a:rPr lang="en-US" sz="2400" dirty="0" smtClean="0"/>
              <a:t>Background Information</a:t>
            </a:r>
          </a:p>
          <a:p>
            <a:r>
              <a:rPr lang="en-US" sz="2400" dirty="0" smtClean="0"/>
              <a:t>Research-Based Evidence</a:t>
            </a:r>
          </a:p>
          <a:p>
            <a:r>
              <a:rPr lang="en-US" sz="2400" dirty="0" smtClean="0"/>
              <a:t>Quantitative Data – an aid to judgment, not a substitute</a:t>
            </a:r>
          </a:p>
          <a:p>
            <a:pPr lvl="1"/>
            <a:r>
              <a:rPr lang="en-US" sz="2400" dirty="0" smtClean="0"/>
              <a:t>No specific battery exists for LD or ADHD but ethical assessment of either includes investigation of cognitive, language, behavioral, affective, and achievement performance</a:t>
            </a:r>
          </a:p>
        </p:txBody>
      </p:sp>
      <p:sp>
        <p:nvSpPr>
          <p:cNvPr id="4" name="TextBox 3"/>
          <p:cNvSpPr txBox="1"/>
          <p:nvPr/>
        </p:nvSpPr>
        <p:spPr>
          <a:xfrm>
            <a:off x="685800" y="5257800"/>
            <a:ext cx="1884555" cy="461665"/>
          </a:xfrm>
          <a:prstGeom prst="rect">
            <a:avLst/>
          </a:prstGeom>
          <a:noFill/>
        </p:spPr>
        <p:txBody>
          <a:bodyPr wrap="none" rtlCol="0">
            <a:spAutoFit/>
          </a:bodyPr>
          <a:lstStyle/>
          <a:p>
            <a:r>
              <a:rPr lang="en-US" sz="2400" dirty="0" smtClean="0"/>
              <a:t>(Gregg, 2009)</a:t>
            </a:r>
            <a:endParaRPr lang="en-US" sz="2400" dirty="0"/>
          </a:p>
        </p:txBody>
      </p:sp>
    </p:spTree>
    <p:extLst>
      <p:ext uri="{BB962C8B-B14F-4D97-AF65-F5344CB8AC3E}">
        <p14:creationId xmlns:p14="http://schemas.microsoft.com/office/powerpoint/2010/main" val="3635980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 Batteries	</a:t>
            </a:r>
            <a:endParaRPr lang="en-US" dirty="0"/>
          </a:p>
        </p:txBody>
      </p:sp>
      <p:sp>
        <p:nvSpPr>
          <p:cNvPr id="3" name="Content Placeholder 2"/>
          <p:cNvSpPr>
            <a:spLocks noGrp="1"/>
          </p:cNvSpPr>
          <p:nvPr>
            <p:ph idx="1"/>
          </p:nvPr>
        </p:nvSpPr>
        <p:spPr/>
        <p:txBody>
          <a:bodyPr>
            <a:normAutofit/>
          </a:bodyPr>
          <a:lstStyle/>
          <a:p>
            <a:r>
              <a:rPr lang="en-US" dirty="0" smtClean="0"/>
              <a:t>All batteries</a:t>
            </a:r>
            <a:r>
              <a:rPr lang="en-US" dirty="0"/>
              <a:t>:  Clinical Interview and CCAPS-62, SDS, Review of records, Assessment Screener </a:t>
            </a:r>
            <a:r>
              <a:rPr lang="en-US" dirty="0" smtClean="0"/>
              <a:t>Questionnaire, WAIS-IV</a:t>
            </a:r>
          </a:p>
          <a:p>
            <a:r>
              <a:rPr lang="en-US" dirty="0" smtClean="0"/>
              <a:t>LD: WJ-IV Tests of Achievement, psych measures (e.g. PAI) and collateral interviews as needed</a:t>
            </a:r>
          </a:p>
          <a:p>
            <a:r>
              <a:rPr lang="en-US" dirty="0" smtClean="0"/>
              <a:t>ADHD:</a:t>
            </a:r>
          </a:p>
          <a:p>
            <a:pPr lvl="1"/>
            <a:r>
              <a:rPr lang="en-US" dirty="0" smtClean="0"/>
              <a:t>Student:  Barkley Adult ADHD Rating Scale-IV (Current and Childhood), Barkley Functional Impairment Scale, PAI, PRIME-MD Patient Health Questionnaire, Semi-Structured Interview for Adult ADHD</a:t>
            </a:r>
          </a:p>
          <a:p>
            <a:pPr lvl="1"/>
            <a:r>
              <a:rPr lang="en-US" dirty="0" smtClean="0"/>
              <a:t>Parent/Guardian completes: BAARS-IV (Current and Childhood), BFIS, Interview for Adult ADHD</a:t>
            </a:r>
          </a:p>
          <a:p>
            <a:pPr lvl="1"/>
            <a:r>
              <a:rPr lang="en-US" dirty="0" smtClean="0"/>
              <a:t>If needed, WJ-IV Tests of Achievement, WMS-IV, Validity Indicator Profile</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dirty="0"/>
          </a:p>
        </p:txBody>
      </p:sp>
    </p:spTree>
    <p:extLst>
      <p:ext uri="{BB962C8B-B14F-4D97-AF65-F5344CB8AC3E}">
        <p14:creationId xmlns:p14="http://schemas.microsoft.com/office/powerpoint/2010/main" val="1738109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t>Considerations</a:t>
            </a:r>
            <a:endParaRPr lang="en-US" dirty="0"/>
          </a:p>
        </p:txBody>
      </p:sp>
      <p:sp>
        <p:nvSpPr>
          <p:cNvPr id="3" name="Content Placeholder 2"/>
          <p:cNvSpPr>
            <a:spLocks noGrp="1"/>
          </p:cNvSpPr>
          <p:nvPr>
            <p:ph idx="1"/>
          </p:nvPr>
        </p:nvSpPr>
        <p:spPr>
          <a:xfrm>
            <a:off x="457200" y="1295400"/>
            <a:ext cx="7620000" cy="4800600"/>
          </a:xfrm>
        </p:spPr>
        <p:txBody>
          <a:bodyPr>
            <a:normAutofit fontScale="92500" lnSpcReduction="10000"/>
          </a:bodyPr>
          <a:lstStyle/>
          <a:p>
            <a:r>
              <a:rPr lang="en-US" dirty="0" smtClean="0"/>
              <a:t>Intelligence Hereditary Indexes are around .50</a:t>
            </a:r>
          </a:p>
          <a:p>
            <a:r>
              <a:rPr lang="en-US" dirty="0" smtClean="0"/>
              <a:t>Intelligence Scores influenced by:</a:t>
            </a:r>
          </a:p>
          <a:p>
            <a:pPr lvl="1"/>
            <a:r>
              <a:rPr lang="en-US" dirty="0" smtClean="0"/>
              <a:t>Culture, language, opportunities, interests/curiosity</a:t>
            </a:r>
          </a:p>
          <a:p>
            <a:pPr lvl="1"/>
            <a:r>
              <a:rPr lang="en-US" dirty="0" smtClean="0"/>
              <a:t>School attendance and </a:t>
            </a:r>
            <a:r>
              <a:rPr lang="en-US" dirty="0"/>
              <a:t>q</a:t>
            </a:r>
            <a:r>
              <a:rPr lang="en-US" dirty="0" smtClean="0"/>
              <a:t>uality of schooling</a:t>
            </a:r>
          </a:p>
          <a:p>
            <a:pPr lvl="1"/>
            <a:r>
              <a:rPr lang="en-US" dirty="0" smtClean="0"/>
              <a:t>Family environment</a:t>
            </a:r>
          </a:p>
          <a:p>
            <a:pPr lvl="1"/>
            <a:r>
              <a:rPr lang="en-US" dirty="0" smtClean="0"/>
              <a:t>Environmental toxins</a:t>
            </a:r>
          </a:p>
          <a:p>
            <a:pPr lvl="1"/>
            <a:r>
              <a:rPr lang="en-US" dirty="0" smtClean="0"/>
              <a:t>Motivation, Persistence</a:t>
            </a:r>
          </a:p>
          <a:p>
            <a:pPr lvl="1"/>
            <a:r>
              <a:rPr lang="en-US" dirty="0" smtClean="0"/>
              <a:t>Anxiety, obsessiveness, ability to tolerate ambiguity</a:t>
            </a:r>
          </a:p>
          <a:p>
            <a:pPr lvl="1"/>
            <a:r>
              <a:rPr lang="en-US" dirty="0" smtClean="0"/>
              <a:t>Concentration/Attention, distractibility and distractions</a:t>
            </a:r>
          </a:p>
          <a:p>
            <a:pPr lvl="1"/>
            <a:r>
              <a:rPr lang="en-US" dirty="0" smtClean="0"/>
              <a:t>Sleep, diet, medications etc.</a:t>
            </a:r>
          </a:p>
          <a:p>
            <a:pPr lvl="1"/>
            <a:r>
              <a:rPr lang="en-US" dirty="0" smtClean="0"/>
              <a:t>Bias of examiner</a:t>
            </a:r>
          </a:p>
          <a:p>
            <a:r>
              <a:rPr lang="en-US" dirty="0" smtClean="0"/>
              <a:t>Gender Differences tend to be minimal and specific </a:t>
            </a:r>
          </a:p>
          <a:p>
            <a:r>
              <a:rPr lang="en-US" dirty="0" smtClean="0"/>
              <a:t>Race/ethnicity – African Americans, Latino(a)s, Native Americans lower than Asian Americans and European Americans (~9 points)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dirty="0"/>
          </a:p>
        </p:txBody>
      </p:sp>
    </p:spTree>
    <p:extLst>
      <p:ext uri="{BB962C8B-B14F-4D97-AF65-F5344CB8AC3E}">
        <p14:creationId xmlns:p14="http://schemas.microsoft.com/office/powerpoint/2010/main" val="1865553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Recommendations and/or Accommodations</a:t>
            </a:r>
            <a:endParaRPr lang="en-US" sz="3200" dirty="0"/>
          </a:p>
        </p:txBody>
      </p:sp>
      <p:sp>
        <p:nvSpPr>
          <p:cNvPr id="3" name="Content Placeholder 2"/>
          <p:cNvSpPr>
            <a:spLocks noGrp="1"/>
          </p:cNvSpPr>
          <p:nvPr>
            <p:ph idx="1"/>
          </p:nvPr>
        </p:nvSpPr>
        <p:spPr>
          <a:xfrm>
            <a:off x="457200" y="1600200"/>
            <a:ext cx="7772400" cy="4724400"/>
          </a:xfrm>
        </p:spPr>
        <p:txBody>
          <a:bodyPr>
            <a:normAutofit/>
          </a:bodyPr>
          <a:lstStyle/>
          <a:p>
            <a:r>
              <a:rPr lang="en-US" sz="2000" dirty="0" smtClean="0"/>
              <a:t>Reports culminate in treatment planning and feedback session with student, with recommendations including meeting with OA to identify accommodations if diagnosis and impairments</a:t>
            </a:r>
          </a:p>
          <a:p>
            <a:r>
              <a:rPr lang="en-US" sz="2000" dirty="0" smtClean="0"/>
              <a:t>Accommodations can include Adaptive Study Strategies Program, adaptive technology, alternative media format, classroom, equipment, internship/co-op, recording lectures, note-taker, priority registration, sign language, testing</a:t>
            </a:r>
          </a:p>
          <a:p>
            <a:r>
              <a:rPr lang="en-US" sz="2000" dirty="0" smtClean="0"/>
              <a:t>Recommendations:  personal, educational, career counseling; academic support services on campus; community resources; online resources (e.g. Pomodoro, Khan Academy); physician referral; speech pathology; rehabilitation, occupational therapy</a:t>
            </a:r>
          </a:p>
          <a:p>
            <a:pPr lvl="1"/>
            <a:endParaRPr lang="en-US" dirty="0"/>
          </a:p>
        </p:txBody>
      </p:sp>
    </p:spTree>
    <p:extLst>
      <p:ext uri="{BB962C8B-B14F-4D97-AF65-F5344CB8AC3E}">
        <p14:creationId xmlns:p14="http://schemas.microsoft.com/office/powerpoint/2010/main" val="56436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400" dirty="0" smtClean="0"/>
              <a:t>Provide overview of psychological assessment, diagnosis, and interpretive reports for common academic disabilities</a:t>
            </a:r>
          </a:p>
          <a:p>
            <a:pPr lvl="1"/>
            <a:r>
              <a:rPr lang="en-US" sz="2400" dirty="0" smtClean="0"/>
              <a:t>Diagnostic categories and associated features</a:t>
            </a:r>
          </a:p>
          <a:p>
            <a:pPr lvl="2"/>
            <a:r>
              <a:rPr lang="en-US" sz="2200" dirty="0" smtClean="0"/>
              <a:t>Specific Learning Disorders</a:t>
            </a:r>
          </a:p>
          <a:p>
            <a:pPr lvl="2"/>
            <a:r>
              <a:rPr lang="en-US" sz="2200" dirty="0" smtClean="0"/>
              <a:t>ADHD</a:t>
            </a:r>
          </a:p>
          <a:p>
            <a:pPr lvl="1"/>
            <a:r>
              <a:rPr lang="en-US" sz="2400" dirty="0" smtClean="0"/>
              <a:t>Practices in psychological assessment</a:t>
            </a:r>
          </a:p>
          <a:p>
            <a:pPr lvl="1"/>
            <a:r>
              <a:rPr lang="en-US" sz="2400" dirty="0" smtClean="0"/>
              <a:t>Standard batteries at UA CTC</a:t>
            </a:r>
          </a:p>
          <a:p>
            <a:pPr lvl="1"/>
            <a:r>
              <a:rPr lang="en-US" sz="2400" dirty="0" smtClean="0"/>
              <a:t>Factors affecting test performance</a:t>
            </a:r>
          </a:p>
          <a:p>
            <a:pPr lvl="1"/>
            <a:r>
              <a:rPr lang="en-US" sz="2400" dirty="0" smtClean="0"/>
              <a:t>Recommendations and accommodations </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dirty="0"/>
          </a:p>
        </p:txBody>
      </p:sp>
    </p:spTree>
    <p:extLst>
      <p:ext uri="{BB962C8B-B14F-4D97-AF65-F5344CB8AC3E}">
        <p14:creationId xmlns:p14="http://schemas.microsoft.com/office/powerpoint/2010/main" val="172623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t>Specific Learning Disorder Diagnoses</a:t>
            </a:r>
            <a:endParaRPr lang="en-US" sz="3600" dirty="0"/>
          </a:p>
        </p:txBody>
      </p:sp>
      <p:sp>
        <p:nvSpPr>
          <p:cNvPr id="9" name="Content Placeholder 8"/>
          <p:cNvSpPr>
            <a:spLocks noGrp="1"/>
          </p:cNvSpPr>
          <p:nvPr>
            <p:ph idx="1"/>
          </p:nvPr>
        </p:nvSpPr>
        <p:spPr>
          <a:xfrm>
            <a:off x="457200" y="1417638"/>
            <a:ext cx="7620000" cy="4983162"/>
          </a:xfrm>
        </p:spPr>
        <p:txBody>
          <a:bodyPr>
            <a:normAutofit/>
          </a:bodyPr>
          <a:lstStyle/>
          <a:p>
            <a:pPr lvl="0"/>
            <a:r>
              <a:rPr lang="en-US" sz="2000" dirty="0"/>
              <a:t>Difficulties learning and using academic skills, as indicated by the presence of at least one symptom persisting for at least 6 months despite provision of interventions that target those </a:t>
            </a:r>
            <a:r>
              <a:rPr lang="en-US" sz="2000" dirty="0" smtClean="0"/>
              <a:t>abilities</a:t>
            </a:r>
          </a:p>
          <a:p>
            <a:pPr lvl="0"/>
            <a:r>
              <a:rPr lang="en-US" sz="2000" dirty="0" smtClean="0"/>
              <a:t>Symptoms </a:t>
            </a:r>
            <a:r>
              <a:rPr lang="en-US" sz="2000" dirty="0"/>
              <a:t>include inaccurate or slow and effortful word reading; reading comprehension difficulties; difficulties with spelling; difficulties with written expression; difficulties mastering number sense, number facts, or calculation; difficulties with mathematical reasoning). </a:t>
            </a:r>
            <a:endParaRPr lang="en-US" sz="2000" dirty="0" smtClean="0"/>
          </a:p>
          <a:p>
            <a:pPr lvl="0"/>
            <a:r>
              <a:rPr lang="en-US" sz="2000" dirty="0" smtClean="0"/>
              <a:t>Identify by specific impairment and mild, moderate, or severe severity. </a:t>
            </a:r>
          </a:p>
          <a:p>
            <a:r>
              <a:rPr lang="en-US" sz="2000" dirty="0" smtClean="0"/>
              <a:t>Neurobiological disorder affecting information processing – input, processing, storage, expression, output</a:t>
            </a:r>
          </a:p>
          <a:p>
            <a:r>
              <a:rPr lang="en-US" sz="2000" dirty="0" smtClean="0"/>
              <a:t>Typically “hidden disabilities”</a:t>
            </a:r>
          </a:p>
          <a:p>
            <a:r>
              <a:rPr lang="en-US" sz="2000" dirty="0" smtClean="0"/>
              <a:t>Prevalence across diagnoses of 5-15%, and adults around 4%. </a:t>
            </a:r>
          </a:p>
        </p:txBody>
      </p:sp>
      <p:sp>
        <p:nvSpPr>
          <p:cNvPr id="7" name="Slide Number Placeholder 6"/>
          <p:cNvSpPr>
            <a:spLocks noGrp="1"/>
          </p:cNvSpPr>
          <p:nvPr>
            <p:ph type="sldNum" sz="quarter" idx="12"/>
          </p:nvPr>
        </p:nvSpPr>
        <p:spPr/>
        <p:txBody>
          <a:bodyPr/>
          <a:lstStyle/>
          <a:p>
            <a:fld id="{6E2D2B3B-882E-40F3-A32F-6DD516915044}" type="slidenum">
              <a:rPr lang="en-US" smtClean="0"/>
              <a:pPr/>
              <a:t>3</a:t>
            </a:fld>
            <a:endParaRPr lang="en-US" dirty="0"/>
          </a:p>
        </p:txBody>
      </p:sp>
    </p:spTree>
    <p:extLst>
      <p:ext uri="{BB962C8B-B14F-4D97-AF65-F5344CB8AC3E}">
        <p14:creationId xmlns:p14="http://schemas.microsoft.com/office/powerpoint/2010/main" val="1650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SLD with Impairment in Reading (315.00)</a:t>
            </a:r>
            <a:endParaRPr lang="en-US" sz="3200" dirty="0"/>
          </a:p>
        </p:txBody>
      </p:sp>
      <p:sp>
        <p:nvSpPr>
          <p:cNvPr id="3" name="Content Placeholder 2"/>
          <p:cNvSpPr>
            <a:spLocks noGrp="1"/>
          </p:cNvSpPr>
          <p:nvPr>
            <p:ph idx="1"/>
          </p:nvPr>
        </p:nvSpPr>
        <p:spPr/>
        <p:txBody>
          <a:bodyPr>
            <a:normAutofit fontScale="92500"/>
          </a:bodyPr>
          <a:lstStyle/>
          <a:p>
            <a:r>
              <a:rPr lang="en-US" sz="2400" dirty="0" smtClean="0"/>
              <a:t>4% prevalence in school aged kids in U.S.</a:t>
            </a:r>
          </a:p>
          <a:p>
            <a:r>
              <a:rPr lang="en-US" sz="2400" dirty="0" smtClean="0"/>
              <a:t>Basic skill is below age norm and aptitude – decoding, fluency, letter-word recognition, phonemic analysis, comprehension.</a:t>
            </a:r>
          </a:p>
          <a:p>
            <a:r>
              <a:rPr lang="en-US" sz="2400" dirty="0" smtClean="0"/>
              <a:t>Processing deficits may include - speech/language </a:t>
            </a:r>
            <a:r>
              <a:rPr lang="en-US" sz="2400" dirty="0"/>
              <a:t>delays; auditory processing; phonological </a:t>
            </a:r>
            <a:r>
              <a:rPr lang="en-US" sz="2400" dirty="0" smtClean="0"/>
              <a:t>awareness; phonemic awareness; phonics; lexical retrieval; ST auditory memory; verbal fluency; visual memory and processing speed</a:t>
            </a:r>
          </a:p>
          <a:p>
            <a:pPr lvl="0"/>
            <a:r>
              <a:rPr lang="en-US" sz="2400" dirty="0"/>
              <a:t>Specify if Word Reading Accuracy, Reading Rate or Fluency, Reading Comprehension. </a:t>
            </a:r>
          </a:p>
          <a:p>
            <a:pPr lvl="0"/>
            <a:r>
              <a:rPr lang="en-US" sz="2400" dirty="0"/>
              <a:t>“Dyslexia” refers specifically to problems with accurate or fluent word recognition, poor decoding, or poor spelling abilities. </a:t>
            </a:r>
          </a:p>
        </p:txBody>
      </p:sp>
    </p:spTree>
    <p:extLst>
      <p:ext uri="{BB962C8B-B14F-4D97-AF65-F5344CB8AC3E}">
        <p14:creationId xmlns:p14="http://schemas.microsoft.com/office/powerpoint/2010/main" val="1909467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SLD with Impairment in Written Expression (315.2)</a:t>
            </a:r>
            <a:endParaRPr lang="en-US" sz="2800" dirty="0"/>
          </a:p>
        </p:txBody>
      </p:sp>
      <p:sp>
        <p:nvSpPr>
          <p:cNvPr id="3" name="Content Placeholder 2"/>
          <p:cNvSpPr>
            <a:spLocks noGrp="1"/>
          </p:cNvSpPr>
          <p:nvPr>
            <p:ph idx="1"/>
          </p:nvPr>
        </p:nvSpPr>
        <p:spPr/>
        <p:txBody>
          <a:bodyPr>
            <a:normAutofit/>
          </a:bodyPr>
          <a:lstStyle/>
          <a:p>
            <a:r>
              <a:rPr lang="en-US" sz="2400" dirty="0" smtClean="0"/>
              <a:t>Prevalence difficult to identify</a:t>
            </a:r>
          </a:p>
          <a:p>
            <a:r>
              <a:rPr lang="en-US" sz="2400" dirty="0" smtClean="0"/>
              <a:t>Basic skill below age norm and aptitude – composition, grammar, punctuation, organization, handwriting, spelling</a:t>
            </a:r>
          </a:p>
          <a:p>
            <a:r>
              <a:rPr lang="en-US" sz="2400" dirty="0" smtClean="0"/>
              <a:t>Processing deficits – dyspraxia; R/L confusion; phonological processing; phoneme-grapheme relationships; lexical retrieval; auditory working memory; visual motor integration, sequencing, memory, processing, and planning </a:t>
            </a:r>
          </a:p>
          <a:p>
            <a:pPr lvl="0"/>
            <a:r>
              <a:rPr lang="en-US" sz="2400" dirty="0"/>
              <a:t>Specify if Spelling Accuracy, Grammar and Punctuation Accuracy, Clarity or Organization of Written Expression. </a:t>
            </a:r>
          </a:p>
          <a:p>
            <a:pPr lvl="0"/>
            <a:r>
              <a:rPr lang="en-US" sz="2400" dirty="0"/>
              <a:t>May be referred to as “Dysgraphia”</a:t>
            </a:r>
          </a:p>
          <a:p>
            <a:endParaRPr lang="en-US" sz="2400" dirty="0"/>
          </a:p>
        </p:txBody>
      </p:sp>
    </p:spTree>
    <p:extLst>
      <p:ext uri="{BB962C8B-B14F-4D97-AF65-F5344CB8AC3E}">
        <p14:creationId xmlns:p14="http://schemas.microsoft.com/office/powerpoint/2010/main" val="250774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SLD with Impairment in Math (315.1)</a:t>
            </a:r>
            <a:endParaRPr lang="en-US" sz="3600"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1% of school age children in US</a:t>
            </a:r>
          </a:p>
          <a:p>
            <a:r>
              <a:rPr lang="en-US" dirty="0" smtClean="0"/>
              <a:t>Basic skill below age and aptitude – recognizing numbers and symbols, understanding math concepts, sequencing…not math anxiety, self-efficacy, training</a:t>
            </a:r>
          </a:p>
          <a:p>
            <a:r>
              <a:rPr lang="en-US" dirty="0" smtClean="0"/>
              <a:t>Usually present by 5-6</a:t>
            </a:r>
            <a:r>
              <a:rPr lang="en-US" baseline="30000" dirty="0" smtClean="0"/>
              <a:t>th</a:t>
            </a:r>
            <a:r>
              <a:rPr lang="en-US" dirty="0" smtClean="0"/>
              <a:t> grade due to increased complexity of classes</a:t>
            </a:r>
          </a:p>
          <a:p>
            <a:r>
              <a:rPr lang="en-US" dirty="0" smtClean="0"/>
              <a:t>Processing deficits – motor skills, VMI, visual-spatial organization, tactile perceptual tasks, attention to visual detail, sequential processing, mental flexibility, LT memory (storage and retrieval)</a:t>
            </a:r>
          </a:p>
          <a:p>
            <a:pPr lvl="0"/>
            <a:r>
              <a:rPr lang="en-US" dirty="0"/>
              <a:t>Specify if Number Sense, Memorization of Arithmetic Facts, Accurate or Fluent Calculation, Accurate Math Reasoning.</a:t>
            </a:r>
          </a:p>
          <a:p>
            <a:pPr lvl="0"/>
            <a:r>
              <a:rPr lang="en-US" dirty="0"/>
              <a:t>“Dyscalculia” is alternative term referring to pattern of problems processing numerical information, learning arithmetic facts, and performing accurate or fluent calculations. </a:t>
            </a:r>
          </a:p>
          <a:p>
            <a:pPr marL="114300" indent="0">
              <a:buNone/>
            </a:pPr>
            <a:endParaRPr lang="en-US" dirty="0"/>
          </a:p>
        </p:txBody>
      </p:sp>
    </p:spTree>
    <p:extLst>
      <p:ext uri="{BB962C8B-B14F-4D97-AF65-F5344CB8AC3E}">
        <p14:creationId xmlns:p14="http://schemas.microsoft.com/office/powerpoint/2010/main" val="2552244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Common Characteristics across LDs</a:t>
            </a:r>
            <a:endParaRPr lang="en-US" sz="4000" dirty="0"/>
          </a:p>
        </p:txBody>
      </p:sp>
      <p:sp>
        <p:nvSpPr>
          <p:cNvPr id="3" name="Text Placeholder 2"/>
          <p:cNvSpPr>
            <a:spLocks noGrp="1"/>
          </p:cNvSpPr>
          <p:nvPr>
            <p:ph type="body" idx="1"/>
          </p:nvPr>
        </p:nvSpPr>
        <p:spPr/>
        <p:txBody>
          <a:bodyPr/>
          <a:lstStyle/>
          <a:p>
            <a:pPr algn="l"/>
            <a:r>
              <a:rPr lang="en-US" dirty="0" smtClean="0"/>
              <a:t>Developmental Delays	</a:t>
            </a:r>
            <a:endParaRPr lang="en-US" dirty="0"/>
          </a:p>
        </p:txBody>
      </p:sp>
      <p:sp>
        <p:nvSpPr>
          <p:cNvPr id="4" name="Content Placeholder 3"/>
          <p:cNvSpPr>
            <a:spLocks noGrp="1"/>
          </p:cNvSpPr>
          <p:nvPr>
            <p:ph sz="half" idx="2"/>
          </p:nvPr>
        </p:nvSpPr>
        <p:spPr/>
        <p:txBody>
          <a:bodyPr/>
          <a:lstStyle/>
          <a:p>
            <a:r>
              <a:rPr lang="en-US" dirty="0" smtClean="0"/>
              <a:t>Learning to speak</a:t>
            </a:r>
          </a:p>
          <a:p>
            <a:r>
              <a:rPr lang="en-US" dirty="0" smtClean="0"/>
              <a:t>Fine motor skills</a:t>
            </a:r>
          </a:p>
          <a:p>
            <a:r>
              <a:rPr lang="en-US" dirty="0" smtClean="0"/>
              <a:t>Following directions or routines</a:t>
            </a:r>
          </a:p>
          <a:p>
            <a:r>
              <a:rPr lang="en-US" dirty="0" smtClean="0"/>
              <a:t>Coordination</a:t>
            </a:r>
          </a:p>
          <a:p>
            <a:r>
              <a:rPr lang="en-US" dirty="0" smtClean="0"/>
              <a:t>Usually family history or developmental trauma like TBI as causal factors</a:t>
            </a:r>
          </a:p>
          <a:p>
            <a:endParaRPr lang="en-US" dirty="0"/>
          </a:p>
        </p:txBody>
      </p:sp>
      <p:sp>
        <p:nvSpPr>
          <p:cNvPr id="5" name="Text Placeholder 4"/>
          <p:cNvSpPr>
            <a:spLocks noGrp="1"/>
          </p:cNvSpPr>
          <p:nvPr>
            <p:ph type="body" sz="quarter" idx="3"/>
          </p:nvPr>
        </p:nvSpPr>
        <p:spPr/>
        <p:txBody>
          <a:bodyPr/>
          <a:lstStyle/>
          <a:p>
            <a:pPr algn="l"/>
            <a:r>
              <a:rPr lang="en-US" dirty="0" smtClean="0"/>
              <a:t>Reading Problems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Trouble learning ABCs</a:t>
            </a:r>
          </a:p>
          <a:p>
            <a:r>
              <a:rPr lang="en-US" dirty="0" smtClean="0"/>
              <a:t>Rhyming words</a:t>
            </a:r>
          </a:p>
          <a:p>
            <a:r>
              <a:rPr lang="en-US" dirty="0" smtClean="0"/>
              <a:t>Connecting letters to sounds</a:t>
            </a:r>
          </a:p>
          <a:p>
            <a:r>
              <a:rPr lang="en-US" dirty="0" smtClean="0"/>
              <a:t>Errors when reading aloud</a:t>
            </a:r>
          </a:p>
          <a:p>
            <a:r>
              <a:rPr lang="en-US" dirty="0" smtClean="0"/>
              <a:t>Frequent pauses when reading</a:t>
            </a:r>
          </a:p>
          <a:p>
            <a:r>
              <a:rPr lang="en-US" dirty="0" smtClean="0"/>
              <a:t>Avoid reading aloud or independently</a:t>
            </a:r>
            <a:endParaRPr lang="en-US" dirty="0"/>
          </a:p>
        </p:txBody>
      </p:sp>
    </p:spTree>
    <p:extLst>
      <p:ext uri="{BB962C8B-B14F-4D97-AF65-F5344CB8AC3E}">
        <p14:creationId xmlns:p14="http://schemas.microsoft.com/office/powerpoint/2010/main" val="187107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4000" dirty="0" smtClean="0"/>
              <a:t>Common Characteristics across LDs</a:t>
            </a:r>
            <a:endParaRPr lang="en-US" sz="4000" dirty="0"/>
          </a:p>
        </p:txBody>
      </p:sp>
      <p:sp>
        <p:nvSpPr>
          <p:cNvPr id="3" name="Text Placeholder 2"/>
          <p:cNvSpPr>
            <a:spLocks noGrp="1"/>
          </p:cNvSpPr>
          <p:nvPr>
            <p:ph type="body" idx="1"/>
          </p:nvPr>
        </p:nvSpPr>
        <p:spPr/>
        <p:txBody>
          <a:bodyPr/>
          <a:lstStyle/>
          <a:p>
            <a:pPr algn="l"/>
            <a:r>
              <a:rPr lang="en-US" dirty="0" smtClean="0"/>
              <a:t>Writing Problems	</a:t>
            </a:r>
            <a:endParaRPr lang="en-US" dirty="0"/>
          </a:p>
        </p:txBody>
      </p:sp>
      <p:sp>
        <p:nvSpPr>
          <p:cNvPr id="4" name="Content Placeholder 3"/>
          <p:cNvSpPr>
            <a:spLocks noGrp="1"/>
          </p:cNvSpPr>
          <p:nvPr>
            <p:ph sz="half" idx="2"/>
          </p:nvPr>
        </p:nvSpPr>
        <p:spPr/>
        <p:txBody>
          <a:bodyPr/>
          <a:lstStyle/>
          <a:p>
            <a:r>
              <a:rPr lang="en-US" dirty="0" smtClean="0"/>
              <a:t>Sloppy handwriting</a:t>
            </a:r>
          </a:p>
          <a:p>
            <a:r>
              <a:rPr lang="en-US" dirty="0" smtClean="0"/>
              <a:t>Hold pencils awkwardly</a:t>
            </a:r>
          </a:p>
          <a:p>
            <a:r>
              <a:rPr lang="en-US" dirty="0" smtClean="0"/>
              <a:t>Persistent spelling errors</a:t>
            </a:r>
          </a:p>
          <a:p>
            <a:r>
              <a:rPr lang="en-US" dirty="0" smtClean="0"/>
              <a:t>Letter reversals</a:t>
            </a:r>
          </a:p>
          <a:p>
            <a:r>
              <a:rPr lang="en-US" dirty="0" smtClean="0"/>
              <a:t>Confusion of basic words</a:t>
            </a:r>
          </a:p>
          <a:p>
            <a:r>
              <a:rPr lang="en-US" dirty="0" smtClean="0"/>
              <a:t>Spell same word differently throughout one piece of writing</a:t>
            </a:r>
            <a:endParaRPr lang="en-US" dirty="0"/>
          </a:p>
        </p:txBody>
      </p:sp>
      <p:sp>
        <p:nvSpPr>
          <p:cNvPr id="5" name="Text Placeholder 4"/>
          <p:cNvSpPr>
            <a:spLocks noGrp="1"/>
          </p:cNvSpPr>
          <p:nvPr>
            <p:ph type="body" sz="quarter" idx="3"/>
          </p:nvPr>
        </p:nvSpPr>
        <p:spPr/>
        <p:txBody>
          <a:bodyPr/>
          <a:lstStyle/>
          <a:p>
            <a:pPr algn="l"/>
            <a:r>
              <a:rPr lang="en-US" dirty="0" smtClean="0"/>
              <a:t>Other Cognitive Problems </a:t>
            </a:r>
            <a:endParaRPr lang="en-US" dirty="0"/>
          </a:p>
        </p:txBody>
      </p:sp>
      <p:sp>
        <p:nvSpPr>
          <p:cNvPr id="6" name="Content Placeholder 5"/>
          <p:cNvSpPr>
            <a:spLocks noGrp="1"/>
          </p:cNvSpPr>
          <p:nvPr>
            <p:ph sz="quarter" idx="4"/>
          </p:nvPr>
        </p:nvSpPr>
        <p:spPr/>
        <p:txBody>
          <a:bodyPr>
            <a:normAutofit fontScale="92500"/>
          </a:bodyPr>
          <a:lstStyle/>
          <a:p>
            <a:r>
              <a:rPr lang="en-US" dirty="0" smtClean="0"/>
              <a:t>Work slowly/impaired processing speed</a:t>
            </a:r>
          </a:p>
          <a:p>
            <a:r>
              <a:rPr lang="en-US" dirty="0" smtClean="0"/>
              <a:t>Memory impairments</a:t>
            </a:r>
          </a:p>
          <a:p>
            <a:r>
              <a:rPr lang="en-US" dirty="0" smtClean="0"/>
              <a:t>Too little or much attention to details</a:t>
            </a:r>
          </a:p>
          <a:p>
            <a:r>
              <a:rPr lang="en-US" dirty="0" smtClean="0"/>
              <a:t>Difficulty with abstract concepts</a:t>
            </a:r>
          </a:p>
          <a:p>
            <a:r>
              <a:rPr lang="en-US" dirty="0" smtClean="0"/>
              <a:t>Struggle with summarizing information or answering open ended questions</a:t>
            </a:r>
            <a:endParaRPr lang="en-US" dirty="0"/>
          </a:p>
        </p:txBody>
      </p:sp>
    </p:spTree>
    <p:extLst>
      <p:ext uri="{BB962C8B-B14F-4D97-AF65-F5344CB8AC3E}">
        <p14:creationId xmlns:p14="http://schemas.microsoft.com/office/powerpoint/2010/main" val="1049014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3600" dirty="0" smtClean="0"/>
              <a:t>Common Social Characteristics in LD</a:t>
            </a:r>
            <a:endParaRPr lang="en-US" sz="3600" dirty="0"/>
          </a:p>
        </p:txBody>
      </p:sp>
      <p:sp>
        <p:nvSpPr>
          <p:cNvPr id="3" name="Content Placeholder 2"/>
          <p:cNvSpPr>
            <a:spLocks noGrp="1"/>
          </p:cNvSpPr>
          <p:nvPr>
            <p:ph idx="1"/>
          </p:nvPr>
        </p:nvSpPr>
        <p:spPr/>
        <p:txBody>
          <a:bodyPr>
            <a:normAutofit/>
          </a:bodyPr>
          <a:lstStyle/>
          <a:p>
            <a:r>
              <a:rPr lang="en-US" sz="2400" dirty="0" smtClean="0"/>
              <a:t>Misunderstand social rules of conversation, language, facial expressions</a:t>
            </a:r>
          </a:p>
          <a:p>
            <a:r>
              <a:rPr lang="en-US" sz="2400" dirty="0" smtClean="0"/>
              <a:t>Frequent pauses/stammering in conversation</a:t>
            </a:r>
          </a:p>
          <a:p>
            <a:r>
              <a:rPr lang="en-US" sz="2400" dirty="0" smtClean="0"/>
              <a:t>Trouble understanding jokes, comics, sarcasm</a:t>
            </a:r>
          </a:p>
          <a:p>
            <a:r>
              <a:rPr lang="en-US" sz="2400" dirty="0" smtClean="0"/>
              <a:t>Seen as socially awkward or immature</a:t>
            </a:r>
          </a:p>
          <a:p>
            <a:r>
              <a:rPr lang="en-US" sz="2400" dirty="0" smtClean="0"/>
              <a:t>Few friends, isolated, and likely experienced bullying or ridicule</a:t>
            </a:r>
          </a:p>
          <a:p>
            <a:r>
              <a:rPr lang="en-US" sz="2400" dirty="0" smtClean="0"/>
              <a:t>Seen as liars – poor recall of events; intentional hiding of perceived failures</a:t>
            </a:r>
          </a:p>
          <a:p>
            <a:r>
              <a:rPr lang="en-US" sz="2400" dirty="0" smtClean="0"/>
              <a:t>Difficulty adjusting to new settings</a:t>
            </a:r>
            <a:endParaRPr lang="en-US" sz="2400" dirty="0"/>
          </a:p>
        </p:txBody>
      </p:sp>
    </p:spTree>
    <p:extLst>
      <p:ext uri="{BB962C8B-B14F-4D97-AF65-F5344CB8AC3E}">
        <p14:creationId xmlns:p14="http://schemas.microsoft.com/office/powerpoint/2010/main" val="2529519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2573</Words>
  <Application>Microsoft Macintosh PowerPoint</Application>
  <PresentationFormat>On-screen Show (4:3)</PresentationFormat>
  <Paragraphs>286</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Cambria</vt:lpstr>
      <vt:lpstr>Arial</vt:lpstr>
      <vt:lpstr>Adjacency</vt:lpstr>
      <vt:lpstr>Learning Disorder and ADHD Assessment in University Counseling Center</vt:lpstr>
      <vt:lpstr>Objectives</vt:lpstr>
      <vt:lpstr>Specific Learning Disorder Diagnoses</vt:lpstr>
      <vt:lpstr>SLD with Impairment in Reading (315.00)</vt:lpstr>
      <vt:lpstr>SLD with Impairment in Written Expression (315.2)</vt:lpstr>
      <vt:lpstr>SLD with Impairment in Math (315.1)</vt:lpstr>
      <vt:lpstr>Common Characteristics across LDs</vt:lpstr>
      <vt:lpstr>Common Characteristics across LDs</vt:lpstr>
      <vt:lpstr>Common Social Characteristics in LD</vt:lpstr>
      <vt:lpstr>Common Emotional Characteristics</vt:lpstr>
      <vt:lpstr>Impact of Learning Disorders</vt:lpstr>
      <vt:lpstr>Attention-Deficit / Hyperactivity Disorders</vt:lpstr>
      <vt:lpstr>DSM-5 ADHD</vt:lpstr>
      <vt:lpstr>Attention or Executive Functioning Deficit Disorder?</vt:lpstr>
      <vt:lpstr>Psych Assessment Models for LD</vt:lpstr>
      <vt:lpstr>Integrated Method of Psychological Assessment</vt:lpstr>
      <vt:lpstr>Counseling Center Batteries </vt:lpstr>
      <vt:lpstr>Considerations</vt:lpstr>
      <vt:lpstr>Recommendations and/or Accommodations</vt:lpstr>
    </vt:vector>
  </TitlesOfParts>
  <Company>The University of Akron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LD/ADHD Assessment in University Counseling Center</dc:title>
  <dc:creator>Rieder Bennett,Sara Lynne</dc:creator>
  <cp:lastModifiedBy>Kurt Soltman</cp:lastModifiedBy>
  <cp:revision>17</cp:revision>
  <dcterms:created xsi:type="dcterms:W3CDTF">2013-10-11T12:28:28Z</dcterms:created>
  <dcterms:modified xsi:type="dcterms:W3CDTF">2015-10-23T12:00:40Z</dcterms:modified>
</cp:coreProperties>
</file>