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7" r:id="rId4"/>
    <p:sldId id="259" r:id="rId5"/>
    <p:sldId id="274" r:id="rId6"/>
    <p:sldId id="287" r:id="rId7"/>
    <p:sldId id="261" r:id="rId8"/>
    <p:sldId id="260" r:id="rId9"/>
    <p:sldId id="262" r:id="rId10"/>
    <p:sldId id="263" r:id="rId11"/>
    <p:sldId id="265" r:id="rId12"/>
    <p:sldId id="286"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63869" autoAdjust="0"/>
  </p:normalViewPr>
  <p:slideViewPr>
    <p:cSldViewPr snapToGrid="0">
      <p:cViewPr varScale="1">
        <p:scale>
          <a:sx n="70" d="100"/>
          <a:sy n="70" d="100"/>
        </p:scale>
        <p:origin x="178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200"/>
          </a:pPr>
          <a:endParaRPr lang="en-US"/>
        </a:p>
      </c:txPr>
    </c:title>
    <c:autoTitleDeleted val="0"/>
    <c:plotArea>
      <c:layout/>
      <c:barChart>
        <c:barDir val="col"/>
        <c:grouping val="clustered"/>
        <c:varyColors val="0"/>
        <c:ser>
          <c:idx val="0"/>
          <c:order val="0"/>
          <c:tx>
            <c:strRef>
              <c:f>Sheet1!$B$1</c:f>
              <c:strCache>
                <c:ptCount val="1"/>
                <c:pt idx="0">
                  <c:v>Year to Date</c:v>
                </c:pt>
              </c:strCache>
            </c:strRef>
          </c:tx>
          <c:invertIfNegative val="0"/>
          <c:dPt>
            <c:idx val="1"/>
            <c:invertIfNegative val="0"/>
            <c:bubble3D val="0"/>
            <c:spPr>
              <a:solidFill>
                <a:schemeClr val="tx2"/>
              </a:solidFill>
              <a:ln>
                <a:solidFill>
                  <a:schemeClr val="tx2"/>
                </a:solidFill>
              </a:ln>
            </c:spPr>
          </c:dPt>
          <c:dPt>
            <c:idx val="3"/>
            <c:invertIfNegative val="0"/>
            <c:bubble3D val="0"/>
            <c:spPr>
              <a:solidFill>
                <a:schemeClr val="accent2"/>
              </a:solidFill>
              <a:ln>
                <a:solidFill>
                  <a:schemeClr val="accent2"/>
                </a:solidFill>
              </a:ln>
            </c:spPr>
          </c:dPt>
          <c:dPt>
            <c:idx val="4"/>
            <c:invertIfNegative val="0"/>
            <c:bubble3D val="0"/>
            <c:spPr>
              <a:solidFill>
                <a:schemeClr val="accent5"/>
              </a:solidFill>
              <a:ln>
                <a:solidFill>
                  <a:schemeClr val="accent5"/>
                </a:solidFill>
              </a:ln>
            </c:spPr>
          </c:dPt>
          <c:dPt>
            <c:idx val="5"/>
            <c:invertIfNegative val="0"/>
            <c:bubble3D val="0"/>
            <c:spPr>
              <a:solidFill>
                <a:schemeClr val="accent6"/>
              </a:solidFill>
              <a:ln>
                <a:solidFill>
                  <a:schemeClr val="accent6"/>
                </a:solidFill>
              </a:ln>
            </c:spPr>
          </c:dPt>
          <c:dPt>
            <c:idx val="6"/>
            <c:invertIfNegative val="0"/>
            <c:bubble3D val="0"/>
            <c:spPr>
              <a:solidFill>
                <a:schemeClr val="accent3"/>
              </a:solidFill>
              <a:ln>
                <a:solidFill>
                  <a:schemeClr val="accent3"/>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linear"/>
            <c:dispRSqr val="0"/>
            <c:dispEq val="0"/>
          </c:trendline>
          <c:cat>
            <c:numRef>
              <c:f>Sheet1!$A$2:$A$8</c:f>
              <c:numCache>
                <c:formatCode>General</c:formatCode>
                <c:ptCount val="7"/>
                <c:pt idx="0">
                  <c:v>2009.0</c:v>
                </c:pt>
                <c:pt idx="1">
                  <c:v>2010.0</c:v>
                </c:pt>
                <c:pt idx="2">
                  <c:v>2011.0</c:v>
                </c:pt>
                <c:pt idx="3">
                  <c:v>2012.0</c:v>
                </c:pt>
                <c:pt idx="4">
                  <c:v>2013.0</c:v>
                </c:pt>
                <c:pt idx="5">
                  <c:v>2014.0</c:v>
                </c:pt>
                <c:pt idx="6">
                  <c:v>2015.0</c:v>
                </c:pt>
              </c:numCache>
            </c:numRef>
          </c:cat>
          <c:val>
            <c:numRef>
              <c:f>Sheet1!$B$2:$B$8</c:f>
              <c:numCache>
                <c:formatCode>General</c:formatCode>
                <c:ptCount val="7"/>
                <c:pt idx="0">
                  <c:v>0.0</c:v>
                </c:pt>
                <c:pt idx="1">
                  <c:v>4.0</c:v>
                </c:pt>
                <c:pt idx="2">
                  <c:v>238.0</c:v>
                </c:pt>
                <c:pt idx="3">
                  <c:v>299.0</c:v>
                </c:pt>
                <c:pt idx="4">
                  <c:v>385.0</c:v>
                </c:pt>
                <c:pt idx="5">
                  <c:v>470.0</c:v>
                </c:pt>
                <c:pt idx="6">
                  <c:v>749.0</c:v>
                </c:pt>
              </c:numCache>
            </c:numRef>
          </c:val>
        </c:ser>
        <c:dLbls>
          <c:showLegendKey val="0"/>
          <c:showVal val="0"/>
          <c:showCatName val="0"/>
          <c:showSerName val="0"/>
          <c:showPercent val="0"/>
          <c:showBubbleSize val="0"/>
        </c:dLbls>
        <c:gapWidth val="150"/>
        <c:axId val="468815776"/>
        <c:axId val="508977824"/>
      </c:barChart>
      <c:catAx>
        <c:axId val="468815776"/>
        <c:scaling>
          <c:orientation val="minMax"/>
        </c:scaling>
        <c:delete val="0"/>
        <c:axPos val="b"/>
        <c:numFmt formatCode="General" sourceLinked="1"/>
        <c:majorTickMark val="out"/>
        <c:minorTickMark val="none"/>
        <c:tickLblPos val="nextTo"/>
        <c:crossAx val="508977824"/>
        <c:crosses val="autoZero"/>
        <c:auto val="1"/>
        <c:lblAlgn val="ctr"/>
        <c:lblOffset val="100"/>
        <c:noMultiLvlLbl val="0"/>
      </c:catAx>
      <c:valAx>
        <c:axId val="508977824"/>
        <c:scaling>
          <c:orientation val="minMax"/>
        </c:scaling>
        <c:delete val="0"/>
        <c:axPos val="l"/>
        <c:majorGridlines/>
        <c:numFmt formatCode="General" sourceLinked="1"/>
        <c:majorTickMark val="out"/>
        <c:minorTickMark val="none"/>
        <c:tickLblPos val="nextTo"/>
        <c:crossAx val="4688157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B24B7-8769-46CF-9CFD-110EB20B2C80}" type="datetimeFigureOut">
              <a:rPr lang="en-US"/>
              <a:t>10/23/15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09383-3FF4-4557-90B5-E7F16880353B}" type="slidenum">
              <a:rPr lang="en-US"/>
              <a:t>‹#›</a:t>
            </a:fld>
            <a:endParaRPr lang="en-US"/>
          </a:p>
        </p:txBody>
      </p:sp>
    </p:spTree>
    <p:extLst>
      <p:ext uri="{BB962C8B-B14F-4D97-AF65-F5344CB8AC3E}">
        <p14:creationId xmlns:p14="http://schemas.microsoft.com/office/powerpoint/2010/main" val="2084038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a:t>1</a:t>
            </a:fld>
            <a:endParaRPr lang="en-US"/>
          </a:p>
        </p:txBody>
      </p:sp>
    </p:spTree>
    <p:extLst>
      <p:ext uri="{BB962C8B-B14F-4D97-AF65-F5344CB8AC3E}">
        <p14:creationId xmlns:p14="http://schemas.microsoft.com/office/powerpoint/2010/main" val="151991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AHEAD</a:t>
            </a:r>
          </a:p>
          <a:p>
            <a:r>
              <a:rPr lang="en-US" dirty="0" err="1" smtClean="0"/>
              <a:t>Colucci</a:t>
            </a:r>
            <a:endParaRPr lang="en-US" dirty="0" smtClean="0"/>
          </a:p>
          <a:p>
            <a:r>
              <a:rPr lang="en-US" dirty="0" smtClean="0"/>
              <a:t>Ashe</a:t>
            </a:r>
          </a:p>
          <a:p>
            <a:r>
              <a:rPr lang="en-US" dirty="0" err="1" smtClean="0"/>
              <a:t>Melaville</a:t>
            </a:r>
            <a:r>
              <a:rPr lang="en-US" dirty="0" smtClean="0"/>
              <a:t> and Blank, 1991</a:t>
            </a:r>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10</a:t>
            </a:fld>
            <a:endParaRPr lang="en-US"/>
          </a:p>
        </p:txBody>
      </p:sp>
    </p:spTree>
    <p:extLst>
      <p:ext uri="{BB962C8B-B14F-4D97-AF65-F5344CB8AC3E}">
        <p14:creationId xmlns:p14="http://schemas.microsoft.com/office/powerpoint/2010/main" val="326289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11</a:t>
            </a:fld>
            <a:endParaRPr lang="en-US"/>
          </a:p>
        </p:txBody>
      </p:sp>
    </p:spTree>
    <p:extLst>
      <p:ext uri="{BB962C8B-B14F-4D97-AF65-F5344CB8AC3E}">
        <p14:creationId xmlns:p14="http://schemas.microsoft.com/office/powerpoint/2010/main" val="999344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12</a:t>
            </a:fld>
            <a:endParaRPr lang="en-US"/>
          </a:p>
        </p:txBody>
      </p:sp>
    </p:spTree>
    <p:extLst>
      <p:ext uri="{BB962C8B-B14F-4D97-AF65-F5344CB8AC3E}">
        <p14:creationId xmlns:p14="http://schemas.microsoft.com/office/powerpoint/2010/main" val="3176849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13</a:t>
            </a:fld>
            <a:endParaRPr lang="en-US"/>
          </a:p>
        </p:txBody>
      </p:sp>
    </p:spTree>
    <p:extLst>
      <p:ext uri="{BB962C8B-B14F-4D97-AF65-F5344CB8AC3E}">
        <p14:creationId xmlns:p14="http://schemas.microsoft.com/office/powerpoint/2010/main" val="3730886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2</a:t>
            </a:fld>
            <a:endParaRPr lang="en-US"/>
          </a:p>
        </p:txBody>
      </p:sp>
    </p:spTree>
    <p:extLst>
      <p:ext uri="{BB962C8B-B14F-4D97-AF65-F5344CB8AC3E}">
        <p14:creationId xmlns:p14="http://schemas.microsoft.com/office/powerpoint/2010/main" val="246498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3</a:t>
            </a:fld>
            <a:endParaRPr lang="en-US"/>
          </a:p>
        </p:txBody>
      </p:sp>
    </p:spTree>
    <p:extLst>
      <p:ext uri="{BB962C8B-B14F-4D97-AF65-F5344CB8AC3E}">
        <p14:creationId xmlns:p14="http://schemas.microsoft.com/office/powerpoint/2010/main" val="319775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Harbour</a:t>
            </a:r>
            <a:r>
              <a:rPr lang="en-US" dirty="0" smtClean="0"/>
              <a:t>, 2009; Horgan &amp; </a:t>
            </a:r>
            <a:r>
              <a:rPr lang="en-US" dirty="0" err="1" smtClean="0"/>
              <a:t>Scier</a:t>
            </a:r>
            <a:r>
              <a:rPr lang="en-US" dirty="0" smtClean="0"/>
              <a:t>, 2007</a:t>
            </a:r>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4</a:t>
            </a:fld>
            <a:endParaRPr lang="en-US"/>
          </a:p>
        </p:txBody>
      </p:sp>
    </p:spTree>
    <p:extLst>
      <p:ext uri="{BB962C8B-B14F-4D97-AF65-F5344CB8AC3E}">
        <p14:creationId xmlns:p14="http://schemas.microsoft.com/office/powerpoint/2010/main" val="119738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Table 1: This table compares the increase in total enrollment for the Office of Accessibility and </a:t>
            </a:r>
          </a:p>
          <a:p>
            <a:r>
              <a:rPr lang="en-US" sz="1200" kern="1200" dirty="0" smtClean="0">
                <a:solidFill>
                  <a:schemeClr val="tx1"/>
                </a:solidFill>
                <a:effectLst/>
                <a:latin typeface="+mn-lt"/>
                <a:ea typeface="+mn-ea"/>
                <a:cs typeface="+mn-cs"/>
              </a:rPr>
              <a:t>the University. Every year since 2002, with the exception of 2008, there has been a significant increase in the number of students registered with the Office of Accessibility compared to the fall enrollment of students to The University of Akron.</a:t>
            </a:r>
          </a:p>
          <a:p>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5</a:t>
            </a:fld>
            <a:endParaRPr lang="en-US"/>
          </a:p>
        </p:txBody>
      </p:sp>
    </p:spTree>
    <p:extLst>
      <p:ext uri="{BB962C8B-B14F-4D97-AF65-F5344CB8AC3E}">
        <p14:creationId xmlns:p14="http://schemas.microsoft.com/office/powerpoint/2010/main" val="2196177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215% increase from 2011…18,000% increase since</a:t>
            </a:r>
            <a:r>
              <a:rPr lang="en-US" baseline="0" dirty="0" smtClean="0"/>
              <a:t> started</a:t>
            </a:r>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6</a:t>
            </a:fld>
            <a:endParaRPr lang="en-US"/>
          </a:p>
        </p:txBody>
      </p:sp>
    </p:spTree>
    <p:extLst>
      <p:ext uri="{BB962C8B-B14F-4D97-AF65-F5344CB8AC3E}">
        <p14:creationId xmlns:p14="http://schemas.microsoft.com/office/powerpoint/2010/main" val="173300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Sharing duties was</a:t>
            </a:r>
            <a:r>
              <a:rPr lang="en-US" baseline="0" dirty="0" smtClean="0"/>
              <a:t> a clear requirement based on the increasing needs of students…but there are many ways this can take place. Various ways of providing testing accommodations have limitations that can be avoided and benefits that can be maximized through working toward a collaborative model. </a:t>
            </a:r>
            <a:endParaRPr lang="en-US" dirty="0" smtClean="0"/>
          </a:p>
          <a:p>
            <a:endParaRPr lang="en-US" dirty="0" smtClean="0"/>
          </a:p>
          <a:p>
            <a:r>
              <a:rPr lang="en-US" dirty="0" smtClean="0"/>
              <a:t>O’Connor, T., Pettyjohn,</a:t>
            </a:r>
            <a:r>
              <a:rPr lang="en-US" baseline="0" dirty="0" smtClean="0"/>
              <a:t> H., &amp; Duffy, T. (August 2013) NCTA National Conference Presentation. Accommodated Testing: Furthering the Discussion. </a:t>
            </a:r>
            <a:endParaRPr lang="en-US" dirty="0" smtClean="0"/>
          </a:p>
        </p:txBody>
      </p:sp>
      <p:sp>
        <p:nvSpPr>
          <p:cNvPr id="4" name="Slide Number Placeholder 3"/>
          <p:cNvSpPr>
            <a:spLocks noGrp="1"/>
          </p:cNvSpPr>
          <p:nvPr>
            <p:ph type="sldNum" sz="quarter" idx="10"/>
          </p:nvPr>
        </p:nvSpPr>
        <p:spPr/>
        <p:txBody>
          <a:bodyPr/>
          <a:lstStyle/>
          <a:p>
            <a:fld id="{A8E09383-3FF4-4557-90B5-E7F16880353B}" type="slidenum">
              <a:rPr lang="en-US" smtClean="0"/>
              <a:t>7</a:t>
            </a:fld>
            <a:endParaRPr lang="en-US"/>
          </a:p>
        </p:txBody>
      </p:sp>
    </p:spTree>
    <p:extLst>
      <p:ext uri="{BB962C8B-B14F-4D97-AF65-F5344CB8AC3E}">
        <p14:creationId xmlns:p14="http://schemas.microsoft.com/office/powerpoint/2010/main" val="1747008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A8E09383-3FF4-4557-90B5-E7F16880353B}" type="slidenum">
              <a:rPr lang="en-US" smtClean="0"/>
              <a:t>8</a:t>
            </a:fld>
            <a:endParaRPr lang="en-US"/>
          </a:p>
        </p:txBody>
      </p:sp>
    </p:spTree>
    <p:extLst>
      <p:ext uri="{BB962C8B-B14F-4D97-AF65-F5344CB8AC3E}">
        <p14:creationId xmlns:p14="http://schemas.microsoft.com/office/powerpoint/2010/main" val="152578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likely to capitalize on benefits, reduce weaknesses, when we collaborate. Becomes easier for everyone involved, more team oriented and supportive for staff/instructors, and more consistency and addressing of needs for students. </a:t>
            </a:r>
            <a:endParaRPr lang="en-US" dirty="0"/>
          </a:p>
        </p:txBody>
      </p:sp>
      <p:sp>
        <p:nvSpPr>
          <p:cNvPr id="4" name="Slide Number Placeholder 3"/>
          <p:cNvSpPr>
            <a:spLocks noGrp="1"/>
          </p:cNvSpPr>
          <p:nvPr>
            <p:ph type="sldNum" sz="quarter" idx="10"/>
          </p:nvPr>
        </p:nvSpPr>
        <p:spPr/>
        <p:txBody>
          <a:bodyPr/>
          <a:lstStyle/>
          <a:p>
            <a:fld id="{A8E09383-3FF4-4557-90B5-E7F16880353B}" type="slidenum">
              <a:rPr lang="en-US" smtClean="0"/>
              <a:t>9</a:t>
            </a:fld>
            <a:endParaRPr lang="en-US"/>
          </a:p>
        </p:txBody>
      </p:sp>
    </p:spTree>
    <p:extLst>
      <p:ext uri="{BB962C8B-B14F-4D97-AF65-F5344CB8AC3E}">
        <p14:creationId xmlns:p14="http://schemas.microsoft.com/office/powerpoint/2010/main" val="425048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10/23/15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10/23/15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10/23/15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ahead.org/publications/jped/vol_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Testing and disability offices: partners in access and success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016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6"/>
            <a:ext cx="9720072" cy="1102907"/>
          </a:xfrm>
        </p:spPr>
        <p:txBody>
          <a:bodyPr/>
          <a:lstStyle/>
          <a:p>
            <a:r>
              <a:rPr lang="en-US" dirty="0" smtClean="0"/>
              <a:t>Literature on collaboration </a:t>
            </a:r>
            <a:endParaRPr lang="en-US" dirty="0"/>
          </a:p>
        </p:txBody>
      </p:sp>
      <p:sp>
        <p:nvSpPr>
          <p:cNvPr id="5" name="Content Placeholder 4"/>
          <p:cNvSpPr>
            <a:spLocks noGrp="1"/>
          </p:cNvSpPr>
          <p:nvPr>
            <p:ph idx="1"/>
          </p:nvPr>
        </p:nvSpPr>
        <p:spPr>
          <a:xfrm>
            <a:off x="925654" y="1420837"/>
            <a:ext cx="10750531" cy="5022166"/>
          </a:xfrm>
        </p:spPr>
        <p:txBody>
          <a:bodyPr>
            <a:normAutofit/>
          </a:bodyPr>
          <a:lstStyle/>
          <a:p>
            <a:pPr marL="0" indent="0">
              <a:buNone/>
            </a:pPr>
            <a:r>
              <a:rPr lang="en-US" dirty="0" smtClean="0"/>
              <a:t>“Relationships are the currency of partnerships” (</a:t>
            </a:r>
            <a:r>
              <a:rPr lang="en-US" dirty="0" err="1" smtClean="0"/>
              <a:t>Colucci</a:t>
            </a:r>
            <a:r>
              <a:rPr lang="en-US" dirty="0" smtClean="0"/>
              <a:t> et al., 2002, p., 218)</a:t>
            </a:r>
          </a:p>
          <a:p>
            <a:pPr marL="338138" indent="-338138">
              <a:buFont typeface="Arial" panose="020B0604020202020204" pitchFamily="34" charset="0"/>
              <a:buChar char="•"/>
            </a:pPr>
            <a:r>
              <a:rPr lang="en-US" dirty="0" smtClean="0"/>
              <a:t>AHEAD defines as:  “people with common concerns and needs put their heads together to arrive at a mutual solution”</a:t>
            </a:r>
          </a:p>
          <a:p>
            <a:pPr marL="338138" indent="-338138">
              <a:buFont typeface="Arial" panose="020B0604020202020204" pitchFamily="34" charset="0"/>
              <a:buChar char="•"/>
            </a:pPr>
            <a:r>
              <a:rPr lang="en-US" dirty="0" smtClean="0"/>
              <a:t>Collaborations often fail…why? </a:t>
            </a:r>
          </a:p>
          <a:p>
            <a:pPr marL="511874" lvl="1" indent="-338138">
              <a:buFont typeface="Arial" panose="020B0604020202020204" pitchFamily="34" charset="0"/>
              <a:buChar char="•"/>
            </a:pPr>
            <a:r>
              <a:rPr lang="en-US" dirty="0" smtClean="0"/>
              <a:t>They require:  layers of administrative oversight;  creation of new policies;  commitment of resources/staff time; recognition that the partnership creates a win-win situation;  good past relationships, goals, and communication</a:t>
            </a:r>
          </a:p>
          <a:p>
            <a:pPr marL="511874" lvl="1" indent="-338138">
              <a:buFont typeface="Arial" panose="020B0604020202020204" pitchFamily="34" charset="0"/>
              <a:buChar char="•"/>
            </a:pPr>
            <a:r>
              <a:rPr lang="en-US" dirty="0" smtClean="0"/>
              <a:t>Barriers are prevalent:  </a:t>
            </a:r>
            <a:r>
              <a:rPr lang="en-US" dirty="0" err="1" smtClean="0"/>
              <a:t>turfism</a:t>
            </a:r>
            <a:r>
              <a:rPr lang="en-US" dirty="0" smtClean="0"/>
              <a:t>;  lack </a:t>
            </a:r>
            <a:r>
              <a:rPr lang="en-US" dirty="0"/>
              <a:t>of ownership by </a:t>
            </a:r>
            <a:r>
              <a:rPr lang="en-US" dirty="0" smtClean="0"/>
              <a:t>stakeholders;  </a:t>
            </a:r>
            <a:r>
              <a:rPr lang="en-US" dirty="0"/>
              <a:t>lack of power in </a:t>
            </a:r>
            <a:r>
              <a:rPr lang="en-US" dirty="0" smtClean="0"/>
              <a:t>decision-making;  unfavorable </a:t>
            </a:r>
            <a:r>
              <a:rPr lang="en-US" dirty="0"/>
              <a:t>attitudes about </a:t>
            </a:r>
            <a:r>
              <a:rPr lang="en-US" dirty="0" smtClean="0"/>
              <a:t>collaboration</a:t>
            </a:r>
            <a:r>
              <a:rPr lang="en-US" dirty="0"/>
              <a:t> </a:t>
            </a:r>
            <a:endParaRPr lang="en-US" dirty="0" smtClean="0"/>
          </a:p>
          <a:p>
            <a:pPr marL="225425" indent="-225425">
              <a:buFont typeface="Arial" panose="020B0604020202020204" pitchFamily="34" charset="0"/>
              <a:buChar char="•"/>
            </a:pPr>
            <a:r>
              <a:rPr lang="en-US" dirty="0" err="1" smtClean="0"/>
              <a:t>Melaville</a:t>
            </a:r>
            <a:r>
              <a:rPr lang="en-US" dirty="0" smtClean="0"/>
              <a:t> &amp; Blank (1991) Five Principles of Collaboration: </a:t>
            </a:r>
          </a:p>
          <a:p>
            <a:pPr marL="399161" lvl="1" indent="-225425">
              <a:buFont typeface="Arial" panose="020B0604020202020204" pitchFamily="34" charset="0"/>
              <a:buChar char="•"/>
            </a:pPr>
            <a:r>
              <a:rPr lang="en-US" dirty="0" smtClean="0"/>
              <a:t>Partnership between diverse stakeholder leads to more comprehensive identification of issues and solutions</a:t>
            </a:r>
          </a:p>
          <a:p>
            <a:pPr marL="399161" lvl="1" indent="-225425">
              <a:buFont typeface="Arial" panose="020B0604020202020204" pitchFamily="34" charset="0"/>
              <a:buChar char="•"/>
            </a:pPr>
            <a:r>
              <a:rPr lang="en-US" dirty="0" smtClean="0"/>
              <a:t>Establish common goals to guide activities</a:t>
            </a:r>
          </a:p>
          <a:p>
            <a:pPr marL="399161" lvl="1" indent="-225425">
              <a:buFont typeface="Arial" panose="020B0604020202020204" pitchFamily="34" charset="0"/>
              <a:buChar char="•"/>
            </a:pPr>
            <a:r>
              <a:rPr lang="en-US" dirty="0" smtClean="0"/>
              <a:t>Jointly plan, implement, and evaluate services by whole group</a:t>
            </a:r>
          </a:p>
          <a:p>
            <a:pPr marL="399161" lvl="1" indent="-225425">
              <a:buFont typeface="Arial" panose="020B0604020202020204" pitchFamily="34" charset="0"/>
              <a:buChar char="•"/>
            </a:pPr>
            <a:r>
              <a:rPr lang="en-US" dirty="0" smtClean="0"/>
              <a:t>Commit resources to achieve mutually identified vision for services</a:t>
            </a:r>
          </a:p>
          <a:p>
            <a:pPr marL="399161" lvl="1" indent="-225425">
              <a:buFont typeface="Arial" panose="020B0604020202020204" pitchFamily="34" charset="0"/>
              <a:buChar char="•"/>
            </a:pPr>
            <a:r>
              <a:rPr lang="en-US" dirty="0" smtClean="0"/>
              <a:t>Delegate individual responsibilities to group members to full goal of whole group</a:t>
            </a:r>
            <a:endParaRPr lang="en-US" dirty="0"/>
          </a:p>
        </p:txBody>
      </p:sp>
    </p:spTree>
    <p:extLst>
      <p:ext uri="{BB962C8B-B14F-4D97-AF65-F5344CB8AC3E}">
        <p14:creationId xmlns:p14="http://schemas.microsoft.com/office/powerpoint/2010/main" val="3350595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conditions</a:t>
            </a:r>
            <a:endParaRPr lang="en-US" dirty="0"/>
          </a:p>
        </p:txBody>
      </p:sp>
      <p:sp>
        <p:nvSpPr>
          <p:cNvPr id="3" name="Content Placeholder 2"/>
          <p:cNvSpPr>
            <a:spLocks noGrp="1"/>
          </p:cNvSpPr>
          <p:nvPr>
            <p:ph sz="half" idx="1"/>
          </p:nvPr>
        </p:nvSpPr>
        <p:spPr/>
        <p:txBody>
          <a:bodyPr>
            <a:normAutofit/>
          </a:bodyPr>
          <a:lstStyle/>
          <a:p>
            <a:pPr marL="457200" indent="-457200">
              <a:buFont typeface="+mj-lt"/>
              <a:buAutoNum type="arabicPeriod"/>
            </a:pPr>
            <a:r>
              <a:rPr lang="en-US" dirty="0" smtClean="0"/>
              <a:t>Open and non-defensive communication and inclusion of stakeholders in iterative decision-making process</a:t>
            </a:r>
          </a:p>
          <a:p>
            <a:pPr marL="457200" indent="-457200">
              <a:buFont typeface="+mj-lt"/>
              <a:buAutoNum type="arabicPeriod"/>
            </a:pPr>
            <a:r>
              <a:rPr lang="en-US" dirty="0" smtClean="0"/>
              <a:t>Adopting same procedures and models</a:t>
            </a:r>
          </a:p>
          <a:p>
            <a:pPr marL="457200" indent="-457200">
              <a:buFont typeface="+mj-lt"/>
              <a:buAutoNum type="arabicPeriod"/>
            </a:pPr>
            <a:r>
              <a:rPr lang="en-US" dirty="0" smtClean="0"/>
              <a:t>Collaborating on outreach and education of campus</a:t>
            </a:r>
          </a:p>
          <a:p>
            <a:pPr marL="457200" indent="-457200">
              <a:buFont typeface="+mj-lt"/>
              <a:buAutoNum type="arabicPeriod"/>
            </a:pPr>
            <a:r>
              <a:rPr lang="en-US" dirty="0" smtClean="0"/>
              <a:t>Recognition and promotion of one another’s expertise</a:t>
            </a:r>
          </a:p>
        </p:txBody>
      </p:sp>
      <p:sp>
        <p:nvSpPr>
          <p:cNvPr id="4" name="Content Placeholder 3"/>
          <p:cNvSpPr>
            <a:spLocks noGrp="1"/>
          </p:cNvSpPr>
          <p:nvPr>
            <p:ph sz="half" idx="2"/>
          </p:nvPr>
        </p:nvSpPr>
        <p:spPr/>
        <p:txBody>
          <a:bodyPr>
            <a:normAutofit/>
          </a:bodyPr>
          <a:lstStyle/>
          <a:p>
            <a:pPr marL="457200" indent="-457200">
              <a:buFont typeface="+mj-lt"/>
              <a:buAutoNum type="arabicPeriod" startAt="5"/>
            </a:pPr>
            <a:r>
              <a:rPr lang="en-US" dirty="0"/>
              <a:t>Collective philosophy and mission</a:t>
            </a:r>
          </a:p>
          <a:p>
            <a:pPr marL="457200" indent="-457200">
              <a:buFont typeface="+mj-lt"/>
              <a:buAutoNum type="arabicPeriod" startAt="5"/>
            </a:pPr>
            <a:r>
              <a:rPr lang="en-US" dirty="0" smtClean="0"/>
              <a:t>Maintaining </a:t>
            </a:r>
            <a:r>
              <a:rPr lang="en-US" dirty="0"/>
              <a:t>a flexible learning orientation</a:t>
            </a:r>
          </a:p>
          <a:p>
            <a:pPr marL="457200" indent="-457200">
              <a:buFont typeface="+mj-lt"/>
              <a:buAutoNum type="arabicPeriod" startAt="5"/>
            </a:pPr>
            <a:r>
              <a:rPr lang="en-US" dirty="0" smtClean="0"/>
              <a:t>Restructuring </a:t>
            </a:r>
            <a:r>
              <a:rPr lang="en-US" dirty="0"/>
              <a:t>to allow shared leadership and </a:t>
            </a:r>
            <a:r>
              <a:rPr lang="en-US" dirty="0" smtClean="0"/>
              <a:t>resources</a:t>
            </a:r>
          </a:p>
          <a:p>
            <a:pPr marL="457200" indent="-457200">
              <a:buFont typeface="+mj-lt"/>
              <a:buAutoNum type="arabicPeriod" startAt="5"/>
            </a:pPr>
            <a:r>
              <a:rPr lang="en-US" dirty="0" smtClean="0"/>
              <a:t>Building one another as team</a:t>
            </a:r>
            <a:endParaRPr lang="en-US" dirty="0"/>
          </a:p>
          <a:p>
            <a:endParaRPr lang="en-US" dirty="0"/>
          </a:p>
        </p:txBody>
      </p:sp>
    </p:spTree>
    <p:extLst>
      <p:ext uri="{BB962C8B-B14F-4D97-AF65-F5344CB8AC3E}">
        <p14:creationId xmlns:p14="http://schemas.microsoft.com/office/powerpoint/2010/main" val="3442715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pic>
        <p:nvPicPr>
          <p:cNvPr id="3074" name="Picture 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54652" y="152400"/>
            <a:ext cx="3810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 descr="http://ts1.mm.bing.net/th?&amp;id=JN.Lmc9oAglaZJG6AiSstyWBw&amp;w=300&amp;h=300&amp;c=0&amp;pid=1.9&amp;rs=0&amp;p=0&amp;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2683" y="3609200"/>
            <a:ext cx="3110719" cy="2333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http://3.bp.blogspot.com/-BdHPuAZiAOE/TelKiKQauCI/AAAAAAAABaU/FMC86pfqC6A/s1600/cute-puppy-pictures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8347" y="3118430"/>
            <a:ext cx="3575011" cy="3348594"/>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http://ts1.mm.bing.net/th?&amp;id=JN.zNUxRO5QiIxe7JnQnh17xA&amp;w=300&amp;h=300&amp;c=0&amp;pid=1.9&amp;rs=0&amp;p=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1443" y="3340101"/>
            <a:ext cx="24479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http://i1228.photobucket.com/albums/ee453/xolindy23ox/tumblr_m3f1aqvRTj1r35b51o1_4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4743" y="0"/>
            <a:ext cx="360045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805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060" y="402336"/>
            <a:ext cx="9720072" cy="1499616"/>
          </a:xfrm>
        </p:spPr>
        <p:txBody>
          <a:bodyPr/>
          <a:lstStyle/>
          <a:p>
            <a:r>
              <a:rPr lang="en-US" dirty="0" smtClean="0"/>
              <a:t>references</a:t>
            </a:r>
            <a:endParaRPr lang="en-US" dirty="0"/>
          </a:p>
        </p:txBody>
      </p:sp>
      <p:sp>
        <p:nvSpPr>
          <p:cNvPr id="3" name="Content Placeholder 2"/>
          <p:cNvSpPr>
            <a:spLocks noGrp="1"/>
          </p:cNvSpPr>
          <p:nvPr>
            <p:ph idx="1"/>
          </p:nvPr>
        </p:nvSpPr>
        <p:spPr>
          <a:xfrm>
            <a:off x="914400" y="1434905"/>
            <a:ext cx="10438228" cy="5064369"/>
          </a:xfrm>
        </p:spPr>
        <p:txBody>
          <a:bodyPr>
            <a:normAutofit fontScale="92500" lnSpcReduction="20000"/>
          </a:bodyPr>
          <a:lstStyle/>
          <a:p>
            <a:pPr marL="0" indent="0">
              <a:buNone/>
            </a:pPr>
            <a:r>
              <a:rPr lang="en-US" dirty="0"/>
              <a:t>ASHE. (2010), Partnerships and Collaborations. In ASHE Higher Education Report, </a:t>
            </a:r>
            <a:r>
              <a:rPr lang="en-US" i="1" dirty="0"/>
              <a:t>36, </a:t>
            </a:r>
            <a:r>
              <a:rPr lang="en-US" dirty="0"/>
              <a:t>1–15. </a:t>
            </a:r>
            <a:r>
              <a:rPr lang="en-US" dirty="0" err="1"/>
              <a:t>doi</a:t>
            </a:r>
            <a:r>
              <a:rPr lang="en-US" dirty="0"/>
              <a:t>: 10.1002/aehe.3602. </a:t>
            </a:r>
          </a:p>
          <a:p>
            <a:pPr marL="0" indent="0">
              <a:buNone/>
            </a:pPr>
            <a:r>
              <a:rPr lang="en-US" dirty="0" smtClean="0"/>
              <a:t>Association </a:t>
            </a:r>
            <a:r>
              <a:rPr lang="en-US" dirty="0"/>
              <a:t>on Higher Education and Disability. (1996). Using collaboration to enhance service for college students with learning disabilities. </a:t>
            </a:r>
            <a:r>
              <a:rPr lang="en-US" i="1" dirty="0"/>
              <a:t>Journal on Postsecondary Education and Disability, 12</a:t>
            </a:r>
            <a:r>
              <a:rPr lang="en-US" dirty="0"/>
              <a:t>. </a:t>
            </a:r>
            <a:r>
              <a:rPr lang="en-US" u="sng" dirty="0">
                <a:hlinkClick r:id="rId3"/>
              </a:rPr>
              <a:t>http://www.ahead.org/publications/jped/vol_12</a:t>
            </a:r>
            <a:r>
              <a:rPr lang="en-US" dirty="0"/>
              <a:t> </a:t>
            </a:r>
          </a:p>
          <a:p>
            <a:pPr marL="0" indent="0">
              <a:buNone/>
            </a:pPr>
            <a:r>
              <a:rPr lang="en-US" dirty="0" err="1" smtClean="0"/>
              <a:t>Colucci</a:t>
            </a:r>
            <a:r>
              <a:rPr lang="en-US" dirty="0"/>
              <a:t>, K.L., </a:t>
            </a:r>
            <a:r>
              <a:rPr lang="en-US" dirty="0" err="1"/>
              <a:t>Epanchin</a:t>
            </a:r>
            <a:r>
              <a:rPr lang="en-US" dirty="0"/>
              <a:t>, B.C., &amp; Laframboise, K.L. (2002). Collaborative professional development partnerships. In J.L. Paul, C.D. </a:t>
            </a:r>
            <a:r>
              <a:rPr lang="en-US" dirty="0" err="1"/>
              <a:t>Lavely</a:t>
            </a:r>
            <a:r>
              <a:rPr lang="en-US" dirty="0"/>
              <a:t>, A. Cranston-</a:t>
            </a:r>
            <a:r>
              <a:rPr lang="en-US" dirty="0" err="1"/>
              <a:t>Gingras</a:t>
            </a:r>
            <a:r>
              <a:rPr lang="en-US" dirty="0"/>
              <a:t>, and E.L. Taylor (Eds.) </a:t>
            </a:r>
            <a:r>
              <a:rPr lang="en-US" i="1" dirty="0"/>
              <a:t>Rethinking Professional Issues in Special Education. </a:t>
            </a:r>
            <a:r>
              <a:rPr lang="en-US" dirty="0"/>
              <a:t>P 209-229. </a:t>
            </a:r>
            <a:r>
              <a:rPr lang="en-US" dirty="0" err="1"/>
              <a:t>Ablex</a:t>
            </a:r>
            <a:r>
              <a:rPr lang="en-US" dirty="0"/>
              <a:t> Publishing: Westport, CT. 1-56750-626-7 ISBN.</a:t>
            </a:r>
          </a:p>
          <a:p>
            <a:pPr marL="0" indent="0">
              <a:buNone/>
            </a:pPr>
            <a:r>
              <a:rPr lang="en-US" dirty="0" err="1"/>
              <a:t>Harbour</a:t>
            </a:r>
            <a:r>
              <a:rPr lang="en-US" dirty="0"/>
              <a:t>, W.S. (2009). The relationship between institutional unit and administrative features of disability services offices in higher education. </a:t>
            </a:r>
            <a:r>
              <a:rPr lang="en-US" i="1" dirty="0"/>
              <a:t>Journal of Postsecondary Education and Disability, 21</a:t>
            </a:r>
            <a:r>
              <a:rPr lang="en-US" dirty="0"/>
              <a:t>, 138-154.</a:t>
            </a:r>
          </a:p>
          <a:p>
            <a:pPr marL="0" indent="0">
              <a:buNone/>
            </a:pPr>
            <a:r>
              <a:rPr lang="en-US" dirty="0" err="1"/>
              <a:t>Horgan</a:t>
            </a:r>
            <a:r>
              <a:rPr lang="en-US" dirty="0"/>
              <a:t>, T.R., &amp; </a:t>
            </a:r>
            <a:r>
              <a:rPr lang="en-US" dirty="0" err="1"/>
              <a:t>Scire</a:t>
            </a:r>
            <a:r>
              <a:rPr lang="en-US" dirty="0"/>
              <a:t>, D. (2007). Enhancing access and building a campus culture of civic engagement and service-learning: A dual consortia approach. </a:t>
            </a:r>
            <a:r>
              <a:rPr lang="en-US" i="1" dirty="0"/>
              <a:t>New Directions for Higher Education, 138</a:t>
            </a:r>
            <a:r>
              <a:rPr lang="en-US" dirty="0"/>
              <a:t>, 83-94</a:t>
            </a:r>
            <a:r>
              <a:rPr lang="en-US" dirty="0" smtClean="0"/>
              <a:t>.</a:t>
            </a:r>
          </a:p>
          <a:p>
            <a:pPr marL="0" indent="0">
              <a:buNone/>
            </a:pPr>
            <a:r>
              <a:rPr lang="en-US" dirty="0" err="1"/>
              <a:t>Melaville</a:t>
            </a:r>
            <a:r>
              <a:rPr lang="en-US" dirty="0"/>
              <a:t>, A., &amp; Blank, M. (1991). </a:t>
            </a:r>
            <a:r>
              <a:rPr lang="en-US" i="1" dirty="0"/>
              <a:t>What it takes. structuring interagency partnerships to connect children and families with comprehensive services. </a:t>
            </a:r>
            <a:r>
              <a:rPr lang="en-US" dirty="0"/>
              <a:t>Washington, D.C.: Education and Human Services Consortium.</a:t>
            </a:r>
          </a:p>
          <a:p>
            <a:pPr marL="0" indent="0">
              <a:buNone/>
            </a:pPr>
            <a:r>
              <a:rPr lang="en-US" dirty="0" smtClean="0"/>
              <a:t>O’Connor</a:t>
            </a:r>
            <a:r>
              <a:rPr lang="en-US" dirty="0"/>
              <a:t>, T., Pettyjohn, H., &amp; Duffy, T. (August 2013) NCTA National Conference Presentation. Accommodated Testing: Furthering the Discussion. </a:t>
            </a:r>
          </a:p>
          <a:p>
            <a:pPr marL="0" indent="0">
              <a:buNone/>
            </a:pPr>
            <a:endParaRPr lang="en-US" dirty="0"/>
          </a:p>
          <a:p>
            <a:endParaRPr lang="en-US" dirty="0"/>
          </a:p>
        </p:txBody>
      </p:sp>
    </p:spTree>
    <p:extLst>
      <p:ext uri="{BB962C8B-B14F-4D97-AF65-F5344CB8AC3E}">
        <p14:creationId xmlns:p14="http://schemas.microsoft.com/office/powerpoint/2010/main" val="2475283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6" name="Content Placeholder 5"/>
          <p:cNvSpPr>
            <a:spLocks noGrp="1"/>
          </p:cNvSpPr>
          <p:nvPr>
            <p:ph idx="1"/>
          </p:nvPr>
        </p:nvSpPr>
        <p:spPr>
          <a:xfrm>
            <a:off x="1024128" y="1910686"/>
            <a:ext cx="9720073" cy="4575822"/>
          </a:xfrm>
        </p:spPr>
        <p:txBody>
          <a:bodyPr>
            <a:normAutofit/>
          </a:bodyPr>
          <a:lstStyle/>
          <a:p>
            <a:pPr marL="0" indent="0">
              <a:buNone/>
            </a:pPr>
            <a:r>
              <a:rPr lang="en-US" dirty="0" smtClean="0">
                <a:solidFill>
                  <a:srgbClr val="0D0D0D"/>
                </a:solidFill>
              </a:rPr>
              <a:t>Sara </a:t>
            </a:r>
            <a:r>
              <a:rPr lang="en-US" dirty="0">
                <a:solidFill>
                  <a:srgbClr val="0D0D0D"/>
                </a:solidFill>
              </a:rPr>
              <a:t>Rieder Bennett, </a:t>
            </a:r>
            <a:r>
              <a:rPr lang="en-US" dirty="0" smtClean="0">
                <a:solidFill>
                  <a:srgbClr val="0D0D0D"/>
                </a:solidFill>
              </a:rPr>
              <a:t>Ph.D.</a:t>
            </a:r>
          </a:p>
          <a:p>
            <a:pPr lvl="1"/>
            <a:r>
              <a:rPr lang="en-US" dirty="0" smtClean="0">
                <a:solidFill>
                  <a:srgbClr val="0D0D0D"/>
                </a:solidFill>
              </a:rPr>
              <a:t>Assistant </a:t>
            </a:r>
            <a:r>
              <a:rPr lang="en-US" dirty="0">
                <a:solidFill>
                  <a:srgbClr val="0D0D0D"/>
                </a:solidFill>
              </a:rPr>
              <a:t>Director of Testing and Licensed Psychologist, Counseling &amp; Testing Center, </a:t>
            </a:r>
            <a:r>
              <a:rPr lang="en-US" dirty="0" smtClean="0">
                <a:solidFill>
                  <a:srgbClr val="0D0D0D"/>
                </a:solidFill>
              </a:rPr>
              <a:t>The </a:t>
            </a:r>
            <a:r>
              <a:rPr lang="en-US" dirty="0">
                <a:solidFill>
                  <a:srgbClr val="0D0D0D"/>
                </a:solidFill>
              </a:rPr>
              <a:t>University of </a:t>
            </a:r>
            <a:r>
              <a:rPr lang="en-US" dirty="0" smtClean="0">
                <a:solidFill>
                  <a:srgbClr val="0D0D0D"/>
                </a:solidFill>
              </a:rPr>
              <a:t>Akron</a:t>
            </a:r>
          </a:p>
          <a:p>
            <a:pPr lvl="1"/>
            <a:r>
              <a:rPr lang="en-US" dirty="0" smtClean="0">
                <a:solidFill>
                  <a:srgbClr val="0D0D0D"/>
                </a:solidFill>
              </a:rPr>
              <a:t>President, Ohio College Testing Association</a:t>
            </a:r>
            <a:endParaRPr lang="en-US" dirty="0">
              <a:solidFill>
                <a:srgbClr val="0D0D0D"/>
              </a:solidFill>
            </a:endParaRPr>
          </a:p>
          <a:p>
            <a:r>
              <a:rPr lang="en-US" dirty="0" smtClean="0">
                <a:solidFill>
                  <a:srgbClr val="0D0D0D"/>
                </a:solidFill>
              </a:rPr>
              <a:t>Kelly </a:t>
            </a:r>
            <a:r>
              <a:rPr lang="en-US" dirty="0" err="1" smtClean="0">
                <a:solidFill>
                  <a:srgbClr val="0D0D0D"/>
                </a:solidFill>
              </a:rPr>
              <a:t>Kulick</a:t>
            </a:r>
            <a:r>
              <a:rPr lang="en-US" dirty="0">
                <a:solidFill>
                  <a:srgbClr val="0D0D0D"/>
                </a:solidFill>
              </a:rPr>
              <a:t>, M.Ed., </a:t>
            </a:r>
            <a:r>
              <a:rPr lang="en-US" dirty="0" smtClean="0">
                <a:solidFill>
                  <a:srgbClr val="0D0D0D"/>
                </a:solidFill>
              </a:rPr>
              <a:t>CRC</a:t>
            </a:r>
          </a:p>
          <a:p>
            <a:pPr lvl="1"/>
            <a:r>
              <a:rPr lang="en-US" dirty="0" smtClean="0">
                <a:solidFill>
                  <a:srgbClr val="0D0D0D"/>
                </a:solidFill>
              </a:rPr>
              <a:t>Director </a:t>
            </a:r>
            <a:r>
              <a:rPr lang="en-US" dirty="0">
                <a:solidFill>
                  <a:srgbClr val="0D0D0D"/>
                </a:solidFill>
              </a:rPr>
              <a:t>of the Office of Accessibility, The University of Akron</a:t>
            </a:r>
          </a:p>
          <a:p>
            <a:r>
              <a:rPr lang="en-US" dirty="0">
                <a:solidFill>
                  <a:srgbClr val="0D0D0D"/>
                </a:solidFill>
              </a:rPr>
              <a:t>Jessica </a:t>
            </a:r>
            <a:r>
              <a:rPr lang="en-US" dirty="0" err="1">
                <a:solidFill>
                  <a:srgbClr val="0D0D0D"/>
                </a:solidFill>
              </a:rPr>
              <a:t>DeFago</a:t>
            </a:r>
            <a:r>
              <a:rPr lang="en-US" dirty="0">
                <a:solidFill>
                  <a:srgbClr val="0D0D0D"/>
                </a:solidFill>
              </a:rPr>
              <a:t>, </a:t>
            </a:r>
            <a:r>
              <a:rPr lang="en-US" dirty="0" smtClean="0">
                <a:solidFill>
                  <a:srgbClr val="0D0D0D"/>
                </a:solidFill>
              </a:rPr>
              <a:t>M.A.</a:t>
            </a:r>
          </a:p>
          <a:p>
            <a:pPr lvl="1"/>
            <a:r>
              <a:rPr lang="en-US" dirty="0" smtClean="0">
                <a:solidFill>
                  <a:srgbClr val="0D0D0D"/>
                </a:solidFill>
              </a:rPr>
              <a:t>Associate </a:t>
            </a:r>
            <a:r>
              <a:rPr lang="en-US" dirty="0">
                <a:solidFill>
                  <a:srgbClr val="0D0D0D"/>
                </a:solidFill>
              </a:rPr>
              <a:t>Director of the Office of Accessibility, The University of Akron</a:t>
            </a:r>
          </a:p>
          <a:p>
            <a:r>
              <a:rPr lang="en-US" dirty="0">
                <a:solidFill>
                  <a:srgbClr val="0D0D0D"/>
                </a:solidFill>
              </a:rPr>
              <a:t>Heather </a:t>
            </a:r>
            <a:r>
              <a:rPr lang="en-US" dirty="0" err="1">
                <a:solidFill>
                  <a:srgbClr val="0D0D0D"/>
                </a:solidFill>
              </a:rPr>
              <a:t>Vennekotter</a:t>
            </a:r>
            <a:r>
              <a:rPr lang="en-US" dirty="0">
                <a:solidFill>
                  <a:srgbClr val="0D0D0D"/>
                </a:solidFill>
              </a:rPr>
              <a:t>, LLPC, </a:t>
            </a:r>
            <a:r>
              <a:rPr lang="en-US" dirty="0" smtClean="0">
                <a:solidFill>
                  <a:srgbClr val="0D0D0D"/>
                </a:solidFill>
              </a:rPr>
              <a:t>MRC</a:t>
            </a:r>
          </a:p>
          <a:p>
            <a:pPr lvl="1"/>
            <a:r>
              <a:rPr lang="en-US" dirty="0" smtClean="0">
                <a:solidFill>
                  <a:srgbClr val="0D0D0D"/>
                </a:solidFill>
              </a:rPr>
              <a:t>Testing </a:t>
            </a:r>
            <a:r>
              <a:rPr lang="en-US" dirty="0">
                <a:solidFill>
                  <a:srgbClr val="0D0D0D"/>
                </a:solidFill>
              </a:rPr>
              <a:t>Center and Accommodative Services Coordinator, Rhodes State University </a:t>
            </a:r>
            <a:endParaRPr lang="en-US" dirty="0" smtClean="0">
              <a:solidFill>
                <a:srgbClr val="0D0D0D"/>
              </a:solidFill>
            </a:endParaRPr>
          </a:p>
          <a:p>
            <a:pPr marL="128016" lvl="1" indent="0">
              <a:buNone/>
            </a:pPr>
            <a:r>
              <a:rPr lang="en-US" sz="2200" dirty="0" smtClean="0">
                <a:solidFill>
                  <a:srgbClr val="0D0D0D"/>
                </a:solidFill>
              </a:rPr>
              <a:t>Jennifer Radt, MSW, LSW</a:t>
            </a:r>
          </a:p>
          <a:p>
            <a:pPr lvl="1"/>
            <a:r>
              <a:rPr lang="en-US" dirty="0" smtClean="0">
                <a:solidFill>
                  <a:srgbClr val="0D0D0D"/>
                </a:solidFill>
              </a:rPr>
              <a:t>Sr. Director of Student Affairs and Director of Disability Services, UC Clermont</a:t>
            </a:r>
          </a:p>
          <a:p>
            <a:pPr marL="128016" lvl="1" indent="0">
              <a:buNone/>
            </a:pPr>
            <a:endParaRPr lang="en-US" sz="2400" dirty="0">
              <a:solidFill>
                <a:srgbClr val="0D0D0D"/>
              </a:solidFill>
            </a:endParaRPr>
          </a:p>
          <a:p>
            <a:pPr marL="128016" lvl="1" indent="0">
              <a:buNone/>
            </a:pPr>
            <a:endParaRPr lang="en-US" sz="2200" dirty="0">
              <a:solidFill>
                <a:srgbClr val="0D0D0D"/>
              </a:solidFill>
            </a:endParaRPr>
          </a:p>
          <a:p>
            <a:endParaRPr lang="en-US" dirty="0"/>
          </a:p>
        </p:txBody>
      </p:sp>
    </p:spTree>
    <p:extLst>
      <p:ext uri="{BB962C8B-B14F-4D97-AF65-F5344CB8AC3E}">
        <p14:creationId xmlns:p14="http://schemas.microsoft.com/office/powerpoint/2010/main" val="427707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presentation</a:t>
            </a:r>
            <a:endParaRPr lang="en-US" dirty="0"/>
          </a:p>
        </p:txBody>
      </p:sp>
      <p:sp>
        <p:nvSpPr>
          <p:cNvPr id="3" name="Content Placeholder 2"/>
          <p:cNvSpPr>
            <a:spLocks noGrp="1"/>
          </p:cNvSpPr>
          <p:nvPr>
            <p:ph idx="1"/>
          </p:nvPr>
        </p:nvSpPr>
        <p:spPr/>
        <p:txBody>
          <a:bodyPr/>
          <a:lstStyle/>
          <a:p>
            <a:pPr marL="284163" indent="-284163">
              <a:buFont typeface="Wingdings" panose="05000000000000000000" pitchFamily="2" charset="2"/>
              <a:buChar char="§"/>
            </a:pPr>
            <a:r>
              <a:rPr lang="en-US" sz="2400" dirty="0" smtClean="0"/>
              <a:t>Provide overview of three campuses’ approaches to accommodative testing</a:t>
            </a:r>
          </a:p>
          <a:p>
            <a:pPr marL="284163" indent="-284163">
              <a:buFont typeface="Wingdings" panose="05000000000000000000" pitchFamily="2" charset="2"/>
              <a:buChar char="§"/>
            </a:pPr>
            <a:r>
              <a:rPr lang="en-US" sz="2400" dirty="0" smtClean="0"/>
              <a:t>Define collaboration and identify barriers and supports to effective collaboration</a:t>
            </a:r>
          </a:p>
          <a:p>
            <a:pPr marL="284163" indent="-284163">
              <a:buFont typeface="Wingdings" panose="05000000000000000000" pitchFamily="2" charset="2"/>
              <a:buChar char="§"/>
            </a:pPr>
            <a:r>
              <a:rPr lang="en-US" sz="2400" dirty="0" smtClean="0"/>
              <a:t>Present lessons learned for successful collaboration between our offices</a:t>
            </a:r>
          </a:p>
          <a:p>
            <a:pPr marL="284163" indent="-284163">
              <a:buFont typeface="Wingdings" panose="05000000000000000000" pitchFamily="2" charset="2"/>
              <a:buChar char="§"/>
            </a:pPr>
            <a:r>
              <a:rPr lang="en-US" sz="2400" dirty="0" smtClean="0"/>
              <a:t>Panel question and answer, and group discussion</a:t>
            </a:r>
          </a:p>
          <a:p>
            <a:pPr>
              <a:buFont typeface="Wingdings" panose="05000000000000000000" pitchFamily="2" charset="2"/>
              <a:buChar char="§"/>
            </a:pPr>
            <a:endParaRPr lang="en-US" dirty="0" smtClean="0"/>
          </a:p>
          <a:p>
            <a:endParaRPr lang="en-US" dirty="0"/>
          </a:p>
        </p:txBody>
      </p:sp>
    </p:spTree>
    <p:extLst>
      <p:ext uri="{BB962C8B-B14F-4D97-AF65-F5344CB8AC3E}">
        <p14:creationId xmlns:p14="http://schemas.microsoft.com/office/powerpoint/2010/main" val="1590767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accommodated testing </a:t>
            </a:r>
            <a:endParaRPr lang="en-US" dirty="0"/>
          </a:p>
        </p:txBody>
      </p:sp>
      <p:sp>
        <p:nvSpPr>
          <p:cNvPr id="3" name="Content Placeholder 2"/>
          <p:cNvSpPr>
            <a:spLocks noGrp="1"/>
          </p:cNvSpPr>
          <p:nvPr>
            <p:ph idx="1"/>
          </p:nvPr>
        </p:nvSpPr>
        <p:spPr>
          <a:xfrm>
            <a:off x="1024128" y="1854926"/>
            <a:ext cx="9720073" cy="4454434"/>
          </a:xfrm>
        </p:spPr>
        <p:txBody>
          <a:bodyPr>
            <a:normAutofit/>
          </a:bodyPr>
          <a:lstStyle/>
          <a:p>
            <a:pPr marL="234950" indent="-234950">
              <a:buFont typeface="Arial" panose="020B0604020202020204" pitchFamily="34" charset="0"/>
              <a:buChar char="•"/>
            </a:pPr>
            <a:r>
              <a:rPr lang="en-US" sz="2400" dirty="0" smtClean="0"/>
              <a:t>Increasing prevalence, diversity, and needs of students with disabilities nationwide</a:t>
            </a:r>
          </a:p>
          <a:p>
            <a:pPr marL="408686" lvl="1" indent="-234950">
              <a:buFont typeface="Arial" panose="020B0604020202020204" pitchFamily="34" charset="0"/>
              <a:buChar char="•"/>
            </a:pPr>
            <a:r>
              <a:rPr lang="en-US" sz="2000" dirty="0"/>
              <a:t>ADA Amendments Act</a:t>
            </a:r>
          </a:p>
          <a:p>
            <a:pPr marL="408686" lvl="1" indent="-234950">
              <a:buFont typeface="Arial" panose="020B0604020202020204" pitchFamily="34" charset="0"/>
              <a:buChar char="•"/>
            </a:pPr>
            <a:r>
              <a:rPr lang="en-US" sz="2000" dirty="0" smtClean="0"/>
              <a:t>Decreased or stagnant institutional resources </a:t>
            </a:r>
          </a:p>
          <a:p>
            <a:pPr marL="408686" lvl="1" indent="-234950">
              <a:buFont typeface="Arial" panose="020B0604020202020204" pitchFamily="34" charset="0"/>
              <a:buChar char="•"/>
            </a:pPr>
            <a:r>
              <a:rPr lang="en-US" sz="2000" dirty="0" smtClean="0"/>
              <a:t>Need for collaboration between service-provision offices</a:t>
            </a:r>
          </a:p>
          <a:p>
            <a:pPr marL="234950" indent="-234950">
              <a:buFont typeface="Arial" panose="020B0604020202020204" pitchFamily="34" charset="0"/>
              <a:buChar char="•"/>
            </a:pPr>
            <a:r>
              <a:rPr lang="en-US" sz="2400" dirty="0" smtClean="0"/>
              <a:t>The University of Akron model – six years of collaborative testing between OA and CTC</a:t>
            </a:r>
          </a:p>
          <a:p>
            <a:pPr marL="234950" indent="-234950">
              <a:buFont typeface="Arial" panose="020B0604020202020204" pitchFamily="34" charset="0"/>
              <a:buChar char="•"/>
            </a:pPr>
            <a:r>
              <a:rPr lang="en-US" sz="2400" dirty="0" smtClean="0"/>
              <a:t>Rhodes – In 2012, the Testing Center and Accommodative Services Departments were combined to assure that Accommodative Services is available to address any testing concerns.</a:t>
            </a:r>
          </a:p>
          <a:p>
            <a:pPr marL="234950" indent="-234950">
              <a:buFont typeface="Arial" panose="020B0604020202020204" pitchFamily="34" charset="0"/>
              <a:buChar char="•"/>
            </a:pPr>
            <a:r>
              <a:rPr lang="en-US" sz="2400" dirty="0" smtClean="0"/>
              <a:t>UC Clermont</a:t>
            </a:r>
          </a:p>
        </p:txBody>
      </p:sp>
    </p:spTree>
    <p:extLst>
      <p:ext uri="{BB962C8B-B14F-4D97-AF65-F5344CB8AC3E}">
        <p14:creationId xmlns:p14="http://schemas.microsoft.com/office/powerpoint/2010/main" val="1795767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942562"/>
            <a:ext cx="2618510" cy="4446855"/>
          </a:xfrm>
        </p:spPr>
        <p:txBody>
          <a:bodyPr>
            <a:normAutofit/>
          </a:bodyPr>
          <a:lstStyle/>
          <a:p>
            <a:r>
              <a:rPr lang="en-US" dirty="0" smtClean="0"/>
              <a:t>Upward trend in accessibility needs</a:t>
            </a:r>
            <a:br>
              <a:rPr lang="en-US" dirty="0" smtClean="0"/>
            </a:br>
            <a:r>
              <a:rPr lang="en-US" dirty="0" smtClean="0"/>
              <a:t>(Data from UA)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3356815"/>
              </p:ext>
            </p:extLst>
          </p:nvPr>
        </p:nvGraphicFramePr>
        <p:xfrm>
          <a:off x="2992581" y="822325"/>
          <a:ext cx="8400906" cy="5385185"/>
        </p:xfrm>
        <a:graphic>
          <a:graphicData uri="http://schemas.openxmlformats.org/drawingml/2006/table">
            <a:tbl>
              <a:tblPr firstRow="1" firstCol="1" bandRow="1">
                <a:tableStyleId>{5C22544A-7EE6-4342-B048-85BDC9FD1C3A}</a:tableStyleId>
              </a:tblPr>
              <a:tblGrid>
                <a:gridCol w="1738118"/>
                <a:gridCol w="3331394"/>
                <a:gridCol w="3331394"/>
              </a:tblGrid>
              <a:tr h="828425">
                <a:tc>
                  <a:txBody>
                    <a:bodyPr/>
                    <a:lstStyle/>
                    <a:p>
                      <a:pPr marL="0" marR="0" algn="ctr">
                        <a:lnSpc>
                          <a:spcPct val="115000"/>
                        </a:lnSpc>
                        <a:spcBef>
                          <a:spcPts val="0"/>
                        </a:spcBef>
                        <a:spcAft>
                          <a:spcPts val="0"/>
                        </a:spcAft>
                      </a:pPr>
                      <a:r>
                        <a:rPr lang="en-US" sz="2000" dirty="0">
                          <a:effectLst/>
                          <a:latin typeface="Aparajita" panose="020B0604020202020204" pitchFamily="34" charset="0"/>
                          <a:cs typeface="Aparajita" panose="020B0604020202020204" pitchFamily="34" charset="0"/>
                        </a:rPr>
                        <a:t>Year</a:t>
                      </a:r>
                      <a:endParaRPr lang="en-US" sz="2000" dirty="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dirty="0">
                          <a:effectLst/>
                          <a:latin typeface="Aparajita" panose="020B0604020202020204" pitchFamily="34" charset="0"/>
                          <a:cs typeface="Aparajita" panose="020B0604020202020204" pitchFamily="34" charset="0"/>
                        </a:rPr>
                        <a:t>OA increase in </a:t>
                      </a:r>
                      <a:br>
                        <a:rPr lang="en-US" sz="2000" dirty="0">
                          <a:effectLst/>
                          <a:latin typeface="Aparajita" panose="020B0604020202020204" pitchFamily="34" charset="0"/>
                          <a:cs typeface="Aparajita" panose="020B0604020202020204" pitchFamily="34" charset="0"/>
                        </a:rPr>
                      </a:br>
                      <a:r>
                        <a:rPr lang="en-US" sz="2000" dirty="0">
                          <a:effectLst/>
                          <a:latin typeface="Aparajita" panose="020B0604020202020204" pitchFamily="34" charset="0"/>
                          <a:cs typeface="Aparajita" panose="020B0604020202020204" pitchFamily="34" charset="0"/>
                        </a:rPr>
                        <a:t>active students</a:t>
                      </a:r>
                      <a:endParaRPr lang="en-US" sz="2000" dirty="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UA increase in </a:t>
                      </a:r>
                      <a:br>
                        <a:rPr lang="en-US" sz="2000">
                          <a:effectLst/>
                          <a:latin typeface="Aparajita" panose="020B0604020202020204" pitchFamily="34" charset="0"/>
                          <a:cs typeface="Aparajita" panose="020B0604020202020204" pitchFamily="34" charset="0"/>
                        </a:rPr>
                      </a:br>
                      <a:r>
                        <a:rPr lang="en-US" sz="2000">
                          <a:effectLst/>
                          <a:latin typeface="Aparajita" panose="020B0604020202020204" pitchFamily="34" charset="0"/>
                          <a:cs typeface="Aparajita" panose="020B0604020202020204" pitchFamily="34" charset="0"/>
                        </a:rPr>
                        <a:t>Fall enrollment</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2002</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36.9%</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5.3%</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2003</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2.5%</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0.8%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2004</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13.4%</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-0.7%</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2005</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4.8%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-3.7%</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2006</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21.7%</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4.0%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2007</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8.7%</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5.0%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-3.2%</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5.0%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2009</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14.0%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7.6%</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2010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13.4%</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4.8%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2011</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10.8%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1.5%</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2012</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10.0%</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-3.1%</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2013</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9.5%</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-5.9%</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r>
              <a:tr h="316365">
                <a:tc>
                  <a:txBody>
                    <a:bodyPr/>
                    <a:lstStyle/>
                    <a:p>
                      <a:pPr marL="0" marR="0" algn="ctr">
                        <a:lnSpc>
                          <a:spcPct val="115000"/>
                        </a:lnSpc>
                        <a:spcBef>
                          <a:spcPts val="0"/>
                        </a:spcBef>
                        <a:spcAft>
                          <a:spcPts val="0"/>
                        </a:spcAft>
                      </a:pPr>
                      <a:r>
                        <a:rPr lang="en-US" sz="2000" dirty="0">
                          <a:effectLst/>
                          <a:latin typeface="Aparajita" panose="020B0604020202020204" pitchFamily="34" charset="0"/>
                          <a:cs typeface="Aparajita" panose="020B0604020202020204" pitchFamily="34" charset="0"/>
                        </a:rPr>
                        <a:t>2014</a:t>
                      </a:r>
                      <a:endParaRPr lang="en-US" sz="2000" dirty="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a:effectLst/>
                          <a:latin typeface="Aparajita" panose="020B0604020202020204" pitchFamily="34" charset="0"/>
                          <a:cs typeface="Aparajita" panose="020B0604020202020204" pitchFamily="34" charset="0"/>
                        </a:rPr>
                        <a:t>15.8%</a:t>
                      </a:r>
                      <a:endParaRPr lang="en-US" sz="2000">
                        <a:effectLst/>
                        <a:latin typeface="Aparajita" panose="020B0604020202020204" pitchFamily="34" charset="0"/>
                        <a:ea typeface="Calibri"/>
                        <a:cs typeface="Aparajita" panose="020B0604020202020204" pitchFamily="34" charset="0"/>
                      </a:endParaRPr>
                    </a:p>
                  </a:txBody>
                  <a:tcPr marL="132172" marR="132172" marT="0" marB="0" anchor="ctr"/>
                </a:tc>
                <a:tc>
                  <a:txBody>
                    <a:bodyPr/>
                    <a:lstStyle/>
                    <a:p>
                      <a:pPr marL="0" marR="0" algn="ctr">
                        <a:lnSpc>
                          <a:spcPct val="115000"/>
                        </a:lnSpc>
                        <a:spcBef>
                          <a:spcPts val="0"/>
                        </a:spcBef>
                        <a:spcAft>
                          <a:spcPts val="0"/>
                        </a:spcAft>
                      </a:pPr>
                      <a:r>
                        <a:rPr lang="en-US" sz="2000" dirty="0">
                          <a:effectLst/>
                          <a:latin typeface="Aparajita" panose="020B0604020202020204" pitchFamily="34" charset="0"/>
                          <a:cs typeface="Aparajita" panose="020B0604020202020204" pitchFamily="34" charset="0"/>
                        </a:rPr>
                        <a:t>-4.5%</a:t>
                      </a:r>
                      <a:endParaRPr lang="en-US" sz="2000" dirty="0">
                        <a:effectLst/>
                        <a:latin typeface="Aparajita" panose="020B0604020202020204" pitchFamily="34" charset="0"/>
                        <a:ea typeface="Calibri"/>
                        <a:cs typeface="Aparajita" panose="020B0604020202020204" pitchFamily="34" charset="0"/>
                      </a:endParaRPr>
                    </a:p>
                  </a:txBody>
                  <a:tcPr marL="132172" marR="132172" marT="0" marB="0" anchor="ctr"/>
                </a:tc>
              </a:tr>
            </a:tbl>
          </a:graphicData>
        </a:graphic>
      </p:graphicFrame>
    </p:spTree>
    <p:extLst>
      <p:ext uri="{BB962C8B-B14F-4D97-AF65-F5344CB8AC3E}">
        <p14:creationId xmlns:p14="http://schemas.microsoft.com/office/powerpoint/2010/main" val="790115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CTC Accommodated Testing from the beginning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3600505"/>
              </p:ext>
            </p:extLst>
          </p:nvPr>
        </p:nvGraphicFramePr>
        <p:xfrm>
          <a:off x="1023938" y="1894114"/>
          <a:ext cx="9792108" cy="44146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810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for accommodated testinG</a:t>
            </a:r>
            <a:endParaRPr lang="en-US" dirty="0"/>
          </a:p>
        </p:txBody>
      </p:sp>
      <p:sp>
        <p:nvSpPr>
          <p:cNvPr id="7" name="Content Placeholder 6"/>
          <p:cNvSpPr>
            <a:spLocks noGrp="1"/>
          </p:cNvSpPr>
          <p:nvPr>
            <p:ph idx="1"/>
          </p:nvPr>
        </p:nvSpPr>
        <p:spPr>
          <a:xfrm>
            <a:off x="1024128" y="1962444"/>
            <a:ext cx="9720073" cy="4023360"/>
          </a:xfrm>
        </p:spPr>
        <p:txBody>
          <a:bodyPr/>
          <a:lstStyle/>
          <a:p>
            <a:r>
              <a:rPr lang="en-US" dirty="0" smtClean="0"/>
              <a:t>Instructor Delivery</a:t>
            </a:r>
          </a:p>
          <a:p>
            <a:pPr marL="128016" lvl="1" indent="0">
              <a:buNone/>
            </a:pPr>
            <a:r>
              <a:rPr lang="en-US" dirty="0" smtClean="0"/>
              <a:t>+  Content experts in exam, familiarity with student</a:t>
            </a:r>
          </a:p>
          <a:p>
            <a:pPr marL="128016" lvl="1" indent="0">
              <a:buNone/>
            </a:pPr>
            <a:r>
              <a:rPr lang="en-US" dirty="0" smtClean="0"/>
              <a:t>-  Often not trained in testing or disability, lack appropriate testing space, accommodated exam delivery may be perceived as outside their job/impinging on time and resources</a:t>
            </a:r>
          </a:p>
          <a:p>
            <a:r>
              <a:rPr lang="en-US" dirty="0" smtClean="0"/>
              <a:t>Disability Service Office Delivery</a:t>
            </a:r>
          </a:p>
          <a:p>
            <a:pPr marL="128016" lvl="1" indent="0">
              <a:buNone/>
            </a:pPr>
            <a:r>
              <a:rPr lang="en-US" dirty="0" smtClean="0"/>
              <a:t>+  Awareness of disability laws &amp; policies, student needs, familiarity with student</a:t>
            </a:r>
          </a:p>
          <a:p>
            <a:pPr marL="128016" lvl="1" indent="0">
              <a:buNone/>
            </a:pPr>
            <a:r>
              <a:rPr lang="en-US" dirty="0" smtClean="0"/>
              <a:t>- Often not trained in test proctoring or set up to have appropriate testing space, may have conflict of interest due to advocacy roles for students, lack content knowledge of exam</a:t>
            </a:r>
          </a:p>
          <a:p>
            <a:r>
              <a:rPr lang="en-US" dirty="0" smtClean="0"/>
              <a:t>Test Center Delivery</a:t>
            </a:r>
          </a:p>
          <a:p>
            <a:pPr marL="128016" lvl="1" indent="0">
              <a:buNone/>
            </a:pPr>
            <a:r>
              <a:rPr lang="en-US" dirty="0" smtClean="0"/>
              <a:t>+  Experts in testing, have appropriate test space, existing procedures and policies to manage testing, assumption that lack conflict of interest</a:t>
            </a:r>
          </a:p>
          <a:p>
            <a:pPr marL="128016" lvl="1" indent="0">
              <a:buNone/>
            </a:pPr>
            <a:r>
              <a:rPr lang="en-US" dirty="0" smtClean="0"/>
              <a:t>- Often not trained in disability and accessibility issues, lack content knowledge of exam</a:t>
            </a:r>
          </a:p>
        </p:txBody>
      </p:sp>
    </p:spTree>
    <p:extLst>
      <p:ext uri="{BB962C8B-B14F-4D97-AF65-F5344CB8AC3E}">
        <p14:creationId xmlns:p14="http://schemas.microsoft.com/office/powerpoint/2010/main" val="3366218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Six years later…</a:t>
            </a:r>
            <a:endParaRPr lang="en-US" dirty="0"/>
          </a:p>
        </p:txBody>
      </p:sp>
      <p:sp>
        <p:nvSpPr>
          <p:cNvPr id="3" name="Content Placeholder 2"/>
          <p:cNvSpPr>
            <a:spLocks noGrp="1"/>
          </p:cNvSpPr>
          <p:nvPr>
            <p:ph idx="1"/>
          </p:nvPr>
        </p:nvSpPr>
        <p:spPr>
          <a:xfrm>
            <a:off x="731520" y="1814945"/>
            <a:ext cx="10789920" cy="4494415"/>
          </a:xfrm>
        </p:spPr>
        <p:txBody>
          <a:bodyPr>
            <a:normAutofit lnSpcReduction="10000"/>
          </a:bodyPr>
          <a:lstStyle/>
          <a:p>
            <a:pPr marL="225425" indent="-225425">
              <a:buFont typeface="Arial" panose="020B0604020202020204" pitchFamily="34" charset="0"/>
              <a:buChar char="•"/>
            </a:pPr>
            <a:r>
              <a:rPr lang="en-US" sz="2400" dirty="0" smtClean="0"/>
              <a:t>Testing accommodations determined with documentation and intake at OA</a:t>
            </a:r>
          </a:p>
          <a:p>
            <a:pPr marL="399161" lvl="1" indent="-225425">
              <a:buFont typeface="Arial" panose="020B0604020202020204" pitchFamily="34" charset="0"/>
              <a:buChar char="•"/>
            </a:pPr>
            <a:r>
              <a:rPr lang="en-US" sz="2000" dirty="0" smtClean="0"/>
              <a:t>Extended time:  specific amount depends on impact of disability, determined by Disability Specialist</a:t>
            </a:r>
          </a:p>
          <a:p>
            <a:pPr marL="399161" lvl="1" indent="-225425">
              <a:buFont typeface="Arial" panose="020B0604020202020204" pitchFamily="34" charset="0"/>
              <a:buChar char="•"/>
            </a:pPr>
            <a:r>
              <a:rPr lang="en-US" sz="2000" dirty="0" smtClean="0"/>
              <a:t>Distraction reduced space – no guarantee of private/distraction free space</a:t>
            </a:r>
          </a:p>
          <a:p>
            <a:pPr marL="399161" lvl="1" indent="-225425">
              <a:buFont typeface="Arial" panose="020B0604020202020204" pitchFamily="34" charset="0"/>
              <a:buChar char="•"/>
            </a:pPr>
            <a:r>
              <a:rPr lang="en-US" sz="2000" dirty="0" smtClean="0"/>
              <a:t>Test proctors for reading/scribing</a:t>
            </a:r>
          </a:p>
          <a:p>
            <a:pPr marL="399161" lvl="1" indent="-225425">
              <a:buFont typeface="Arial" panose="020B0604020202020204" pitchFamily="34" charset="0"/>
              <a:buChar char="•"/>
            </a:pPr>
            <a:r>
              <a:rPr lang="en-US" sz="2000" dirty="0" smtClean="0"/>
              <a:t>Use of technology – computers, CCTV, adaptive software, etc. Students not to use personal devices for testing. </a:t>
            </a:r>
          </a:p>
          <a:p>
            <a:pPr marL="225425" indent="-225425">
              <a:buFont typeface="Arial" panose="020B0604020202020204" pitchFamily="34" charset="0"/>
              <a:buChar char="•"/>
            </a:pPr>
            <a:r>
              <a:rPr lang="en-US" sz="2400" dirty="0" smtClean="0"/>
              <a:t>Cases assigned </a:t>
            </a:r>
            <a:r>
              <a:rPr lang="en-US" sz="2400" dirty="0"/>
              <a:t>based on </a:t>
            </a:r>
            <a:r>
              <a:rPr lang="en-US" sz="2400" dirty="0" smtClean="0"/>
              <a:t>accommodation need </a:t>
            </a:r>
            <a:r>
              <a:rPr lang="en-US" sz="2400" dirty="0"/>
              <a:t>and how proctors function in each setting:</a:t>
            </a:r>
          </a:p>
          <a:p>
            <a:pPr marL="399161" lvl="1" indent="-225425">
              <a:buFont typeface="Arial" panose="020B0604020202020204" pitchFamily="34" charset="0"/>
              <a:buChar char="•"/>
            </a:pPr>
            <a:r>
              <a:rPr lang="en-US" sz="2000" dirty="0"/>
              <a:t>OA – </a:t>
            </a:r>
            <a:r>
              <a:rPr lang="en-US" sz="2000" dirty="0" smtClean="0"/>
              <a:t>individualized accommodation </a:t>
            </a:r>
            <a:r>
              <a:rPr lang="en-US" sz="2000" dirty="0"/>
              <a:t>based on need of student.</a:t>
            </a:r>
          </a:p>
          <a:p>
            <a:pPr marL="399161" lvl="1" indent="-225425">
              <a:buFont typeface="Arial" panose="020B0604020202020204" pitchFamily="34" charset="0"/>
              <a:buChar char="•"/>
            </a:pPr>
            <a:r>
              <a:rPr lang="en-US" sz="2000" dirty="0"/>
              <a:t>CTC – proctors monitor testing environment for students with </a:t>
            </a:r>
            <a:r>
              <a:rPr lang="en-US" sz="2000" dirty="0" smtClean="0"/>
              <a:t>disabilities, distraction </a:t>
            </a:r>
            <a:r>
              <a:rPr lang="en-US" sz="2000" dirty="0"/>
              <a:t>reduced environment, </a:t>
            </a:r>
            <a:r>
              <a:rPr lang="en-US" sz="2000" dirty="0" smtClean="0"/>
              <a:t>extended time, access to materials such as computer/calculator</a:t>
            </a:r>
          </a:p>
          <a:p>
            <a:pPr marL="399161" lvl="1" indent="-225425">
              <a:buFont typeface="Arial" panose="020B0604020202020204" pitchFamily="34" charset="0"/>
              <a:buChar char="•"/>
            </a:pPr>
            <a:r>
              <a:rPr lang="en-US" sz="2000" dirty="0" smtClean="0"/>
              <a:t>Students maintain option to take tests with class without accommodations; with accommodations provided by instructor; at CTC or OA as assigned; or at Computer Based Assessment &amp; Evaluation if required of the course (i.e. Springboard exam).</a:t>
            </a:r>
          </a:p>
          <a:p>
            <a:pPr marL="225425" indent="-225425"/>
            <a:endParaRPr lang="en-US" dirty="0"/>
          </a:p>
        </p:txBody>
      </p:sp>
    </p:spTree>
    <p:extLst>
      <p:ext uri="{BB962C8B-B14F-4D97-AF65-F5344CB8AC3E}">
        <p14:creationId xmlns:p14="http://schemas.microsoft.com/office/powerpoint/2010/main" val="32762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Collaboration</a:t>
            </a:r>
            <a:endParaRPr lang="en-US" dirty="0"/>
          </a:p>
        </p:txBody>
      </p:sp>
      <p:sp>
        <p:nvSpPr>
          <p:cNvPr id="6" name="Text Placeholder 5"/>
          <p:cNvSpPr>
            <a:spLocks noGrp="1"/>
          </p:cNvSpPr>
          <p:nvPr>
            <p:ph type="body" idx="1"/>
          </p:nvPr>
        </p:nvSpPr>
        <p:spPr/>
        <p:txBody>
          <a:bodyPr/>
          <a:lstStyle/>
          <a:p>
            <a:r>
              <a:rPr lang="en-US" dirty="0" smtClean="0"/>
              <a:t>Barriers and Supports</a:t>
            </a:r>
          </a:p>
          <a:p>
            <a:r>
              <a:rPr lang="en-US" dirty="0" smtClean="0"/>
              <a:t>Centrality to Effective Services</a:t>
            </a:r>
          </a:p>
          <a:p>
            <a:r>
              <a:rPr lang="en-US" dirty="0" smtClean="0"/>
              <a:t>Necessary Conditions</a:t>
            </a:r>
            <a:endParaRPr lang="en-US" dirty="0"/>
          </a:p>
        </p:txBody>
      </p:sp>
    </p:spTree>
    <p:extLst>
      <p:ext uri="{BB962C8B-B14F-4D97-AF65-F5344CB8AC3E}">
        <p14:creationId xmlns:p14="http://schemas.microsoft.com/office/powerpoint/2010/main" val="1418822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1892</TotalTime>
  <Words>1073</Words>
  <Application>Microsoft Macintosh PowerPoint</Application>
  <PresentationFormat>Widescreen</PresentationFormat>
  <Paragraphs>150</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Aparajita</vt:lpstr>
      <vt:lpstr>Calibri</vt:lpstr>
      <vt:lpstr>Tw Cen MT</vt:lpstr>
      <vt:lpstr>Tw Cen MT Condensed</vt:lpstr>
      <vt:lpstr>Wingdings</vt:lpstr>
      <vt:lpstr>Wingdings 3</vt:lpstr>
      <vt:lpstr>Arial</vt:lpstr>
      <vt:lpstr>Integral</vt:lpstr>
      <vt:lpstr>Testing and disability offices: partners in access and success</vt:lpstr>
      <vt:lpstr>Introductions</vt:lpstr>
      <vt:lpstr>Goals for presentation</vt:lpstr>
      <vt:lpstr>Background on accommodated testing </vt:lpstr>
      <vt:lpstr>Upward trend in accessibility needs (Data from UA)</vt:lpstr>
      <vt:lpstr>CTC Accommodated Testing from the beginning</vt:lpstr>
      <vt:lpstr>Models for accommodated testinG</vt:lpstr>
      <vt:lpstr>UA Six years later…</vt:lpstr>
      <vt:lpstr>Collaboration</vt:lpstr>
      <vt:lpstr>Literature on collaboration </vt:lpstr>
      <vt:lpstr>Necessary conditions</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DeFago,Jessica L</dc:creator>
  <cp:lastModifiedBy>Kurt Soltman</cp:lastModifiedBy>
  <cp:revision>47</cp:revision>
  <dcterms:created xsi:type="dcterms:W3CDTF">2014-09-12T02:18:28Z</dcterms:created>
  <dcterms:modified xsi:type="dcterms:W3CDTF">2015-10-23T12:01:54Z</dcterms:modified>
</cp:coreProperties>
</file>