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75" r:id="rId1"/>
    <p:sldMasterId id="2147483751" r:id="rId2"/>
  </p:sldMasterIdLst>
  <p:notesMasterIdLst>
    <p:notesMasterId r:id="rId23"/>
  </p:notesMasterIdLst>
  <p:handoutMasterIdLst>
    <p:handoutMasterId r:id="rId24"/>
  </p:handoutMasterIdLst>
  <p:sldIdLst>
    <p:sldId id="256" r:id="rId3"/>
    <p:sldId id="287" r:id="rId4"/>
    <p:sldId id="288" r:id="rId5"/>
    <p:sldId id="289" r:id="rId6"/>
    <p:sldId id="281" r:id="rId7"/>
    <p:sldId id="277" r:id="rId8"/>
    <p:sldId id="279" r:id="rId9"/>
    <p:sldId id="282" r:id="rId10"/>
    <p:sldId id="271" r:id="rId11"/>
    <p:sldId id="272" r:id="rId12"/>
    <p:sldId id="273" r:id="rId13"/>
    <p:sldId id="274" r:id="rId14"/>
    <p:sldId id="280" r:id="rId15"/>
    <p:sldId id="275" r:id="rId16"/>
    <p:sldId id="283" r:id="rId17"/>
    <p:sldId id="284" r:id="rId18"/>
    <p:sldId id="285" r:id="rId19"/>
    <p:sldId id="286" r:id="rId20"/>
    <p:sldId id="290" r:id="rId21"/>
    <p:sldId id="291" r:id="rId2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B0000"/>
    <a:srgbClr val="636D6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7" autoAdjust="0"/>
    <p:restoredTop sz="94617" autoAdjust="0"/>
  </p:normalViewPr>
  <p:slideViewPr>
    <p:cSldViewPr snapToGrid="0" snapToObjects="1">
      <p:cViewPr varScale="1">
        <p:scale>
          <a:sx n="102" d="100"/>
          <a:sy n="102" d="100"/>
        </p:scale>
        <p:origin x="-15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111" d="100"/>
          <a:sy n="111" d="100"/>
        </p:scale>
        <p:origin x="-3944" y="-10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notesMaster" Target="notesMasters/notesMaster1.xml"/><Relationship Id="rId24" Type="http://schemas.openxmlformats.org/officeDocument/2006/relationships/handoutMaster" Target="handoutMasters/handoutMaster1.xml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5B6E0F-1DB3-5A43-B8F9-5E1E696749DF}" type="datetimeFigureOut">
              <a:t>10/22/15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C1F9FE-B8FF-F345-B45D-636AC2B598BD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57653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1BC211-ACBD-CB48-B939-364088D2CD6D}" type="datetimeFigureOut">
              <a:t>10/22/15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04D311-73F7-5D42-B843-E8305C73070F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40208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1480389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2"/>
          <p:cNvSpPr>
            <a:spLocks noGrp="1"/>
          </p:cNvSpPr>
          <p:nvPr>
            <p:ph idx="13"/>
          </p:nvPr>
        </p:nvSpPr>
        <p:spPr>
          <a:xfrm>
            <a:off x="746930" y="1830387"/>
            <a:ext cx="8229600" cy="4525963"/>
          </a:xfrm>
          <a:prstGeom prst="rect">
            <a:avLst/>
          </a:prstGeom>
          <a:ln>
            <a:solidFill>
              <a:srgbClr val="FFFFFF"/>
            </a:solidFill>
          </a:ln>
        </p:spPr>
        <p:txBody>
          <a:bodyPr/>
          <a:lstStyle>
            <a:lvl1pPr>
              <a:defRPr>
                <a:solidFill>
                  <a:srgbClr val="BB0000"/>
                </a:solidFill>
              </a:defRPr>
            </a:lvl1pPr>
            <a:lvl2pPr marL="0">
              <a:spcBef>
                <a:spcPts val="600"/>
              </a:spcBef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spcBef>
                <a:spcPts val="0"/>
              </a:spcBef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5pPr marL="502920" indent="0">
              <a:spcBef>
                <a:spcPts val="350"/>
              </a:spcBef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4"/>
            <a:r>
              <a:rPr lang="en-US" dirty="0" smtClean="0"/>
              <a:t>Fourth level</a:t>
            </a:r>
            <a:endParaRPr lang="en-US" dirty="0"/>
          </a:p>
        </p:txBody>
      </p:sp>
      <p:sp>
        <p:nvSpPr>
          <p:cNvPr id="13" name="Content Placeholder 2"/>
          <p:cNvSpPr>
            <a:spLocks noGrp="1"/>
          </p:cNvSpPr>
          <p:nvPr>
            <p:ph idx="15" hasCustomPrompt="1"/>
          </p:nvPr>
        </p:nvSpPr>
        <p:spPr>
          <a:xfrm>
            <a:off x="5573888" y="229810"/>
            <a:ext cx="3392206" cy="668812"/>
          </a:xfrm>
          <a:prstGeom prst="rect">
            <a:avLst/>
          </a:prstGeom>
          <a:ln>
            <a:solidFill>
              <a:srgbClr val="BB0000"/>
            </a:solidFill>
          </a:ln>
        </p:spPr>
        <p:txBody>
          <a:bodyPr/>
          <a:lstStyle>
            <a:lvl1pPr algn="r">
              <a:lnSpc>
                <a:spcPts val="1640"/>
              </a:lnSpc>
              <a:spcBef>
                <a:spcPts val="0"/>
              </a:spcBef>
              <a:defRPr sz="1300" baseline="0">
                <a:solidFill>
                  <a:schemeClr val="bg1"/>
                </a:solidFill>
              </a:defRPr>
            </a:lvl1pPr>
            <a:lvl2pPr marL="0">
              <a:spcBef>
                <a:spcPts val="600"/>
              </a:spcBef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spcBef>
                <a:spcPts val="0"/>
              </a:spcBef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5pPr marL="502920" indent="0">
              <a:spcBef>
                <a:spcPts val="350"/>
              </a:spcBef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UNIT NAME HERE</a:t>
            </a:r>
          </a:p>
          <a:p>
            <a:pPr lvl="0"/>
            <a:r>
              <a:rPr lang="en-US" dirty="0" smtClean="0"/>
              <a:t>LINE 2 AS NEEDED</a:t>
            </a:r>
            <a:endParaRPr lang="en-US" dirty="0"/>
          </a:p>
        </p:txBody>
      </p:sp>
      <p:sp>
        <p:nvSpPr>
          <p:cNvPr id="14" name="Content Placeholder 2"/>
          <p:cNvSpPr>
            <a:spLocks noGrp="1"/>
          </p:cNvSpPr>
          <p:nvPr>
            <p:ph idx="16" hasCustomPrompt="1"/>
          </p:nvPr>
        </p:nvSpPr>
        <p:spPr>
          <a:xfrm>
            <a:off x="4315389" y="1052951"/>
            <a:ext cx="4642821" cy="636119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/>
          <a:lstStyle>
            <a:lvl1pPr algn="r">
              <a:lnSpc>
                <a:spcPts val="1640"/>
              </a:lnSpc>
              <a:spcBef>
                <a:spcPts val="0"/>
              </a:spcBef>
              <a:defRPr sz="1600" b="1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0">
              <a:spcBef>
                <a:spcPts val="600"/>
              </a:spcBef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spcBef>
                <a:spcPts val="0"/>
              </a:spcBef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5pPr marL="502920" indent="0">
              <a:spcBef>
                <a:spcPts val="350"/>
              </a:spcBef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TOPIC TITLE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31671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g Phrase-Word Slide WHIT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2"/>
          <p:cNvSpPr>
            <a:spLocks noGrp="1"/>
          </p:cNvSpPr>
          <p:nvPr>
            <p:ph idx="16" hasCustomPrompt="1"/>
          </p:nvPr>
        </p:nvSpPr>
        <p:spPr>
          <a:xfrm>
            <a:off x="651757" y="1734522"/>
            <a:ext cx="7194020" cy="4417350"/>
          </a:xfrm>
          <a:prstGeom prst="rect">
            <a:avLst/>
          </a:prstGeom>
          <a:ln>
            <a:solidFill>
              <a:srgbClr val="FFFFFF"/>
            </a:solidFill>
          </a:ln>
        </p:spPr>
        <p:txBody>
          <a:bodyPr/>
          <a:lstStyle>
            <a:lvl1pPr algn="l">
              <a:lnSpc>
                <a:spcPts val="8400"/>
              </a:lnSpc>
              <a:spcBef>
                <a:spcPts val="0"/>
              </a:spcBef>
              <a:defRPr sz="8000" b="1" baseline="0">
                <a:solidFill>
                  <a:srgbClr val="BB0000"/>
                </a:solidFill>
              </a:defRPr>
            </a:lvl1pPr>
            <a:lvl2pPr marL="0">
              <a:spcBef>
                <a:spcPts val="600"/>
              </a:spcBef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spcBef>
                <a:spcPts val="0"/>
              </a:spcBef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5pPr marL="502920" indent="0">
              <a:spcBef>
                <a:spcPts val="350"/>
              </a:spcBef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BIG WORD BIG PHRASE</a:t>
            </a:r>
            <a:br>
              <a:rPr lang="en-US" dirty="0" smtClean="0"/>
            </a:br>
            <a:r>
              <a:rPr lang="en-US" dirty="0" smtClean="0"/>
              <a:t>SLIDE</a:t>
            </a:r>
            <a:endParaRPr lang="en-US" dirty="0"/>
          </a:p>
        </p:txBody>
      </p:sp>
      <p:sp>
        <p:nvSpPr>
          <p:cNvPr id="11" name="Content Placeholder 2"/>
          <p:cNvSpPr>
            <a:spLocks noGrp="1"/>
          </p:cNvSpPr>
          <p:nvPr>
            <p:ph idx="15" hasCustomPrompt="1"/>
          </p:nvPr>
        </p:nvSpPr>
        <p:spPr>
          <a:xfrm>
            <a:off x="5573888" y="229810"/>
            <a:ext cx="3392206" cy="668812"/>
          </a:xfrm>
          <a:prstGeom prst="rect">
            <a:avLst/>
          </a:prstGeom>
          <a:ln>
            <a:solidFill>
              <a:srgbClr val="BB0000"/>
            </a:solidFill>
          </a:ln>
        </p:spPr>
        <p:txBody>
          <a:bodyPr/>
          <a:lstStyle>
            <a:lvl1pPr algn="r">
              <a:lnSpc>
                <a:spcPts val="1640"/>
              </a:lnSpc>
              <a:spcBef>
                <a:spcPts val="0"/>
              </a:spcBef>
              <a:defRPr sz="1300" baseline="0">
                <a:solidFill>
                  <a:schemeClr val="bg1"/>
                </a:solidFill>
              </a:defRPr>
            </a:lvl1pPr>
            <a:lvl2pPr marL="0">
              <a:spcBef>
                <a:spcPts val="600"/>
              </a:spcBef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spcBef>
                <a:spcPts val="0"/>
              </a:spcBef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5pPr marL="502920" indent="0">
              <a:spcBef>
                <a:spcPts val="350"/>
              </a:spcBef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UNIT NAME HERE</a:t>
            </a:r>
          </a:p>
          <a:p>
            <a:pPr lvl="0"/>
            <a:r>
              <a:rPr lang="en-US" dirty="0" smtClean="0"/>
              <a:t>LINE 2 AS NEEDED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68018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g Phrase-Word Slide 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910167"/>
            <a:ext cx="9144000" cy="5947833"/>
          </a:xfrm>
          <a:prstGeom prst="rect">
            <a:avLst/>
          </a:prstGeom>
          <a:solidFill>
            <a:srgbClr val="B70F2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BB0000"/>
              </a:solidFill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5" hasCustomPrompt="1"/>
          </p:nvPr>
        </p:nvSpPr>
        <p:spPr>
          <a:xfrm>
            <a:off x="5573888" y="242139"/>
            <a:ext cx="3392206" cy="668812"/>
          </a:xfrm>
          <a:prstGeom prst="rect">
            <a:avLst/>
          </a:prstGeom>
          <a:ln>
            <a:solidFill>
              <a:srgbClr val="BB0000"/>
            </a:solidFill>
          </a:ln>
        </p:spPr>
        <p:txBody>
          <a:bodyPr/>
          <a:lstStyle>
            <a:lvl1pPr algn="r">
              <a:lnSpc>
                <a:spcPts val="1640"/>
              </a:lnSpc>
              <a:spcBef>
                <a:spcPts val="0"/>
              </a:spcBef>
              <a:defRPr sz="1300" baseline="0">
                <a:solidFill>
                  <a:schemeClr val="bg1"/>
                </a:solidFill>
              </a:defRPr>
            </a:lvl1pPr>
            <a:lvl2pPr marL="0">
              <a:spcBef>
                <a:spcPts val="600"/>
              </a:spcBef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spcBef>
                <a:spcPts val="0"/>
              </a:spcBef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5pPr marL="502920" indent="0">
              <a:spcBef>
                <a:spcPts val="350"/>
              </a:spcBef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UNIT NAME HERE</a:t>
            </a:r>
          </a:p>
          <a:p>
            <a:pPr lvl="0"/>
            <a:r>
              <a:rPr lang="en-US" dirty="0" smtClean="0"/>
              <a:t>LINE 2 AS NEEDED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6" hasCustomPrompt="1"/>
          </p:nvPr>
        </p:nvSpPr>
        <p:spPr>
          <a:xfrm>
            <a:off x="651757" y="1734522"/>
            <a:ext cx="7194020" cy="4417350"/>
          </a:xfrm>
          <a:prstGeom prst="rect">
            <a:avLst/>
          </a:prstGeom>
          <a:ln>
            <a:solidFill>
              <a:srgbClr val="BB0000"/>
            </a:solidFill>
          </a:ln>
        </p:spPr>
        <p:txBody>
          <a:bodyPr/>
          <a:lstStyle>
            <a:lvl1pPr algn="l">
              <a:lnSpc>
                <a:spcPts val="8400"/>
              </a:lnSpc>
              <a:spcBef>
                <a:spcPts val="0"/>
              </a:spcBef>
              <a:defRPr sz="8000" b="1" baseline="0">
                <a:solidFill>
                  <a:schemeClr val="bg1"/>
                </a:solidFill>
              </a:defRPr>
            </a:lvl1pPr>
            <a:lvl2pPr marL="0">
              <a:spcBef>
                <a:spcPts val="600"/>
              </a:spcBef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spcBef>
                <a:spcPts val="0"/>
              </a:spcBef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5pPr marL="502920" indent="0">
              <a:spcBef>
                <a:spcPts val="350"/>
              </a:spcBef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BIG WORD</a:t>
            </a:r>
          </a:p>
          <a:p>
            <a:pPr lvl="0"/>
            <a:r>
              <a:rPr lang="en-US" dirty="0" smtClean="0"/>
              <a:t>BIG PHRASE</a:t>
            </a:r>
            <a:br>
              <a:rPr lang="en-US" dirty="0" smtClean="0"/>
            </a:br>
            <a:r>
              <a:rPr lang="en-US" dirty="0" smtClean="0"/>
              <a:t>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19577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2"/>
          <p:cNvSpPr>
            <a:spLocks noGrp="1"/>
          </p:cNvSpPr>
          <p:nvPr>
            <p:ph idx="15" hasCustomPrompt="1"/>
          </p:nvPr>
        </p:nvSpPr>
        <p:spPr>
          <a:xfrm>
            <a:off x="5573888" y="229810"/>
            <a:ext cx="3392206" cy="668812"/>
          </a:xfrm>
          <a:prstGeom prst="rect">
            <a:avLst/>
          </a:prstGeom>
          <a:ln>
            <a:solidFill>
              <a:srgbClr val="BB0000"/>
            </a:solidFill>
          </a:ln>
        </p:spPr>
        <p:txBody>
          <a:bodyPr/>
          <a:lstStyle>
            <a:lvl1pPr algn="r">
              <a:lnSpc>
                <a:spcPts val="1640"/>
              </a:lnSpc>
              <a:spcBef>
                <a:spcPts val="0"/>
              </a:spcBef>
              <a:defRPr sz="1300" baseline="0">
                <a:solidFill>
                  <a:schemeClr val="bg1"/>
                </a:solidFill>
              </a:defRPr>
            </a:lvl1pPr>
            <a:lvl2pPr marL="0">
              <a:spcBef>
                <a:spcPts val="600"/>
              </a:spcBef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spcBef>
                <a:spcPts val="0"/>
              </a:spcBef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5pPr marL="502920" indent="0">
              <a:spcBef>
                <a:spcPts val="350"/>
              </a:spcBef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UNIT NAME HERE</a:t>
            </a:r>
          </a:p>
          <a:p>
            <a:pPr lvl="0"/>
            <a:r>
              <a:rPr lang="en-US" dirty="0" smtClean="0"/>
              <a:t>LINE 2 AS NEEDED</a:t>
            </a:r>
            <a:endParaRPr lang="en-US" dirty="0"/>
          </a:p>
        </p:txBody>
      </p:sp>
      <p:sp>
        <p:nvSpPr>
          <p:cNvPr id="13" name="Content Placeholder 2"/>
          <p:cNvSpPr>
            <a:spLocks noGrp="1"/>
          </p:cNvSpPr>
          <p:nvPr>
            <p:ph idx="17" hasCustomPrompt="1"/>
          </p:nvPr>
        </p:nvSpPr>
        <p:spPr>
          <a:xfrm>
            <a:off x="4881010" y="5372665"/>
            <a:ext cx="3392206" cy="1094025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/>
          <a:lstStyle>
            <a:lvl1pPr algn="r">
              <a:lnSpc>
                <a:spcPct val="110000"/>
              </a:lnSpc>
              <a:spcBef>
                <a:spcPts val="0"/>
              </a:spcBef>
              <a:defRPr sz="2400" baseline="-25000">
                <a:solidFill>
                  <a:srgbClr val="BB0000"/>
                </a:solidFill>
              </a:defRPr>
            </a:lvl1pPr>
            <a:lvl2pPr marL="0">
              <a:spcBef>
                <a:spcPts val="600"/>
              </a:spcBef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spcBef>
                <a:spcPts val="0"/>
              </a:spcBef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5pPr marL="502920" indent="0">
              <a:spcBef>
                <a:spcPts val="350"/>
              </a:spcBef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algn="r">
              <a:lnSpc>
                <a:spcPct val="110000"/>
              </a:lnSpc>
            </a:pP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– </a:t>
            </a:r>
            <a:r>
              <a:rPr lang="en-US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Firstandlast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 Name</a:t>
            </a:r>
          </a:p>
          <a:p>
            <a:pPr algn="r">
              <a:lnSpc>
                <a:spcPct val="110000"/>
              </a:lnSpc>
            </a:pPr>
            <a:r>
              <a:rPr lang="en-US" sz="1800" dirty="0" smtClean="0">
                <a:solidFill>
                  <a:schemeClr val="tx1">
                    <a:lumMod val="60000"/>
                    <a:lumOff val="40000"/>
                  </a:schemeClr>
                </a:solidFill>
                <a:cs typeface="Arial"/>
              </a:rPr>
              <a:t>   Optional title line</a:t>
            </a:r>
            <a:endParaRPr lang="en-US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8" hasCustomPrompt="1"/>
          </p:nvPr>
        </p:nvSpPr>
        <p:spPr>
          <a:xfrm>
            <a:off x="944698" y="1734523"/>
            <a:ext cx="7200384" cy="3789978"/>
          </a:xfrm>
          <a:prstGeom prst="rect">
            <a:avLst/>
          </a:prstGeom>
          <a:ln>
            <a:solidFill>
              <a:srgbClr val="FFFFFF"/>
            </a:solidFill>
          </a:ln>
        </p:spPr>
        <p:txBody>
          <a:bodyPr vert="horz"/>
          <a:lstStyle>
            <a:lvl1pPr algn="ctr">
              <a:defRPr lang="en-US" sz="3200" b="0" smtClean="0">
                <a:solidFill>
                  <a:srgbClr val="BB0032"/>
                </a:solidFill>
                <a:cs typeface="Arial"/>
              </a:defRPr>
            </a:lvl1pPr>
          </a:lstStyle>
          <a:p>
            <a:pPr lvl="0"/>
            <a:r>
              <a:rPr lang="en-US" sz="6500" b="0" dirty="0" smtClean="0">
                <a:solidFill>
                  <a:srgbClr val="BB0032"/>
                </a:solidFill>
                <a:latin typeface="+mj-lt"/>
                <a:cs typeface="Arial"/>
              </a:rPr>
              <a:t>“Notable quote</a:t>
            </a:r>
            <a:br>
              <a:rPr lang="en-US" sz="6500" b="0" dirty="0" smtClean="0">
                <a:solidFill>
                  <a:srgbClr val="BB0032"/>
                </a:solidFill>
                <a:latin typeface="+mj-lt"/>
                <a:cs typeface="Arial"/>
              </a:rPr>
            </a:br>
            <a:r>
              <a:rPr lang="en-US" sz="6500" b="0" dirty="0" smtClean="0">
                <a:solidFill>
                  <a:srgbClr val="BB0032"/>
                </a:solidFill>
                <a:latin typeface="+mj-lt"/>
                <a:cs typeface="Arial"/>
              </a:rPr>
              <a:t>goes right here,</a:t>
            </a:r>
            <a:br>
              <a:rPr lang="en-US" sz="6500" b="0" dirty="0" smtClean="0">
                <a:solidFill>
                  <a:srgbClr val="BB0032"/>
                </a:solidFill>
                <a:latin typeface="+mj-lt"/>
                <a:cs typeface="Arial"/>
              </a:rPr>
            </a:br>
            <a:r>
              <a:rPr lang="en-US" sz="6500" b="0" dirty="0" smtClean="0">
                <a:solidFill>
                  <a:srgbClr val="BB0032"/>
                </a:solidFill>
                <a:latin typeface="+mj-lt"/>
                <a:cs typeface="Arial"/>
              </a:rPr>
              <a:t>yes right here.”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79224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Photo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923936"/>
            <a:ext cx="9144000" cy="5934064"/>
          </a:xfrm>
          <a:prstGeom prst="rect">
            <a:avLst/>
          </a:prstGeom>
        </p:spPr>
        <p:txBody>
          <a:bodyPr vert="horz"/>
          <a:lstStyle>
            <a:lvl1pPr>
              <a:defRPr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 dirty="0" smtClean="0"/>
              <a:t>Full slide picture</a:t>
            </a:r>
            <a:endParaRPr lang="en-US" dirty="0"/>
          </a:p>
        </p:txBody>
      </p:sp>
      <p:sp>
        <p:nvSpPr>
          <p:cNvPr id="11" name="Content Placeholder 2"/>
          <p:cNvSpPr>
            <a:spLocks noGrp="1"/>
          </p:cNvSpPr>
          <p:nvPr>
            <p:ph idx="15" hasCustomPrompt="1"/>
          </p:nvPr>
        </p:nvSpPr>
        <p:spPr>
          <a:xfrm>
            <a:off x="5573888" y="229810"/>
            <a:ext cx="3392206" cy="668812"/>
          </a:xfrm>
          <a:prstGeom prst="rect">
            <a:avLst/>
          </a:prstGeom>
          <a:ln>
            <a:solidFill>
              <a:srgbClr val="BB0000"/>
            </a:solidFill>
          </a:ln>
        </p:spPr>
        <p:txBody>
          <a:bodyPr/>
          <a:lstStyle>
            <a:lvl1pPr algn="r">
              <a:lnSpc>
                <a:spcPts val="1640"/>
              </a:lnSpc>
              <a:spcBef>
                <a:spcPts val="0"/>
              </a:spcBef>
              <a:defRPr sz="1300" baseline="0">
                <a:solidFill>
                  <a:schemeClr val="bg1"/>
                </a:solidFill>
              </a:defRPr>
            </a:lvl1pPr>
            <a:lvl2pPr marL="0">
              <a:spcBef>
                <a:spcPts val="600"/>
              </a:spcBef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spcBef>
                <a:spcPts val="0"/>
              </a:spcBef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5pPr marL="502920" indent="0">
              <a:spcBef>
                <a:spcPts val="350"/>
              </a:spcBef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UNIT NAME HERE</a:t>
            </a:r>
          </a:p>
          <a:p>
            <a:pPr lvl="0"/>
            <a:r>
              <a:rPr lang="en-US" dirty="0" smtClean="0"/>
              <a:t>LINE 2 AS NEEDED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idx="14"/>
          </p:nvPr>
        </p:nvSpPr>
        <p:spPr>
          <a:xfrm>
            <a:off x="4868540" y="1436104"/>
            <a:ext cx="3998889" cy="1591385"/>
          </a:xfrm>
          <a:prstGeom prst="rect">
            <a:avLst/>
          </a:prstGeom>
          <a:ln w="19050" cmpd="sng">
            <a:solidFill>
              <a:schemeClr val="tx1">
                <a:lumMod val="50000"/>
                <a:lumOff val="50000"/>
              </a:schemeClr>
            </a:solidFill>
          </a:ln>
          <a:effectLst/>
        </p:spPr>
        <p:txBody>
          <a:bodyPr/>
          <a:lstStyle>
            <a:lvl1pPr marL="91440">
              <a:lnSpc>
                <a:spcPts val="3440"/>
              </a:lnSpc>
              <a:spcBef>
                <a:spcPts val="0"/>
              </a:spcBef>
              <a:defRPr sz="2000" b="1">
                <a:solidFill>
                  <a:srgbClr val="BB0000"/>
                </a:solidFill>
              </a:defRPr>
            </a:lvl1pPr>
            <a:lvl2pPr marL="91440" indent="182880">
              <a:spcBef>
                <a:spcPts val="200"/>
              </a:spcBef>
              <a:spcAft>
                <a:spcPts val="0"/>
              </a:spcAft>
              <a:buClr>
                <a:srgbClr val="BB0000"/>
              </a:buClr>
              <a:buFont typeface="Arial"/>
              <a:buChar char="•"/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91440" indent="182880">
              <a:spcBef>
                <a:spcPts val="200"/>
              </a:spcBef>
              <a:spcAft>
                <a:spcPts val="0"/>
              </a:spcAft>
              <a:buClr>
                <a:srgbClr val="BB0000"/>
              </a:buClr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5pPr marL="502920" indent="0">
              <a:spcBef>
                <a:spcPts val="350"/>
              </a:spcBef>
              <a:buFont typeface="Arial"/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2"/>
            <a:r>
              <a:rPr lang="en-US" dirty="0" smtClean="0"/>
              <a:t>Fourth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17472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-Tex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923936"/>
            <a:ext cx="3883850" cy="5934064"/>
          </a:xfrm>
          <a:prstGeom prst="rect">
            <a:avLst/>
          </a:prstGeom>
        </p:spPr>
        <p:txBody>
          <a:bodyPr vert="horz"/>
          <a:lstStyle>
            <a:lvl1pPr>
              <a:defRPr>
                <a:solidFill>
                  <a:srgbClr val="BFBFBF"/>
                </a:solidFill>
              </a:defRPr>
            </a:lvl1pPr>
          </a:lstStyle>
          <a:p>
            <a:r>
              <a:rPr lang="en-US" dirty="0" smtClean="0"/>
              <a:t>½ slide picture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4"/>
          </p:nvPr>
        </p:nvSpPr>
        <p:spPr>
          <a:xfrm>
            <a:off x="4137592" y="1830387"/>
            <a:ext cx="4701503" cy="4525963"/>
          </a:xfrm>
          <a:prstGeom prst="rect">
            <a:avLst/>
          </a:prstGeom>
          <a:ln>
            <a:solidFill>
              <a:srgbClr val="FFFFFF"/>
            </a:solidFill>
          </a:ln>
        </p:spPr>
        <p:txBody>
          <a:bodyPr/>
          <a:lstStyle>
            <a:lvl1pPr>
              <a:lnSpc>
                <a:spcPts val="3440"/>
              </a:lnSpc>
              <a:spcBef>
                <a:spcPts val="0"/>
              </a:spcBef>
              <a:defRPr>
                <a:solidFill>
                  <a:srgbClr val="BB0000"/>
                </a:solidFill>
              </a:defRPr>
            </a:lvl1pPr>
            <a:lvl2pPr marL="0">
              <a:spcBef>
                <a:spcPts val="600"/>
              </a:spcBef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spcBef>
                <a:spcPts val="0"/>
              </a:spcBef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5pPr marL="502920" indent="0">
              <a:spcBef>
                <a:spcPts val="350"/>
              </a:spcBef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idx="15" hasCustomPrompt="1"/>
          </p:nvPr>
        </p:nvSpPr>
        <p:spPr>
          <a:xfrm>
            <a:off x="5573888" y="229810"/>
            <a:ext cx="3392206" cy="668812"/>
          </a:xfrm>
          <a:prstGeom prst="rect">
            <a:avLst/>
          </a:prstGeom>
          <a:ln>
            <a:solidFill>
              <a:srgbClr val="BB0000"/>
            </a:solidFill>
          </a:ln>
        </p:spPr>
        <p:txBody>
          <a:bodyPr/>
          <a:lstStyle>
            <a:lvl1pPr algn="r">
              <a:lnSpc>
                <a:spcPts val="1640"/>
              </a:lnSpc>
              <a:spcBef>
                <a:spcPts val="0"/>
              </a:spcBef>
              <a:defRPr sz="1300" baseline="0">
                <a:solidFill>
                  <a:schemeClr val="bg1"/>
                </a:solidFill>
              </a:defRPr>
            </a:lvl1pPr>
            <a:lvl2pPr marL="0">
              <a:spcBef>
                <a:spcPts val="600"/>
              </a:spcBef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spcBef>
                <a:spcPts val="0"/>
              </a:spcBef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5pPr marL="502920" indent="0">
              <a:spcBef>
                <a:spcPts val="350"/>
              </a:spcBef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UNIT NAME HERE</a:t>
            </a:r>
          </a:p>
          <a:p>
            <a:pPr lvl="0"/>
            <a:r>
              <a:rPr lang="en-US" dirty="0" smtClean="0"/>
              <a:t>LINE 2 AS NEEDED</a:t>
            </a:r>
            <a:endParaRPr lang="en-US" dirty="0"/>
          </a:p>
        </p:txBody>
      </p:sp>
      <p:sp>
        <p:nvSpPr>
          <p:cNvPr id="13" name="Content Placeholder 2"/>
          <p:cNvSpPr>
            <a:spLocks noGrp="1"/>
          </p:cNvSpPr>
          <p:nvPr>
            <p:ph idx="16" hasCustomPrompt="1"/>
          </p:nvPr>
        </p:nvSpPr>
        <p:spPr>
          <a:xfrm>
            <a:off x="4315389" y="1052951"/>
            <a:ext cx="4642821" cy="636119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/>
          <a:lstStyle>
            <a:lvl1pPr algn="r">
              <a:lnSpc>
                <a:spcPts val="1640"/>
              </a:lnSpc>
              <a:spcBef>
                <a:spcPts val="0"/>
              </a:spcBef>
              <a:defRPr sz="1600" b="1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0">
              <a:spcBef>
                <a:spcPts val="600"/>
              </a:spcBef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spcBef>
                <a:spcPts val="0"/>
              </a:spcBef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5pPr marL="502920" indent="0">
              <a:spcBef>
                <a:spcPts val="350"/>
              </a:spcBef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TOPIC TITLE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36812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5" hasCustomPrompt="1"/>
          </p:nvPr>
        </p:nvSpPr>
        <p:spPr>
          <a:xfrm>
            <a:off x="5573888" y="229810"/>
            <a:ext cx="3392206" cy="668812"/>
          </a:xfrm>
          <a:prstGeom prst="rect">
            <a:avLst/>
          </a:prstGeom>
          <a:ln>
            <a:solidFill>
              <a:srgbClr val="BB0000"/>
            </a:solidFill>
          </a:ln>
        </p:spPr>
        <p:txBody>
          <a:bodyPr/>
          <a:lstStyle>
            <a:lvl1pPr algn="r">
              <a:lnSpc>
                <a:spcPts val="1640"/>
              </a:lnSpc>
              <a:spcBef>
                <a:spcPts val="0"/>
              </a:spcBef>
              <a:defRPr sz="1300" baseline="0">
                <a:solidFill>
                  <a:schemeClr val="bg1"/>
                </a:solidFill>
              </a:defRPr>
            </a:lvl1pPr>
            <a:lvl2pPr marL="0">
              <a:spcBef>
                <a:spcPts val="600"/>
              </a:spcBef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spcBef>
                <a:spcPts val="0"/>
              </a:spcBef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5pPr marL="502920" indent="0">
              <a:spcBef>
                <a:spcPts val="350"/>
              </a:spcBef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UNIT NAME HERE</a:t>
            </a:r>
          </a:p>
          <a:p>
            <a:pPr lvl="0"/>
            <a:r>
              <a:rPr lang="en-US" dirty="0" smtClean="0"/>
              <a:t>LINE 2 AS NEEDED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6" hasCustomPrompt="1"/>
          </p:nvPr>
        </p:nvSpPr>
        <p:spPr>
          <a:xfrm>
            <a:off x="4315389" y="1052951"/>
            <a:ext cx="4642821" cy="636119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/>
          <a:lstStyle>
            <a:lvl1pPr algn="r">
              <a:lnSpc>
                <a:spcPts val="1640"/>
              </a:lnSpc>
              <a:spcBef>
                <a:spcPts val="0"/>
              </a:spcBef>
              <a:defRPr sz="1600" b="1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0">
              <a:spcBef>
                <a:spcPts val="600"/>
              </a:spcBef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spcBef>
                <a:spcPts val="0"/>
              </a:spcBef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5pPr marL="502920" indent="0">
              <a:spcBef>
                <a:spcPts val="350"/>
              </a:spcBef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TOPIC TITLE HERE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4"/>
          </p:nvPr>
        </p:nvSpPr>
        <p:spPr>
          <a:xfrm>
            <a:off x="1400403" y="1830387"/>
            <a:ext cx="6527582" cy="4525963"/>
          </a:xfrm>
          <a:prstGeom prst="rect">
            <a:avLst/>
          </a:prstGeom>
          <a:ln>
            <a:solidFill>
              <a:srgbClr val="FFFFFF"/>
            </a:solidFill>
          </a:ln>
        </p:spPr>
        <p:txBody>
          <a:bodyPr/>
          <a:lstStyle>
            <a:lvl1pPr algn="ctr">
              <a:lnSpc>
                <a:spcPts val="3440"/>
              </a:lnSpc>
              <a:spcBef>
                <a:spcPts val="0"/>
              </a:spcBef>
              <a:defRPr>
                <a:solidFill>
                  <a:schemeClr val="bg1">
                    <a:lumMod val="75000"/>
                  </a:schemeClr>
                </a:solidFill>
              </a:defRPr>
            </a:lvl1pPr>
            <a:lvl2pPr marL="0">
              <a:spcBef>
                <a:spcPts val="600"/>
              </a:spcBef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spcBef>
                <a:spcPts val="0"/>
              </a:spcBef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5pPr marL="502920" indent="0">
              <a:spcBef>
                <a:spcPts val="350"/>
              </a:spcBef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endParaRPr lang="en-US" dirty="0" smtClean="0"/>
          </a:p>
          <a:p>
            <a:pPr lvl="0"/>
            <a:endParaRPr lang="en-US" dirty="0" smtClean="0"/>
          </a:p>
          <a:p>
            <a:pPr lvl="0"/>
            <a:endParaRPr lang="en-US" dirty="0" smtClean="0"/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chart/graph/table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32825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Relationship Id="rId3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4" Type="http://schemas.openxmlformats.org/officeDocument/2006/relationships/slideLayout" Target="../slideLayouts/slideLayout5.xml"/><Relationship Id="rId5" Type="http://schemas.openxmlformats.org/officeDocument/2006/relationships/slideLayout" Target="../slideLayouts/slideLayout6.xml"/><Relationship Id="rId6" Type="http://schemas.openxmlformats.org/officeDocument/2006/relationships/slideLayout" Target="../slideLayouts/slideLayout7.xml"/><Relationship Id="rId7" Type="http://schemas.openxmlformats.org/officeDocument/2006/relationships/slideLayout" Target="../slideLayouts/slideLayout8.xml"/><Relationship Id="rId8" Type="http://schemas.openxmlformats.org/officeDocument/2006/relationships/theme" Target="../theme/theme2.xml"/><Relationship Id="rId9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2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9460" y="6356350"/>
            <a:ext cx="2133600" cy="365125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0D8E7B-AF3B-B444-8E74-E549FC814F53}" type="datetimeFigureOut">
              <a:rPr lang="en-US" smtClean="0"/>
              <a:pPr/>
              <a:t>10/22/15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2974444"/>
            <a:ext cx="9144000" cy="2962806"/>
          </a:xfrm>
          <a:prstGeom prst="rect">
            <a:avLst/>
          </a:prstGeom>
          <a:solidFill>
            <a:srgbClr val="B70F2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TheOhioStateUniversity-Horiz-RGBHEX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5250" y="1600201"/>
            <a:ext cx="6424083" cy="9314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81125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7" r:id="rId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Font typeface="Arial"/>
        <a:buNone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9144000" cy="910167"/>
            <a:chOff x="0" y="1040406"/>
            <a:chExt cx="9144000" cy="910167"/>
          </a:xfrm>
        </p:grpSpPr>
        <p:sp>
          <p:nvSpPr>
            <p:cNvPr id="8" name="Rectangle 7"/>
            <p:cNvSpPr/>
            <p:nvPr/>
          </p:nvSpPr>
          <p:spPr>
            <a:xfrm>
              <a:off x="0" y="1040406"/>
              <a:ext cx="9144000" cy="910167"/>
            </a:xfrm>
            <a:prstGeom prst="rect">
              <a:avLst/>
            </a:prstGeom>
            <a:solidFill>
              <a:srgbClr val="B70F2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9" name="Picture 8" descr="TheOhioStateUniversity-REV-Horiz-RGBHEX.png"/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06917" y="1238314"/>
              <a:ext cx="3284042" cy="476186"/>
            </a:xfrm>
            <a:prstGeom prst="rect">
              <a:avLst/>
            </a:prstGeom>
          </p:spPr>
        </p:pic>
      </p:grpSp>
      <p:sp>
        <p:nvSpPr>
          <p:cNvPr id="2" name="Rectangle 1"/>
          <p:cNvSpPr/>
          <p:nvPr/>
        </p:nvSpPr>
        <p:spPr>
          <a:xfrm>
            <a:off x="8518368" y="6351239"/>
            <a:ext cx="43543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B5C881AA-F0C4-B947-803C-EA0A96934EAC}" type="slidenum">
              <a:rPr lang="en-US" sz="1600" smtClean="0">
                <a:solidFill>
                  <a:srgbClr val="636D6E"/>
                </a:solidFill>
              </a:rPr>
              <a:pPr/>
              <a:t>‹#›</a:t>
            </a:fld>
            <a:endParaRPr lang="en-US" sz="1600" dirty="0">
              <a:solidFill>
                <a:srgbClr val="636D6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70362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2" r:id="rId1"/>
    <p:sldLayoutId id="2147483754" r:id="rId2"/>
    <p:sldLayoutId id="2147483769" r:id="rId3"/>
    <p:sldLayoutId id="2147483767" r:id="rId4"/>
    <p:sldLayoutId id="2147483758" r:id="rId5"/>
    <p:sldLayoutId id="2147483768" r:id="rId6"/>
    <p:sldLayoutId id="2147483763" r:id="rId7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Font typeface="Arial"/>
        <a:buNone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0" algn="l" defTabSz="457200" rtl="0" eaLnBrk="1" latinLnBrk="0" hangingPunct="1">
        <a:spcBef>
          <a:spcPct val="20000"/>
        </a:spcBef>
        <a:buFont typeface="Arial"/>
        <a:buNone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0" indent="-228600" algn="l" defTabSz="457200" rtl="0" eaLnBrk="1" latinLnBrk="0" hangingPunct="1"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548640" indent="0" algn="l" defTabSz="457200" rtl="0" eaLnBrk="1" latinLnBrk="0" hangingPunct="1">
        <a:spcBef>
          <a:spcPts val="0"/>
        </a:spcBef>
        <a:buFont typeface="Arial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Relationship Id="rId3" Type="http://schemas.openxmlformats.org/officeDocument/2006/relationships/image" Target="../media/image5.JP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ubtitle 2"/>
          <p:cNvSpPr txBox="1">
            <a:spLocks/>
          </p:cNvSpPr>
          <p:nvPr/>
        </p:nvSpPr>
        <p:spPr>
          <a:xfrm>
            <a:off x="0" y="3744003"/>
            <a:ext cx="9144000" cy="823382"/>
          </a:xfrm>
          <a:prstGeom prst="rect">
            <a:avLst/>
          </a:prstGeom>
        </p:spPr>
        <p:txBody>
          <a:bodyPr/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4000" kern="1200" baseline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dirty="0" smtClean="0"/>
              <a:t>Reaching and Supporting Student Veterans</a:t>
            </a:r>
            <a:endParaRPr lang="en-US" sz="3600" dirty="0"/>
          </a:p>
        </p:txBody>
      </p:sp>
      <p:sp>
        <p:nvSpPr>
          <p:cNvPr id="16" name="Subtitle 2"/>
          <p:cNvSpPr txBox="1">
            <a:spLocks/>
          </p:cNvSpPr>
          <p:nvPr/>
        </p:nvSpPr>
        <p:spPr>
          <a:xfrm>
            <a:off x="76200" y="4567384"/>
            <a:ext cx="8817429" cy="1452415"/>
          </a:xfrm>
          <a:prstGeom prst="rect">
            <a:avLst/>
          </a:prstGeom>
        </p:spPr>
        <p:txBody>
          <a:bodyPr/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4000" kern="1200" baseline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 smtClean="0"/>
              <a:t>Adam Crawford</a:t>
            </a:r>
          </a:p>
          <a:p>
            <a:r>
              <a:rPr lang="en-US" sz="2000" dirty="0" smtClean="0"/>
              <a:t>Student Life Disability Services</a:t>
            </a:r>
          </a:p>
        </p:txBody>
      </p:sp>
    </p:spTree>
    <p:extLst>
      <p:ext uri="{BB962C8B-B14F-4D97-AF65-F5344CB8AC3E}">
        <p14:creationId xmlns:p14="http://schemas.microsoft.com/office/powerpoint/2010/main" val="228447740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3"/>
          </p:nvPr>
        </p:nvSpPr>
        <p:spPr>
          <a:xfrm>
            <a:off x="736494" y="1542710"/>
            <a:ext cx="8229600" cy="575356"/>
          </a:xfrm>
        </p:spPr>
        <p:txBody>
          <a:bodyPr/>
          <a:lstStyle/>
          <a:p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Comfort Level with Terminology</a:t>
            </a:r>
          </a:p>
          <a:p>
            <a:endParaRPr lang="en-US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5"/>
          </p:nvPr>
        </p:nvSpPr>
        <p:spPr/>
        <p:txBody>
          <a:bodyPr/>
          <a:lstStyle/>
          <a:p>
            <a:r>
              <a:rPr lang="en-US" dirty="0" smtClean="0"/>
              <a:t>STUDENT LIFE DISABILITY SERVICES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5791736"/>
              </p:ext>
            </p:extLst>
          </p:nvPr>
        </p:nvGraphicFramePr>
        <p:xfrm>
          <a:off x="185053" y="2594428"/>
          <a:ext cx="8791476" cy="101092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382490"/>
                <a:gridCol w="1548002"/>
                <a:gridCol w="1465246"/>
                <a:gridCol w="1465246"/>
                <a:gridCol w="1465246"/>
                <a:gridCol w="1465246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Disability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Exceptional Need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Qualifying</a:t>
                      </a:r>
                      <a:r>
                        <a:rPr lang="en-US" baseline="0" dirty="0" smtClean="0"/>
                        <a:t> Condition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Injury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Illness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Impairment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18.4%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9.2%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40.2%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49%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24.5%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28.6%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6526407"/>
              </p:ext>
            </p:extLst>
          </p:nvPr>
        </p:nvGraphicFramePr>
        <p:xfrm>
          <a:off x="185054" y="4434113"/>
          <a:ext cx="8791475" cy="11938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184991"/>
                <a:gridCol w="1326859"/>
                <a:gridCol w="1255925"/>
                <a:gridCol w="1255925"/>
                <a:gridCol w="1255925"/>
                <a:gridCol w="1255925"/>
                <a:gridCol w="1255925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Accommodations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Academic Assistance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Academic Access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Exceptional Needs Services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Support Services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Access Services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Resource Center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48%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55.7%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58.2%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22.5%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57.2%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49%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68.4%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Right Arrow 8"/>
          <p:cNvSpPr/>
          <p:nvPr/>
        </p:nvSpPr>
        <p:spPr>
          <a:xfrm rot="16200000">
            <a:off x="5048646" y="3598374"/>
            <a:ext cx="228600" cy="211477"/>
          </a:xfrm>
          <a:prstGeom prst="rightArrow">
            <a:avLst/>
          </a:prstGeom>
          <a:solidFill>
            <a:srgbClr val="FFFF00"/>
          </a:solidFill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Arrow 9"/>
          <p:cNvSpPr/>
          <p:nvPr/>
        </p:nvSpPr>
        <p:spPr>
          <a:xfrm rot="16200000">
            <a:off x="3568190" y="3595899"/>
            <a:ext cx="228600" cy="211477"/>
          </a:xfrm>
          <a:prstGeom prst="rightArrow">
            <a:avLst/>
          </a:prstGeom>
          <a:solidFill>
            <a:srgbClr val="FFFF00"/>
          </a:solidFill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Arrow 10"/>
          <p:cNvSpPr/>
          <p:nvPr/>
        </p:nvSpPr>
        <p:spPr>
          <a:xfrm rot="16200000">
            <a:off x="1913560" y="5653297"/>
            <a:ext cx="228600" cy="211477"/>
          </a:xfrm>
          <a:prstGeom prst="rightArrow">
            <a:avLst/>
          </a:prstGeom>
          <a:solidFill>
            <a:srgbClr val="FFFF00"/>
          </a:solidFill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ight Arrow 11"/>
          <p:cNvSpPr/>
          <p:nvPr/>
        </p:nvSpPr>
        <p:spPr>
          <a:xfrm rot="16200000">
            <a:off x="3132762" y="5653298"/>
            <a:ext cx="228600" cy="211477"/>
          </a:xfrm>
          <a:prstGeom prst="rightArrow">
            <a:avLst/>
          </a:prstGeom>
          <a:solidFill>
            <a:srgbClr val="FFFF00"/>
          </a:solidFill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ight Arrow 12"/>
          <p:cNvSpPr/>
          <p:nvPr/>
        </p:nvSpPr>
        <p:spPr>
          <a:xfrm rot="16200000">
            <a:off x="5565327" y="5636475"/>
            <a:ext cx="228600" cy="211477"/>
          </a:xfrm>
          <a:prstGeom prst="rightArrow">
            <a:avLst/>
          </a:prstGeom>
          <a:solidFill>
            <a:srgbClr val="FFFF00"/>
          </a:solidFill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ight Arrow 13"/>
          <p:cNvSpPr/>
          <p:nvPr/>
        </p:nvSpPr>
        <p:spPr>
          <a:xfrm rot="16200000">
            <a:off x="8096648" y="5636475"/>
            <a:ext cx="228600" cy="211477"/>
          </a:xfrm>
          <a:prstGeom prst="rightArrow">
            <a:avLst/>
          </a:prstGeom>
          <a:solidFill>
            <a:srgbClr val="FFFF00"/>
          </a:solidFill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682617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3"/>
          </p:nvPr>
        </p:nvSpPr>
        <p:spPr>
          <a:xfrm>
            <a:off x="746930" y="1513115"/>
            <a:ext cx="8229600" cy="4843236"/>
          </a:xfrm>
        </p:spPr>
        <p:txBody>
          <a:bodyPr/>
          <a:lstStyle/>
          <a:p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Respondents with disabilities: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1/3</a:t>
            </a: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unaware of DS services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4/5</a:t>
            </a: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not registered with DS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9/10</a:t>
            </a: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satisfied with list of DS services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1/4</a:t>
            </a: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less likely to register with DS b/c of “disability” label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1/2 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rather talk to student veteran first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3/5 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want veteran-specific counselor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5"/>
          </p:nvPr>
        </p:nvSpPr>
        <p:spPr/>
        <p:txBody>
          <a:bodyPr/>
          <a:lstStyle/>
          <a:p>
            <a:r>
              <a:rPr lang="en-US" dirty="0" smtClean="0"/>
              <a:t>STUDENT LIFE DISABILITY SERVICES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676058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3"/>
          </p:nvPr>
        </p:nvSpPr>
        <p:spPr>
          <a:xfrm>
            <a:off x="746930" y="1328057"/>
            <a:ext cx="8229600" cy="5028293"/>
          </a:xfrm>
        </p:spPr>
        <p:txBody>
          <a:bodyPr/>
          <a:lstStyle/>
          <a:p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Reasons for not registering:</a:t>
            </a:r>
          </a:p>
          <a:p>
            <a:pPr marL="457200" lvl="1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 smtClean="0"/>
              <a:t>Unaware of services</a:t>
            </a:r>
          </a:p>
          <a:p>
            <a:pPr marL="457200" lvl="1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Didn’t know that I qualified for services</a:t>
            </a:r>
          </a:p>
          <a:p>
            <a:pPr marL="457200" lvl="1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 smtClean="0"/>
              <a:t>Didn’t want to be labeled</a:t>
            </a:r>
          </a:p>
          <a:p>
            <a:pPr marL="457200" lvl="1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Didn’t want to burden the system</a:t>
            </a:r>
          </a:p>
          <a:p>
            <a:pPr marL="457200" lvl="1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 smtClean="0"/>
              <a:t>Pride / Self-Reliance / 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perceived as weak</a:t>
            </a:r>
          </a:p>
          <a:p>
            <a:pPr marL="457200" lvl="1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Confusing/burdensome registration process</a:t>
            </a:r>
          </a:p>
          <a:p>
            <a:pPr marL="457200" lvl="1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 smtClean="0"/>
              <a:t>Perceived lack of anonymity/confidentiality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5"/>
          </p:nvPr>
        </p:nvSpPr>
        <p:spPr/>
        <p:txBody>
          <a:bodyPr/>
          <a:lstStyle/>
          <a:p>
            <a:r>
              <a:rPr lang="en-US" dirty="0" smtClean="0"/>
              <a:t>STUDENT LIFE DISABILITY SERVICES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91335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3"/>
          </p:nvPr>
        </p:nvSpPr>
        <p:spPr>
          <a:xfrm>
            <a:off x="746930" y="1328057"/>
            <a:ext cx="8229600" cy="5028293"/>
          </a:xfrm>
        </p:spPr>
        <p:txBody>
          <a:bodyPr/>
          <a:lstStyle/>
          <a:p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Focus Groups:</a:t>
            </a:r>
          </a:p>
          <a:p>
            <a:pPr marL="457200" lvl="1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 smtClean="0"/>
              <a:t>What makes an office veteran-friendly?</a:t>
            </a:r>
          </a:p>
          <a:p>
            <a:pPr marL="457200" lvl="1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Expectations of student veteran advocate?</a:t>
            </a:r>
          </a:p>
          <a:p>
            <a:pPr marL="457200" lvl="1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 smtClean="0"/>
              <a:t>Expectations of veteran-specific counselor?</a:t>
            </a:r>
          </a:p>
          <a:p>
            <a:pPr marL="457200" lvl="1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Appropriate outreach vs. </a:t>
            </a:r>
            <a:r>
              <a:rPr lang="en-US" dirty="0" smtClean="0"/>
              <a:t>being condescending</a:t>
            </a:r>
          </a:p>
          <a:p>
            <a:pPr marL="457200" lvl="1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 smtClean="0"/>
              <a:t>Hot cards / language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5"/>
          </p:nvPr>
        </p:nvSpPr>
        <p:spPr/>
        <p:txBody>
          <a:bodyPr/>
          <a:lstStyle/>
          <a:p>
            <a:r>
              <a:rPr lang="en-US" dirty="0" smtClean="0"/>
              <a:t>STUDENT LIFE DISABILITY SERVICES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592985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Moving Forward:</a:t>
            </a:r>
          </a:p>
          <a:p>
            <a:pPr marL="457200" lvl="1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Veteran-specific DS Counselor</a:t>
            </a:r>
          </a:p>
          <a:p>
            <a:pPr marL="457200" lvl="1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 smtClean="0"/>
              <a:t>Veteran-specific h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ot </a:t>
            </a:r>
            <a:r>
              <a:rPr lang="en-US" dirty="0" smtClean="0"/>
              <a:t>c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ards</a:t>
            </a:r>
          </a:p>
          <a:p>
            <a:pPr marL="457200" lvl="1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 smtClean="0"/>
              <a:t>Advocate available to meet with student veterans</a:t>
            </a:r>
          </a:p>
          <a:p>
            <a:pPr marL="457200" lvl="1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 smtClean="0"/>
              <a:t>Revamp DS information on Veterans Office website, and vice versa</a:t>
            </a:r>
          </a:p>
          <a:p>
            <a:pPr marL="457200" lvl="1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 smtClean="0"/>
              <a:t>Quicker VA disability verification process</a:t>
            </a:r>
          </a:p>
          <a:p>
            <a:pPr marL="457200" lvl="1" indent="-457200">
              <a:buFont typeface="Arial" panose="020B0604020202020204" pitchFamily="34" charset="0"/>
              <a:buChar char="•"/>
            </a:pP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5"/>
          </p:nvPr>
        </p:nvSpPr>
        <p:spPr/>
        <p:txBody>
          <a:bodyPr/>
          <a:lstStyle/>
          <a:p>
            <a:r>
              <a:rPr lang="en-US" dirty="0" smtClean="0"/>
              <a:t>STUDENT LIFE DISABILITY SERVICES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52387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5"/>
          </p:nvPr>
        </p:nvSpPr>
        <p:spPr/>
        <p:txBody>
          <a:bodyPr/>
          <a:lstStyle/>
          <a:p>
            <a:r>
              <a:rPr lang="en-US" dirty="0" smtClean="0"/>
              <a:t>STUDENT LIFE DISABILITY SERVICES</a:t>
            </a:r>
            <a:endParaRPr lang="en-US" dirty="0"/>
          </a:p>
        </p:txBody>
      </p:sp>
      <p:pic>
        <p:nvPicPr>
          <p:cNvPr id="6" name="Picture 5" descr="The front of the card has an American flag in hte background. At the top it reads &quot;Academic resources and support services for student veterans.&quot; At the bottom it lists &quot;alternative media, exam accommodations, interpreting and transcribing, note-taking assistance, assistive technology, counseling &amp; advocacy&quot;." title="Front side of an advertisement card.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8512" y="989045"/>
            <a:ext cx="3311038" cy="568798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7" name="Picture 6" descr="The card has three headers: services offered, eligibility and registration, and contact us. With text under each." title="Back of advertisement card.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5012" y="989046"/>
            <a:ext cx="3374083" cy="5687980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64007808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5"/>
          </p:nvPr>
        </p:nvSpPr>
        <p:spPr/>
        <p:txBody>
          <a:bodyPr/>
          <a:lstStyle/>
          <a:p>
            <a:r>
              <a:rPr lang="en-US" dirty="0" smtClean="0"/>
              <a:t>STUDENT LIFE DISABILITY SERVICES</a:t>
            </a:r>
            <a:endParaRPr lang="en-US" dirty="0"/>
          </a:p>
        </p:txBody>
      </p:sp>
      <p:pic>
        <p:nvPicPr>
          <p:cNvPr id="2" name="Picture 1" descr="The section reads: Student Life Disability Services proudly serves student veterans by offering academic support services to students with qualifying conditions. &#10;&#10;Services Offered. &#10;&#10;Services include (but are not limited to): &#10;&#10;Exam Accommodations:&#10;extended test times and distraction&#10;reduced testing environments&#10;• Alternative Media:&#10;Various formats for textbooks&#10;and print enlargement&#10;• Assistive Technology:&#10;computer screen enlargement,&#10;speech-to-text programs, etc.&#10;• Note-Taking Assistance:&#10;personal designated note-taker&#10;or audio recordings of lectures&#10;• Sign Language Interpreting/&#10;Transcribing: includes captioning&#10;services and audio-enabled&#10;PowerPoint presentations&#10;• Counseling and Advocacy:&#10;one-on-one interaction&#10;with a counselor to discuss&#10;accommodations, resolve&#10;classroom issues, etc." title="Top section of back of advertisement card.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1026" y="1437691"/>
            <a:ext cx="6477000" cy="4953000"/>
          </a:xfrm>
          <a:prstGeom prst="rect">
            <a:avLst/>
          </a:prstGeom>
        </p:spPr>
      </p:pic>
      <p:sp>
        <p:nvSpPr>
          <p:cNvPr id="4" name="Right Arrow 3"/>
          <p:cNvSpPr/>
          <p:nvPr/>
        </p:nvSpPr>
        <p:spPr>
          <a:xfrm rot="13775388">
            <a:off x="5146915" y="2275255"/>
            <a:ext cx="448956" cy="280144"/>
          </a:xfrm>
          <a:prstGeom prst="rightArrow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Arrow 7"/>
          <p:cNvSpPr/>
          <p:nvPr/>
        </p:nvSpPr>
        <p:spPr>
          <a:xfrm rot="13617055">
            <a:off x="4591209" y="2536980"/>
            <a:ext cx="463064" cy="280144"/>
          </a:xfrm>
          <a:prstGeom prst="rightArrow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239974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5"/>
          </p:nvPr>
        </p:nvSpPr>
        <p:spPr/>
        <p:txBody>
          <a:bodyPr/>
          <a:lstStyle/>
          <a:p>
            <a:r>
              <a:rPr lang="en-US" dirty="0" smtClean="0"/>
              <a:t>STUDENT LIFE DISABILITY SERVICES</a:t>
            </a:r>
            <a:endParaRPr lang="en-US" dirty="0"/>
          </a:p>
        </p:txBody>
      </p:sp>
      <p:pic>
        <p:nvPicPr>
          <p:cNvPr id="2" name="Picture 1" descr="Eligibility and registration&#10;In order to be eligible for services, students must have a qualifying condition.&#10;Qualifying conditions include (but are not limited to):&#10;Anxiety&#10;• Post-Traumatic Stress Disorder&#10;(PTSD)&#10;• Attention-Deficit/Hyperactivity&#10;Disorder (ADHD)&#10;• Deaf or Hard of Hearing&#10;• Concentration/Processing&#10;Challenges&#10;• Depression/Bipolar Disorder&#10;• Traumatic Brain Injury (TBI)&#10;• Physical Injuries/Limitations&#10;Registration in no way impacts or affects VA disability rating or benefits.&#10;Registration is confidential. No medical information is shared with other&#10;faculty or staff.&#10;Contact Us&#10;Student veterans are welcome to contact the student veteran advocate with&#10;questions regarding services/registration by emailing slds-veterans@osu.edu.&#10;Students are also welcome to contact Adam Crawford, Disability Services&#10;Counselor for Student Veterans, at Crawford.843@osu.edu.&#10;Learn more at slds.osu.edu/veteran-students/" title="Bottom section of back of advertisement card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7714" y="1437691"/>
            <a:ext cx="5983624" cy="4953000"/>
          </a:xfrm>
          <a:prstGeom prst="rect">
            <a:avLst/>
          </a:prstGeom>
        </p:spPr>
      </p:pic>
      <p:sp>
        <p:nvSpPr>
          <p:cNvPr id="4" name="Right Arrow 3"/>
          <p:cNvSpPr/>
          <p:nvPr/>
        </p:nvSpPr>
        <p:spPr>
          <a:xfrm rot="892385">
            <a:off x="585274" y="1838697"/>
            <a:ext cx="448956" cy="280144"/>
          </a:xfrm>
          <a:prstGeom prst="rightArrow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Arrow 7"/>
          <p:cNvSpPr/>
          <p:nvPr/>
        </p:nvSpPr>
        <p:spPr>
          <a:xfrm rot="21383621">
            <a:off x="405922" y="4037163"/>
            <a:ext cx="463064" cy="280144"/>
          </a:xfrm>
          <a:prstGeom prst="rightArrow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Arrow 5"/>
          <p:cNvSpPr/>
          <p:nvPr/>
        </p:nvSpPr>
        <p:spPr>
          <a:xfrm rot="10800000">
            <a:off x="6554523" y="5319023"/>
            <a:ext cx="463064" cy="280144"/>
          </a:xfrm>
          <a:prstGeom prst="rightArrow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Arrow 6"/>
          <p:cNvSpPr/>
          <p:nvPr/>
        </p:nvSpPr>
        <p:spPr>
          <a:xfrm rot="21043319">
            <a:off x="529295" y="5814422"/>
            <a:ext cx="463064" cy="280144"/>
          </a:xfrm>
          <a:prstGeom prst="rightArrow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ight Arrow 8"/>
          <p:cNvSpPr/>
          <p:nvPr/>
        </p:nvSpPr>
        <p:spPr>
          <a:xfrm rot="11156190">
            <a:off x="4579542" y="6079788"/>
            <a:ext cx="463064" cy="280144"/>
          </a:xfrm>
          <a:prstGeom prst="rightArrow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783442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 animBg="1"/>
      <p:bldP spid="6" grpId="0" animBg="1"/>
      <p:bldP spid="7" grpId="0" animBg="1"/>
      <p:bldP spid="9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Future:</a:t>
            </a:r>
          </a:p>
          <a:p>
            <a:pPr marL="457200" lvl="1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 smtClean="0"/>
              <a:t>Similar survey to general population</a:t>
            </a:r>
          </a:p>
          <a:p>
            <a:pPr marL="457200" lvl="1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 smtClean="0"/>
              <a:t>Programming</a:t>
            </a:r>
          </a:p>
          <a:p>
            <a:pPr marL="457200" lvl="1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 smtClean="0"/>
              <a:t>Welcome poster</a:t>
            </a:r>
          </a:p>
          <a:p>
            <a:pPr marL="457200" lvl="1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 smtClean="0"/>
              <a:t>Outreach at veterans events</a:t>
            </a:r>
          </a:p>
          <a:p>
            <a:pPr marL="457200" lvl="1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457200" lvl="1" indent="-457200">
              <a:buFont typeface="Arial" panose="020B0604020202020204" pitchFamily="34" charset="0"/>
              <a:buChar char="•"/>
            </a:pP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5"/>
          </p:nvPr>
        </p:nvSpPr>
        <p:spPr/>
        <p:txBody>
          <a:bodyPr/>
          <a:lstStyle/>
          <a:p>
            <a:r>
              <a:rPr lang="en-US" dirty="0" smtClean="0"/>
              <a:t>STUDENT LIFE DISABILITY SERVICES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579279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6"/>
          </p:nvPr>
        </p:nvSpPr>
        <p:spPr>
          <a:xfrm>
            <a:off x="545148" y="2780522"/>
            <a:ext cx="8053704" cy="3371349"/>
          </a:xfrm>
        </p:spPr>
        <p:txBody>
          <a:bodyPr/>
          <a:lstStyle/>
          <a:p>
            <a:pPr algn="ctr"/>
            <a:r>
              <a:rPr lang="en-US" sz="6000" dirty="0" smtClean="0"/>
              <a:t>Questions?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06204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Goals: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Identify barriers to student veteran participation in disability services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Review OSU’s student veteran outreach initiative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Brainstorm how this could work on your campus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5"/>
          </p:nvPr>
        </p:nvSpPr>
        <p:spPr/>
        <p:txBody>
          <a:bodyPr/>
          <a:lstStyle/>
          <a:p>
            <a:r>
              <a:rPr lang="en-US" dirty="0" smtClean="0"/>
              <a:t>STUDENT LIFE DISABILITY SERVICES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143925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3"/>
          </p:nvPr>
        </p:nvSpPr>
        <p:spPr>
          <a:xfrm>
            <a:off x="457200" y="1830387"/>
            <a:ext cx="8229600" cy="4525963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Pair/Share:</a:t>
            </a:r>
          </a:p>
          <a:p>
            <a:endParaRPr lang="en-US" sz="11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What can your office do to better reach student veterans?</a:t>
            </a:r>
          </a:p>
          <a:p>
            <a:endParaRPr lang="en-US" sz="28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What opportunities for partnerships or collaborations exist?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5"/>
          </p:nvPr>
        </p:nvSpPr>
        <p:spPr/>
        <p:txBody>
          <a:bodyPr/>
          <a:lstStyle/>
          <a:p>
            <a:r>
              <a:rPr lang="en-US" dirty="0" smtClean="0"/>
              <a:t>STUDENT LIFE DISABILITY SERVICES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091849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3"/>
          </p:nvPr>
        </p:nvSpPr>
        <p:spPr>
          <a:xfrm>
            <a:off x="457200" y="1830387"/>
            <a:ext cx="8229600" cy="4525963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Pair/Share:</a:t>
            </a:r>
          </a:p>
          <a:p>
            <a:endParaRPr lang="en-US" sz="11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What struggles do student veterans go through in their transition to campus life?</a:t>
            </a:r>
          </a:p>
          <a:p>
            <a:endParaRPr lang="en-US" sz="28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What barriers do student veterans experience in connecting with disability services on your campus?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5"/>
          </p:nvPr>
        </p:nvSpPr>
        <p:spPr/>
        <p:txBody>
          <a:bodyPr/>
          <a:lstStyle/>
          <a:p>
            <a:r>
              <a:rPr lang="en-US" dirty="0" smtClean="0"/>
              <a:t>STUDENT LIFE DISABILITY SERVICES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327913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6"/>
          </p:nvPr>
        </p:nvSpPr>
        <p:spPr>
          <a:xfrm>
            <a:off x="545148" y="1734522"/>
            <a:ext cx="8053704" cy="4417350"/>
          </a:xfrm>
        </p:spPr>
        <p:txBody>
          <a:bodyPr/>
          <a:lstStyle/>
          <a:p>
            <a:pPr algn="ctr"/>
            <a:r>
              <a:rPr lang="en-US" sz="6000" dirty="0" smtClean="0"/>
              <a:t>Student Veteran Community Advocate Program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550392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5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Content Placeholder 5" title="Photo of Amanda Hostetter, student veteran advocate, in a doctor's office."/>
          <p:cNvPicPr>
            <a:picLocks noGrp="1" noChangeAspect="1"/>
          </p:cNvPicPr>
          <p:nvPr>
            <p:ph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7500" y="1058650"/>
            <a:ext cx="3543300" cy="4511726"/>
          </a:xfrm>
        </p:spPr>
      </p:pic>
      <p:sp>
        <p:nvSpPr>
          <p:cNvPr id="8" name="Content Placeholder 1"/>
          <p:cNvSpPr txBox="1">
            <a:spLocks/>
          </p:cNvSpPr>
          <p:nvPr/>
        </p:nvSpPr>
        <p:spPr>
          <a:xfrm>
            <a:off x="457200" y="5691674"/>
            <a:ext cx="8229600" cy="972587"/>
          </a:xfrm>
          <a:prstGeom prst="rect">
            <a:avLst/>
          </a:prstGeom>
        </p:spPr>
        <p:txBody>
          <a:bodyPr vert="horz"/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0" indent="-228600" algn="l" defTabSz="457200" rtl="0" eaLnBrk="1" latinLnBrk="0" hangingPunct="1"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48640" indent="0" algn="l" defTabSz="457200" rtl="0" eaLnBrk="1" latinLnBrk="0" hangingPunct="1">
              <a:spcBef>
                <a:spcPts val="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Amanda Hostetter</a:t>
            </a:r>
          </a:p>
          <a:p>
            <a:pPr algn="ctr"/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Student Veteran Advocate</a:t>
            </a:r>
          </a:p>
          <a:p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590599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Literature Review: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JPED Special Issue (Vol. 22, Issue 1)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likely 40% of student veterans have a disability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DS language/processes off-putting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Missing: </a:t>
            </a:r>
          </a:p>
          <a:p>
            <a:pPr marL="1314450" lvl="1" indent="-457200">
              <a:buFont typeface="Arial" panose="020B0604020202020204" pitchFamily="34" charset="0"/>
              <a:buChar char="•"/>
            </a:pPr>
            <a:r>
              <a:rPr lang="en-US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*what* 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new language? </a:t>
            </a:r>
          </a:p>
          <a:p>
            <a:pPr marL="1314450" lvl="1" indent="-457200">
              <a:buFont typeface="Arial" panose="020B0604020202020204" pitchFamily="34" charset="0"/>
              <a:buChar char="•"/>
            </a:pPr>
            <a:r>
              <a:rPr lang="en-US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*which* 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new processes?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5"/>
          </p:nvPr>
        </p:nvSpPr>
        <p:spPr/>
        <p:txBody>
          <a:bodyPr/>
          <a:lstStyle/>
          <a:p>
            <a:r>
              <a:rPr lang="en-US" dirty="0" smtClean="0"/>
              <a:t>STUDENT LIFE DISABILITY SERVICES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917212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3"/>
          </p:nvPr>
        </p:nvSpPr>
        <p:spPr>
          <a:xfrm>
            <a:off x="746930" y="1464907"/>
            <a:ext cx="8229600" cy="4891444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Created online survey, partnered with Center for the Study of Student Life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Incentive: three $50 </a:t>
            </a:r>
            <a:r>
              <a:rPr lang="en-US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BuckID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credits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Sent to 864 student veterans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192 responses (22% response rate)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5"/>
          </p:nvPr>
        </p:nvSpPr>
        <p:spPr/>
        <p:txBody>
          <a:bodyPr/>
          <a:lstStyle/>
          <a:p>
            <a:r>
              <a:rPr lang="en-US" dirty="0" smtClean="0"/>
              <a:t>STUDENT LIFE DISABILITY SERVICES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860509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en-US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Disclaimer: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No 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IRB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Not generalizable research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Data is OSU-specific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5"/>
          </p:nvPr>
        </p:nvSpPr>
        <p:spPr/>
        <p:txBody>
          <a:bodyPr/>
          <a:lstStyle/>
          <a:p>
            <a:r>
              <a:rPr lang="en-US" dirty="0" smtClean="0"/>
              <a:t>STUDENT LIFE DISABILITY SERVICES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329951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3"/>
          </p:nvPr>
        </p:nvSpPr>
        <p:spPr>
          <a:xfrm>
            <a:off x="746930" y="1513113"/>
            <a:ext cx="8229600" cy="5018315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52% - self-identified as disabled</a:t>
            </a:r>
          </a:p>
          <a:p>
            <a:pPr marL="457200" lvl="2" indent="-457200">
              <a:buFont typeface="Arial" panose="020B0604020202020204" pitchFamily="34" charset="0"/>
              <a:buChar char="•"/>
            </a:pPr>
            <a:endParaRPr lang="en-US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Top 6 Most Prevalent Conditions:</a:t>
            </a:r>
          </a:p>
          <a:p>
            <a:pPr marL="1005840" lvl="3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Anxiety = </a:t>
            </a:r>
            <a:r>
              <a:rPr lang="en-US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1/4</a:t>
            </a:r>
          </a:p>
          <a:p>
            <a:pPr marL="1005840" lvl="3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PTSD = </a:t>
            </a:r>
            <a:r>
              <a:rPr lang="en-US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1/5</a:t>
            </a:r>
          </a:p>
          <a:p>
            <a:pPr marL="1005840" lvl="3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ADD/ADHD = </a:t>
            </a:r>
            <a:r>
              <a:rPr lang="en-US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1/5</a:t>
            </a:r>
          </a:p>
          <a:p>
            <a:pPr marL="1005840" lvl="3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Deaf/</a:t>
            </a:r>
            <a:r>
              <a:rPr lang="en-US" sz="28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HoH</a:t>
            </a: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= </a:t>
            </a:r>
            <a:r>
              <a:rPr lang="en-US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1/5</a:t>
            </a:r>
          </a:p>
          <a:p>
            <a:pPr marL="1005840" lvl="3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Concentration/Processing = </a:t>
            </a:r>
            <a:r>
              <a:rPr lang="en-US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1/6</a:t>
            </a:r>
          </a:p>
          <a:p>
            <a:pPr marL="1005840" lvl="3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Depression/Bipolar = </a:t>
            </a:r>
            <a:r>
              <a:rPr lang="en-US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1/6</a:t>
            </a:r>
          </a:p>
          <a:p>
            <a:pPr marL="1005840" lvl="3" indent="-457200">
              <a:buFont typeface="Arial" panose="020B0604020202020204" pitchFamily="34" charset="0"/>
              <a:buChar char="•"/>
            </a:pPr>
            <a:endParaRPr lang="en-US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5"/>
          </p:nvPr>
        </p:nvSpPr>
        <p:spPr/>
        <p:txBody>
          <a:bodyPr/>
          <a:lstStyle/>
          <a:p>
            <a:r>
              <a:rPr lang="en-US" dirty="0" smtClean="0"/>
              <a:t>STUDENT LIFE DISABILITY SERVICES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49795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theme/theme1.xml><?xml version="1.0" encoding="utf-8"?>
<a:theme xmlns:a="http://schemas.openxmlformats.org/drawingml/2006/main" name="OSU PP Template (Scarlet)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Content Slide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OSU PP Template (Scarlet)</Template>
  <TotalTime>506</TotalTime>
  <Words>491</Words>
  <Application>Microsoft Macintosh PowerPoint</Application>
  <PresentationFormat>On-screen Show (4:3)</PresentationFormat>
  <Paragraphs>129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Calibri</vt:lpstr>
      <vt:lpstr>Arial</vt:lpstr>
      <vt:lpstr>OSU PP Template (Scarlet)</vt:lpstr>
      <vt:lpstr>Content Slide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Student Life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Crawford, Adam P.</dc:creator>
  <cp:lastModifiedBy>Kurt Soltman</cp:lastModifiedBy>
  <cp:revision>27</cp:revision>
  <cp:lastPrinted>2013-08-13T14:25:08Z</cp:lastPrinted>
  <dcterms:created xsi:type="dcterms:W3CDTF">2014-11-13T19:17:12Z</dcterms:created>
  <dcterms:modified xsi:type="dcterms:W3CDTF">2015-10-23T01:45:59Z</dcterms:modified>
</cp:coreProperties>
</file>