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8" r:id="rId3"/>
    <p:sldId id="269" r:id="rId4"/>
    <p:sldId id="270" r:id="rId5"/>
    <p:sldId id="271" r:id="rId6"/>
    <p:sldId id="272" r:id="rId7"/>
    <p:sldId id="273" r:id="rId8"/>
    <p:sldId id="259" r:id="rId9"/>
    <p:sldId id="257" r:id="rId10"/>
    <p:sldId id="258" r:id="rId11"/>
    <p:sldId id="262" r:id="rId12"/>
    <p:sldId id="263" r:id="rId13"/>
    <p:sldId id="264" r:id="rId14"/>
    <p:sldId id="274" r:id="rId15"/>
    <p:sldId id="265" r:id="rId16"/>
    <p:sldId id="277" r:id="rId17"/>
    <p:sldId id="275" r:id="rId18"/>
    <p:sldId id="276" r:id="rId19"/>
    <p:sldId id="266" r:id="rId20"/>
    <p:sldId id="267" r:id="rId21"/>
    <p:sldId id="278" r:id="rId22"/>
    <p:sldId id="260" r:id="rId23"/>
    <p:sldId id="26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68A000-2F56-DA48-9DA5-7C29295EC8E2}"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68E15-3ADC-4C41-8A89-9DFCE74134A8}" type="slidenum">
              <a:rPr lang="en-US" smtClean="0"/>
              <a:t>‹#›</a:t>
            </a:fld>
            <a:endParaRPr lang="en-US"/>
          </a:p>
        </p:txBody>
      </p:sp>
    </p:spTree>
    <p:extLst>
      <p:ext uri="{BB962C8B-B14F-4D97-AF65-F5344CB8AC3E}">
        <p14:creationId xmlns:p14="http://schemas.microsoft.com/office/powerpoint/2010/main" val="9507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a:t>
            </a:fld>
            <a:endParaRPr lang="en-US"/>
          </a:p>
        </p:txBody>
      </p:sp>
    </p:spTree>
    <p:extLst>
      <p:ext uri="{BB962C8B-B14F-4D97-AF65-F5344CB8AC3E}">
        <p14:creationId xmlns:p14="http://schemas.microsoft.com/office/powerpoint/2010/main" val="664961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10</a:t>
            </a:fld>
            <a:endParaRPr lang="en-US"/>
          </a:p>
        </p:txBody>
      </p:sp>
    </p:spTree>
    <p:extLst>
      <p:ext uri="{BB962C8B-B14F-4D97-AF65-F5344CB8AC3E}">
        <p14:creationId xmlns:p14="http://schemas.microsoft.com/office/powerpoint/2010/main" val="15041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11</a:t>
            </a:fld>
            <a:endParaRPr lang="en-US"/>
          </a:p>
        </p:txBody>
      </p:sp>
    </p:spTree>
    <p:extLst>
      <p:ext uri="{BB962C8B-B14F-4D97-AF65-F5344CB8AC3E}">
        <p14:creationId xmlns:p14="http://schemas.microsoft.com/office/powerpoint/2010/main" val="1544197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12</a:t>
            </a:fld>
            <a:endParaRPr lang="en-US"/>
          </a:p>
        </p:txBody>
      </p:sp>
    </p:spTree>
    <p:extLst>
      <p:ext uri="{BB962C8B-B14F-4D97-AF65-F5344CB8AC3E}">
        <p14:creationId xmlns:p14="http://schemas.microsoft.com/office/powerpoint/2010/main" val="993794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13</a:t>
            </a:fld>
            <a:endParaRPr lang="en-US"/>
          </a:p>
        </p:txBody>
      </p:sp>
    </p:spTree>
    <p:extLst>
      <p:ext uri="{BB962C8B-B14F-4D97-AF65-F5344CB8AC3E}">
        <p14:creationId xmlns:p14="http://schemas.microsoft.com/office/powerpoint/2010/main" val="1720863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14</a:t>
            </a:fld>
            <a:endParaRPr lang="en-US"/>
          </a:p>
        </p:txBody>
      </p:sp>
    </p:spTree>
    <p:extLst>
      <p:ext uri="{BB962C8B-B14F-4D97-AF65-F5344CB8AC3E}">
        <p14:creationId xmlns:p14="http://schemas.microsoft.com/office/powerpoint/2010/main" val="1286964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15</a:t>
            </a:fld>
            <a:endParaRPr lang="en-US"/>
          </a:p>
        </p:txBody>
      </p:sp>
    </p:spTree>
    <p:extLst>
      <p:ext uri="{BB962C8B-B14F-4D97-AF65-F5344CB8AC3E}">
        <p14:creationId xmlns:p14="http://schemas.microsoft.com/office/powerpoint/2010/main" val="250515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16</a:t>
            </a:fld>
            <a:endParaRPr lang="en-US"/>
          </a:p>
        </p:txBody>
      </p:sp>
    </p:spTree>
    <p:extLst>
      <p:ext uri="{BB962C8B-B14F-4D97-AF65-F5344CB8AC3E}">
        <p14:creationId xmlns:p14="http://schemas.microsoft.com/office/powerpoint/2010/main" val="549999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17</a:t>
            </a:fld>
            <a:endParaRPr lang="en-US"/>
          </a:p>
        </p:txBody>
      </p:sp>
    </p:spTree>
    <p:extLst>
      <p:ext uri="{BB962C8B-B14F-4D97-AF65-F5344CB8AC3E}">
        <p14:creationId xmlns:p14="http://schemas.microsoft.com/office/powerpoint/2010/main" val="1079979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18</a:t>
            </a:fld>
            <a:endParaRPr lang="en-US"/>
          </a:p>
        </p:txBody>
      </p:sp>
    </p:spTree>
    <p:extLst>
      <p:ext uri="{BB962C8B-B14F-4D97-AF65-F5344CB8AC3E}">
        <p14:creationId xmlns:p14="http://schemas.microsoft.com/office/powerpoint/2010/main" val="691134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19</a:t>
            </a:fld>
            <a:endParaRPr lang="en-US"/>
          </a:p>
        </p:txBody>
      </p:sp>
    </p:spTree>
    <p:extLst>
      <p:ext uri="{BB962C8B-B14F-4D97-AF65-F5344CB8AC3E}">
        <p14:creationId xmlns:p14="http://schemas.microsoft.com/office/powerpoint/2010/main" val="1344346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2</a:t>
            </a:fld>
            <a:endParaRPr lang="en-US"/>
          </a:p>
        </p:txBody>
      </p:sp>
    </p:spTree>
    <p:extLst>
      <p:ext uri="{BB962C8B-B14F-4D97-AF65-F5344CB8AC3E}">
        <p14:creationId xmlns:p14="http://schemas.microsoft.com/office/powerpoint/2010/main" val="5016869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20</a:t>
            </a:fld>
            <a:endParaRPr lang="en-US"/>
          </a:p>
        </p:txBody>
      </p:sp>
    </p:spTree>
    <p:extLst>
      <p:ext uri="{BB962C8B-B14F-4D97-AF65-F5344CB8AC3E}">
        <p14:creationId xmlns:p14="http://schemas.microsoft.com/office/powerpoint/2010/main" val="748881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21</a:t>
            </a:fld>
            <a:endParaRPr lang="en-US"/>
          </a:p>
        </p:txBody>
      </p:sp>
    </p:spTree>
    <p:extLst>
      <p:ext uri="{BB962C8B-B14F-4D97-AF65-F5344CB8AC3E}">
        <p14:creationId xmlns:p14="http://schemas.microsoft.com/office/powerpoint/2010/main" val="156209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22</a:t>
            </a:fld>
            <a:endParaRPr lang="en-US"/>
          </a:p>
        </p:txBody>
      </p:sp>
    </p:spTree>
    <p:extLst>
      <p:ext uri="{BB962C8B-B14F-4D97-AF65-F5344CB8AC3E}">
        <p14:creationId xmlns:p14="http://schemas.microsoft.com/office/powerpoint/2010/main" val="44253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23</a:t>
            </a:fld>
            <a:endParaRPr lang="en-US"/>
          </a:p>
        </p:txBody>
      </p:sp>
    </p:spTree>
    <p:extLst>
      <p:ext uri="{BB962C8B-B14F-4D97-AF65-F5344CB8AC3E}">
        <p14:creationId xmlns:p14="http://schemas.microsoft.com/office/powerpoint/2010/main" val="733484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What have you observed to be the biggest barrier for successful transition to postsecondary education?</a:t>
            </a:r>
          </a:p>
          <a:p>
            <a:r>
              <a:rPr lang="en-US" smtClean="0"/>
              <a:t>https://www.polleverywhere.com/free_text_polls/0A7oiRCNuzFFP7d</a:t>
            </a:r>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3</a:t>
            </a:fld>
            <a:endParaRPr lang="en-US"/>
          </a:p>
        </p:txBody>
      </p:sp>
    </p:spTree>
    <p:extLst>
      <p:ext uri="{BB962C8B-B14F-4D97-AF65-F5344CB8AC3E}">
        <p14:creationId xmlns:p14="http://schemas.microsoft.com/office/powerpoint/2010/main" val="282381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 feel confident in my understanding of evidence-based predictors that assist in transition to postsecondary education?</a:t>
            </a:r>
          </a:p>
          <a:p>
            <a:r>
              <a:rPr lang="en-US" smtClean="0"/>
              <a:t>https://www.polleverywhere.com/multiple_choice_polls/itQc7G3AbEpS4Eu</a:t>
            </a:r>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4</a:t>
            </a:fld>
            <a:endParaRPr lang="en-US"/>
          </a:p>
        </p:txBody>
      </p:sp>
    </p:spTree>
    <p:extLst>
      <p:ext uri="{BB962C8B-B14F-4D97-AF65-F5344CB8AC3E}">
        <p14:creationId xmlns:p14="http://schemas.microsoft.com/office/powerpoint/2010/main" val="1175263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Who is responsible for promoting successful transition to postsecondary education?</a:t>
            </a:r>
          </a:p>
          <a:p>
            <a:r>
              <a:rPr lang="en-US" smtClean="0"/>
              <a:t>https://www.polleverywhere.com/free_text_polls/2ynBeht6C4n5FEL</a:t>
            </a:r>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5</a:t>
            </a:fld>
            <a:endParaRPr lang="en-US"/>
          </a:p>
        </p:txBody>
      </p:sp>
    </p:spTree>
    <p:extLst>
      <p:ext uri="{BB962C8B-B14F-4D97-AF65-F5344CB8AC3E}">
        <p14:creationId xmlns:p14="http://schemas.microsoft.com/office/powerpoint/2010/main" val="154260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My outreach to high school students can be described as:</a:t>
            </a:r>
          </a:p>
          <a:p>
            <a:r>
              <a:rPr lang="en-US" smtClean="0"/>
              <a:t>https://www.polleverywhere.com/multiple_choice_polls/uLGDXkZ0vpX8tRk</a:t>
            </a:r>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6</a:t>
            </a:fld>
            <a:endParaRPr lang="en-US"/>
          </a:p>
        </p:txBody>
      </p:sp>
    </p:spTree>
    <p:extLst>
      <p:ext uri="{BB962C8B-B14F-4D97-AF65-F5344CB8AC3E}">
        <p14:creationId xmlns:p14="http://schemas.microsoft.com/office/powerpoint/2010/main" val="169498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My biggest barrier to active outreach to high school students is:</a:t>
            </a:r>
          </a:p>
          <a:p>
            <a:r>
              <a:rPr lang="en-US" smtClean="0"/>
              <a:t>https://www.polleverywhere.com/free_text_polls/eRtc1La56vYgPM7</a:t>
            </a:r>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7</a:t>
            </a:fld>
            <a:endParaRPr lang="en-US"/>
          </a:p>
        </p:txBody>
      </p:sp>
    </p:spTree>
    <p:extLst>
      <p:ext uri="{BB962C8B-B14F-4D97-AF65-F5344CB8AC3E}">
        <p14:creationId xmlns:p14="http://schemas.microsoft.com/office/powerpoint/2010/main" val="713843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8</a:t>
            </a:fld>
            <a:endParaRPr lang="en-US"/>
          </a:p>
        </p:txBody>
      </p:sp>
    </p:spTree>
    <p:extLst>
      <p:ext uri="{BB962C8B-B14F-4D97-AF65-F5344CB8AC3E}">
        <p14:creationId xmlns:p14="http://schemas.microsoft.com/office/powerpoint/2010/main" val="831804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68E15-3ADC-4C41-8A89-9DFCE74134A8}" type="slidenum">
              <a:rPr lang="en-US" smtClean="0"/>
              <a:t>9</a:t>
            </a:fld>
            <a:endParaRPr lang="en-US"/>
          </a:p>
        </p:txBody>
      </p:sp>
    </p:spTree>
    <p:extLst>
      <p:ext uri="{BB962C8B-B14F-4D97-AF65-F5344CB8AC3E}">
        <p14:creationId xmlns:p14="http://schemas.microsoft.com/office/powerpoint/2010/main" val="13672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0F2ACC-93E4-4C00-935B-4AB3FBA01C53}"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2049485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F2ACC-93E4-4C00-935B-4AB3FBA01C53}"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213880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F2ACC-93E4-4C00-935B-4AB3FBA01C53}"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80ADBD-9791-4D79-B040-36AF9AF03DF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5102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D0F2ACC-93E4-4C00-935B-4AB3FBA01C53}"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197016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D0F2ACC-93E4-4C00-935B-4AB3FBA01C53}"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80ADBD-9791-4D79-B040-36AF9AF03DF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2486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D0F2ACC-93E4-4C00-935B-4AB3FBA01C53}"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143402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F2ACC-93E4-4C00-935B-4AB3FBA01C53}"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429826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F2ACC-93E4-4C00-935B-4AB3FBA01C53}"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210224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F2ACC-93E4-4C00-935B-4AB3FBA01C53}"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72378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F2ACC-93E4-4C00-935B-4AB3FBA01C53}"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98215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0F2ACC-93E4-4C00-935B-4AB3FBA01C53}"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1586245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0F2ACC-93E4-4C00-935B-4AB3FBA01C53}"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117188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0F2ACC-93E4-4C00-935B-4AB3FBA01C53}"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1373341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F2ACC-93E4-4C00-935B-4AB3FBA01C53}"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602470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F2ACC-93E4-4C00-935B-4AB3FBA01C53}"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33280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F2ACC-93E4-4C00-935B-4AB3FBA01C53}"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80ADBD-9791-4D79-B040-36AF9AF03DF7}" type="slidenum">
              <a:rPr lang="en-US" smtClean="0"/>
              <a:t>‹#›</a:t>
            </a:fld>
            <a:endParaRPr lang="en-US"/>
          </a:p>
        </p:txBody>
      </p:sp>
    </p:spTree>
    <p:extLst>
      <p:ext uri="{BB962C8B-B14F-4D97-AF65-F5344CB8AC3E}">
        <p14:creationId xmlns:p14="http://schemas.microsoft.com/office/powerpoint/2010/main" val="1356452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0F2ACC-93E4-4C00-935B-4AB3FBA01C53}" type="datetimeFigureOut">
              <a:rPr lang="en-US" smtClean="0"/>
              <a:t>10/19/2016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80ADBD-9791-4D79-B040-36AF9AF03DF7}" type="slidenum">
              <a:rPr lang="en-US" smtClean="0"/>
              <a:t>‹#›</a:t>
            </a:fld>
            <a:endParaRPr lang="en-US"/>
          </a:p>
        </p:txBody>
      </p:sp>
    </p:spTree>
    <p:extLst>
      <p:ext uri="{BB962C8B-B14F-4D97-AF65-F5344CB8AC3E}">
        <p14:creationId xmlns:p14="http://schemas.microsoft.com/office/powerpoint/2010/main" val="900156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onetcenter.org/tool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jobseeker.ohiomeansjobs.monster.com/ExploreIt/Default.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ahead.org/learn/resource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www.2010disabilitysurveys.org/pdfs/surveysummary.pdf" TargetMode="External"/><Relationship Id="rId4" Type="http://schemas.openxmlformats.org/officeDocument/2006/relationships/hyperlink" Target="https://education.ohio.gov/getattachment/Topics/Special-Education/Resources-for-Parents-and-Teachers-of-Students-wit/Ohio-Longitudinal-Transition-Study-OLTS/FINAL-OLTS-STATE-REPORT-2015-4-8-4.pdf.asp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nces.ed.gov/programs/coe/indicator_cba.asp"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ohioemploymentfirst.org/up_doc/Evidence_Based_Practices_for_Transition_"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nces.ed.gov/programs/coe/indicator_cba.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a:t>
            </a:r>
            <a:r>
              <a:rPr lang="en-US" dirty="0"/>
              <a:t>Transition Pitfall</a:t>
            </a:r>
            <a:r>
              <a:rPr lang="en-US" dirty="0" smtClean="0"/>
              <a:t>: The </a:t>
            </a:r>
            <a:r>
              <a:rPr lang="en-US" dirty="0"/>
              <a:t>Role of the DS Provider in Building a </a:t>
            </a:r>
            <a:r>
              <a:rPr lang="en-US" dirty="0" smtClean="0"/>
              <a:t>Bridge</a:t>
            </a:r>
            <a:endParaRPr lang="en-US" dirty="0"/>
          </a:p>
        </p:txBody>
      </p:sp>
      <p:sp>
        <p:nvSpPr>
          <p:cNvPr id="3" name="Subtitle 2"/>
          <p:cNvSpPr>
            <a:spLocks noGrp="1"/>
          </p:cNvSpPr>
          <p:nvPr>
            <p:ph type="subTitle" idx="1"/>
          </p:nvPr>
        </p:nvSpPr>
        <p:spPr/>
        <p:txBody>
          <a:bodyPr>
            <a:normAutofit fontScale="70000" lnSpcReduction="20000"/>
          </a:bodyPr>
          <a:lstStyle/>
          <a:p>
            <a:endParaRPr lang="en-US" dirty="0"/>
          </a:p>
          <a:p>
            <a:r>
              <a:rPr lang="en-US" dirty="0" smtClean="0"/>
              <a:t>Carey Busch, Ph.D., CRC</a:t>
            </a:r>
          </a:p>
          <a:p>
            <a:r>
              <a:rPr lang="en-US" dirty="0" smtClean="0"/>
              <a:t>Chris </a:t>
            </a:r>
            <a:r>
              <a:rPr lang="en-US" dirty="0" err="1" smtClean="0"/>
              <a:t>Linscott</a:t>
            </a:r>
            <a:r>
              <a:rPr lang="en-US" dirty="0" smtClean="0"/>
              <a:t>, M.Ed.</a:t>
            </a:r>
          </a:p>
          <a:p>
            <a:r>
              <a:rPr lang="en-US" dirty="0" smtClean="0"/>
              <a:t>Ohio University</a:t>
            </a:r>
            <a:endParaRPr lang="en-US" dirty="0"/>
          </a:p>
        </p:txBody>
      </p:sp>
    </p:spTree>
    <p:extLst>
      <p:ext uri="{BB962C8B-B14F-4D97-AF65-F5344CB8AC3E}">
        <p14:creationId xmlns:p14="http://schemas.microsoft.com/office/powerpoint/2010/main" val="1582000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Evidence Based Predictors of Post-Secondary Success for Students with Disabilities</a:t>
            </a:r>
            <a:endParaRPr lang="en-US" sz="3600" dirty="0"/>
          </a:p>
        </p:txBody>
      </p:sp>
      <p:sp>
        <p:nvSpPr>
          <p:cNvPr id="3" name="Content Placeholder 2"/>
          <p:cNvSpPr>
            <a:spLocks noGrp="1"/>
          </p:cNvSpPr>
          <p:nvPr>
            <p:ph idx="1"/>
          </p:nvPr>
        </p:nvSpPr>
        <p:spPr/>
        <p:txBody>
          <a:bodyPr numCol="2">
            <a:normAutofit/>
          </a:bodyPr>
          <a:lstStyle/>
          <a:p>
            <a:r>
              <a:rPr lang="en-US" dirty="0"/>
              <a:t>Interagency </a:t>
            </a:r>
            <a:r>
              <a:rPr lang="en-US" dirty="0" smtClean="0"/>
              <a:t>Collaboration</a:t>
            </a:r>
          </a:p>
          <a:p>
            <a:r>
              <a:rPr lang="en-US" dirty="0" smtClean="0"/>
              <a:t> </a:t>
            </a:r>
            <a:r>
              <a:rPr lang="en-US" dirty="0"/>
              <a:t>Career </a:t>
            </a:r>
            <a:r>
              <a:rPr lang="en-US" dirty="0" smtClean="0"/>
              <a:t>Awareness</a:t>
            </a:r>
          </a:p>
          <a:p>
            <a:r>
              <a:rPr lang="en-US" b="1" dirty="0" smtClean="0"/>
              <a:t> </a:t>
            </a:r>
            <a:r>
              <a:rPr lang="en-US" dirty="0"/>
              <a:t>Community </a:t>
            </a:r>
            <a:r>
              <a:rPr lang="en-US" dirty="0" smtClean="0"/>
              <a:t>Experiences</a:t>
            </a:r>
          </a:p>
          <a:p>
            <a:r>
              <a:rPr lang="en-US" dirty="0" smtClean="0"/>
              <a:t> </a:t>
            </a:r>
            <a:r>
              <a:rPr lang="en-US" dirty="0"/>
              <a:t>Occupational </a:t>
            </a:r>
            <a:r>
              <a:rPr lang="en-US" dirty="0" smtClean="0"/>
              <a:t>Courses</a:t>
            </a:r>
          </a:p>
          <a:p>
            <a:r>
              <a:rPr lang="en-US" dirty="0" smtClean="0"/>
              <a:t> </a:t>
            </a:r>
            <a:r>
              <a:rPr lang="en-US" dirty="0"/>
              <a:t>Inclusion in General </a:t>
            </a:r>
            <a:r>
              <a:rPr lang="en-US" dirty="0" smtClean="0"/>
              <a:t>Education</a:t>
            </a:r>
          </a:p>
          <a:p>
            <a:r>
              <a:rPr lang="en-US" b="1" dirty="0" smtClean="0"/>
              <a:t> </a:t>
            </a:r>
            <a:r>
              <a:rPr lang="en-US" dirty="0"/>
              <a:t>Exit Exam Requirements/H.S. </a:t>
            </a:r>
            <a:r>
              <a:rPr lang="en-US" dirty="0" smtClean="0"/>
              <a:t>Diploma</a:t>
            </a:r>
          </a:p>
          <a:p>
            <a:r>
              <a:rPr lang="en-US" dirty="0" smtClean="0"/>
              <a:t> </a:t>
            </a:r>
            <a:r>
              <a:rPr lang="en-US" dirty="0"/>
              <a:t>Paid Employment/Work </a:t>
            </a:r>
            <a:r>
              <a:rPr lang="en-US" dirty="0" smtClean="0"/>
              <a:t>Experiences</a:t>
            </a:r>
          </a:p>
          <a:p>
            <a:r>
              <a:rPr lang="en-US" dirty="0" smtClean="0"/>
              <a:t> </a:t>
            </a:r>
            <a:r>
              <a:rPr lang="en-US" dirty="0"/>
              <a:t>Parent/Family/Guardian </a:t>
            </a:r>
            <a:r>
              <a:rPr lang="en-US" dirty="0" smtClean="0"/>
              <a:t>Involvement</a:t>
            </a:r>
          </a:p>
          <a:p>
            <a:r>
              <a:rPr lang="en-US" dirty="0" smtClean="0"/>
              <a:t> </a:t>
            </a:r>
            <a:r>
              <a:rPr lang="en-US" dirty="0"/>
              <a:t>Program of </a:t>
            </a:r>
            <a:r>
              <a:rPr lang="en-US" dirty="0" smtClean="0"/>
              <a:t>Study</a:t>
            </a:r>
          </a:p>
          <a:p>
            <a:r>
              <a:rPr lang="en-US" dirty="0" smtClean="0"/>
              <a:t> Self-Advocacy/Self-Determination</a:t>
            </a:r>
          </a:p>
          <a:p>
            <a:r>
              <a:rPr lang="en-US" dirty="0" smtClean="0"/>
              <a:t> </a:t>
            </a:r>
            <a:r>
              <a:rPr lang="en-US" dirty="0"/>
              <a:t>Self-Care/Independent Living </a:t>
            </a:r>
            <a:r>
              <a:rPr lang="en-US" dirty="0" smtClean="0"/>
              <a:t>Skills</a:t>
            </a:r>
          </a:p>
          <a:p>
            <a:r>
              <a:rPr lang="en-US" dirty="0" smtClean="0"/>
              <a:t> </a:t>
            </a:r>
            <a:r>
              <a:rPr lang="en-US" dirty="0"/>
              <a:t>Social </a:t>
            </a:r>
            <a:r>
              <a:rPr lang="en-US" dirty="0" smtClean="0"/>
              <a:t>Skills</a:t>
            </a:r>
          </a:p>
          <a:p>
            <a:r>
              <a:rPr lang="en-US" dirty="0" smtClean="0"/>
              <a:t> Student Support </a:t>
            </a:r>
            <a:r>
              <a:rPr lang="en-US" sz="2000" dirty="0" smtClean="0"/>
              <a:t>(source: OEF, 2015;Test &amp; Cease-Cook, 2012).</a:t>
            </a:r>
            <a:endParaRPr lang="en-US" dirty="0"/>
          </a:p>
        </p:txBody>
      </p:sp>
    </p:spTree>
    <p:extLst>
      <p:ext uri="{BB962C8B-B14F-4D97-AF65-F5344CB8AC3E}">
        <p14:creationId xmlns:p14="http://schemas.microsoft.com/office/powerpoint/2010/main" val="2882380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Evidence Based Predictors Continued</a:t>
            </a:r>
            <a:endParaRPr lang="en-US" dirty="0"/>
          </a:p>
        </p:txBody>
      </p:sp>
      <p:sp>
        <p:nvSpPr>
          <p:cNvPr id="3" name="Content Placeholder 2"/>
          <p:cNvSpPr>
            <a:spLocks noGrp="1"/>
          </p:cNvSpPr>
          <p:nvPr>
            <p:ph idx="1"/>
          </p:nvPr>
        </p:nvSpPr>
        <p:spPr/>
        <p:txBody>
          <a:bodyPr/>
          <a:lstStyle/>
          <a:p>
            <a:endParaRPr lang="en-US" dirty="0" smtClean="0"/>
          </a:p>
          <a:p>
            <a:r>
              <a:rPr lang="en-US" dirty="0" smtClean="0"/>
              <a:t>Predictors are associated with increased success in transition to higher education, post-school employment, and independent living skills.</a:t>
            </a:r>
          </a:p>
          <a:p>
            <a:r>
              <a:rPr lang="en-US" dirty="0" smtClean="0"/>
              <a:t>For current purposes, will concentrate on predictors most closely aligned with successful transition to higher education.</a:t>
            </a:r>
            <a:endParaRPr lang="en-US" dirty="0"/>
          </a:p>
        </p:txBody>
      </p:sp>
    </p:spTree>
    <p:extLst>
      <p:ext uri="{BB962C8B-B14F-4D97-AF65-F5344CB8AC3E}">
        <p14:creationId xmlns:p14="http://schemas.microsoft.com/office/powerpoint/2010/main" val="1230541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Evidence-Based Predictors: Increasing Post-Secondary Participation and Success</a:t>
            </a:r>
            <a:endParaRPr lang="en-US" dirty="0"/>
          </a:p>
        </p:txBody>
      </p:sp>
      <p:sp>
        <p:nvSpPr>
          <p:cNvPr id="3" name="Content Placeholder 2"/>
          <p:cNvSpPr>
            <a:spLocks noGrp="1"/>
          </p:cNvSpPr>
          <p:nvPr>
            <p:ph idx="1"/>
          </p:nvPr>
        </p:nvSpPr>
        <p:spPr/>
        <p:txBody>
          <a:bodyPr numCol="2">
            <a:normAutofit/>
          </a:bodyPr>
          <a:lstStyle/>
          <a:p>
            <a:r>
              <a:rPr lang="en-US" dirty="0" smtClean="0"/>
              <a:t>Career Awareness*</a:t>
            </a:r>
          </a:p>
          <a:p>
            <a:r>
              <a:rPr lang="en-US" dirty="0" smtClean="0"/>
              <a:t>Inclusion in General Education</a:t>
            </a:r>
          </a:p>
          <a:p>
            <a:r>
              <a:rPr lang="en-US" dirty="0" smtClean="0"/>
              <a:t>Interagency Collaboration*</a:t>
            </a:r>
          </a:p>
          <a:p>
            <a:r>
              <a:rPr lang="en-US" dirty="0" smtClean="0"/>
              <a:t>Occu</a:t>
            </a:r>
            <a:r>
              <a:rPr lang="en-US" dirty="0"/>
              <a:t>p</a:t>
            </a:r>
            <a:r>
              <a:rPr lang="en-US" dirty="0" smtClean="0"/>
              <a:t>ational Courses</a:t>
            </a:r>
          </a:p>
          <a:p>
            <a:r>
              <a:rPr lang="en-US" dirty="0" smtClean="0"/>
              <a:t>Paid Employment/Work Experiences</a:t>
            </a:r>
          </a:p>
          <a:p>
            <a:r>
              <a:rPr lang="en-US" dirty="0" smtClean="0"/>
              <a:t>Self Advocacy/ Self-Determination*</a:t>
            </a:r>
          </a:p>
          <a:p>
            <a:r>
              <a:rPr lang="en-US" dirty="0" smtClean="0"/>
              <a:t>Social Skills</a:t>
            </a:r>
          </a:p>
          <a:p>
            <a:r>
              <a:rPr lang="en-US" dirty="0" smtClean="0"/>
              <a:t>Self-Care/ Independent Living Skills</a:t>
            </a:r>
          </a:p>
          <a:p>
            <a:r>
              <a:rPr lang="en-US" dirty="0" smtClean="0"/>
              <a:t> Student Support*</a:t>
            </a:r>
          </a:p>
          <a:p>
            <a:r>
              <a:rPr lang="en-US" dirty="0" smtClean="0"/>
              <a:t>Transition Program</a:t>
            </a:r>
          </a:p>
          <a:p>
            <a:r>
              <a:rPr lang="en-US" dirty="0" smtClean="0"/>
              <a:t>Community Experience*</a:t>
            </a:r>
          </a:p>
          <a:p>
            <a:r>
              <a:rPr lang="en-US" dirty="0" smtClean="0"/>
              <a:t>Interagency Collaboration*</a:t>
            </a:r>
          </a:p>
          <a:p>
            <a:r>
              <a:rPr lang="en-US" dirty="0" smtClean="0"/>
              <a:t>Parent/Family/Guardian Involvement *</a:t>
            </a:r>
          </a:p>
          <a:p>
            <a:pPr marL="0" indent="0">
              <a:buNone/>
            </a:pPr>
            <a:r>
              <a:rPr lang="en-US" sz="2000" dirty="0" smtClean="0"/>
              <a:t>* Denotes GTS area of emphasis</a:t>
            </a:r>
          </a:p>
          <a:p>
            <a:pPr marL="0" indent="0">
              <a:buNone/>
            </a:pPr>
            <a:r>
              <a:rPr lang="en-US" sz="1600" dirty="0" smtClean="0"/>
              <a:t>(Source: </a:t>
            </a:r>
            <a:r>
              <a:rPr lang="en-US" sz="1600" dirty="0" err="1" smtClean="0"/>
              <a:t>Mazzoti</a:t>
            </a:r>
            <a:r>
              <a:rPr lang="en-US" sz="1600" dirty="0" smtClean="0"/>
              <a:t> et al., 2013; OEF, 2015)</a:t>
            </a:r>
            <a:endParaRPr lang="en-US" sz="1600" dirty="0"/>
          </a:p>
        </p:txBody>
      </p:sp>
    </p:spTree>
    <p:extLst>
      <p:ext uri="{BB962C8B-B14F-4D97-AF65-F5344CB8AC3E}">
        <p14:creationId xmlns:p14="http://schemas.microsoft.com/office/powerpoint/2010/main" val="1493032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AHEAD Professional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Administration</a:t>
            </a:r>
          </a:p>
          <a:p>
            <a:r>
              <a:rPr lang="en-US" dirty="0" smtClean="0"/>
              <a:t>Direct Service</a:t>
            </a:r>
          </a:p>
          <a:p>
            <a:r>
              <a:rPr lang="en-US" u="sng" dirty="0"/>
              <a:t>Consultation/Collaboration</a:t>
            </a:r>
            <a:r>
              <a:rPr lang="en-US" dirty="0"/>
              <a:t> </a:t>
            </a:r>
            <a:endParaRPr lang="en-US" dirty="0" smtClean="0"/>
          </a:p>
          <a:p>
            <a:r>
              <a:rPr lang="en-US" dirty="0"/>
              <a:t>Institutional Awareness </a:t>
            </a:r>
            <a:endParaRPr lang="en-US" dirty="0" smtClean="0"/>
          </a:p>
          <a:p>
            <a:r>
              <a:rPr lang="en-US" dirty="0"/>
              <a:t>Professional Development </a:t>
            </a:r>
            <a:endParaRPr lang="en-US" dirty="0" smtClean="0"/>
          </a:p>
          <a:p>
            <a:endParaRPr lang="en-US" dirty="0"/>
          </a:p>
          <a:p>
            <a:endParaRPr lang="en-US" dirty="0" smtClean="0"/>
          </a:p>
          <a:p>
            <a:pPr marL="0" indent="0">
              <a:buNone/>
            </a:pPr>
            <a:endParaRPr lang="en-US" sz="1800" dirty="0" smtClean="0"/>
          </a:p>
          <a:p>
            <a:pPr marL="0" indent="0" algn="ctr">
              <a:buNone/>
            </a:pPr>
            <a:r>
              <a:rPr lang="en-US" sz="1800" dirty="0" smtClean="0"/>
              <a:t>AHEAD </a:t>
            </a:r>
            <a:r>
              <a:rPr lang="en-US" sz="1800" dirty="0"/>
              <a:t>Professional </a:t>
            </a:r>
            <a:r>
              <a:rPr lang="en-US" sz="1800" dirty="0" smtClean="0"/>
              <a:t>Standards, retrieved from https</a:t>
            </a:r>
            <a:r>
              <a:rPr lang="en-US" sz="1800" dirty="0"/>
              <a:t>://</a:t>
            </a:r>
            <a:r>
              <a:rPr lang="en-US" sz="1800" dirty="0" err="1"/>
              <a:t>www.ahead.org</a:t>
            </a:r>
            <a:r>
              <a:rPr lang="en-US" sz="1800" dirty="0"/>
              <a:t>/learn/resources</a:t>
            </a:r>
          </a:p>
          <a:p>
            <a:pPr marL="0" indent="0">
              <a:buNone/>
            </a:pPr>
            <a:endParaRPr lang="en-US" dirty="0"/>
          </a:p>
        </p:txBody>
      </p:sp>
    </p:spTree>
    <p:extLst>
      <p:ext uri="{BB962C8B-B14F-4D97-AF65-F5344CB8AC3E}">
        <p14:creationId xmlns:p14="http://schemas.microsoft.com/office/powerpoint/2010/main" val="3622945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Consultation/Collaboration</a:t>
            </a:r>
          </a:p>
        </p:txBody>
      </p:sp>
      <p:sp>
        <p:nvSpPr>
          <p:cNvPr id="3" name="Content Placeholder 2"/>
          <p:cNvSpPr>
            <a:spLocks noGrp="1"/>
          </p:cNvSpPr>
          <p:nvPr>
            <p:ph idx="1"/>
          </p:nvPr>
        </p:nvSpPr>
        <p:spPr>
          <a:xfrm>
            <a:off x="2589212" y="2133600"/>
            <a:ext cx="8915400" cy="4106562"/>
          </a:xfrm>
        </p:spPr>
        <p:txBody>
          <a:bodyPr>
            <a:normAutofit fontScale="77500" lnSpcReduction="20000"/>
          </a:bodyPr>
          <a:lstStyle/>
          <a:p>
            <a:r>
              <a:rPr lang="en-US" sz="2300" dirty="0"/>
              <a:t>Working with campus or community personnel and agencies </a:t>
            </a:r>
            <a:r>
              <a:rPr lang="en-US" sz="2300" dirty="0" smtClean="0"/>
              <a:t>regarding students </a:t>
            </a:r>
            <a:r>
              <a:rPr lang="en-US" sz="2300" dirty="0"/>
              <a:t>with disabilities or disability issues</a:t>
            </a:r>
            <a:r>
              <a:rPr lang="en-US" sz="2300" dirty="0" smtClean="0"/>
              <a:t>.</a:t>
            </a:r>
          </a:p>
          <a:p>
            <a:pPr lvl="1"/>
            <a:r>
              <a:rPr lang="en-US" dirty="0"/>
              <a:t>Consults with state, provincial, or community resources (e.g., rehabilitation services). </a:t>
            </a:r>
          </a:p>
          <a:p>
            <a:pPr lvl="1"/>
            <a:r>
              <a:rPr lang="en-US" dirty="0"/>
              <a:t>Collaborates with physical plant to ensure modifications to campus facilities. </a:t>
            </a:r>
          </a:p>
          <a:p>
            <a:pPr lvl="1"/>
            <a:r>
              <a:rPr lang="en-US" dirty="0"/>
              <a:t>Maintains up-to-date knowledge of adaptive technology. </a:t>
            </a:r>
          </a:p>
          <a:p>
            <a:pPr lvl="1"/>
            <a:r>
              <a:rPr lang="en-US" dirty="0"/>
              <a:t>Collaborates with campus architects to review or plan new construction and renovations. </a:t>
            </a:r>
          </a:p>
          <a:p>
            <a:pPr lvl="1"/>
            <a:r>
              <a:rPr lang="en-US" dirty="0"/>
              <a:t>Conducts campus-wide disability awareness activities (e.g., disability awareness day). </a:t>
            </a:r>
          </a:p>
          <a:p>
            <a:pPr lvl="1"/>
            <a:r>
              <a:rPr lang="en-US" dirty="0"/>
              <a:t>Communicates program activities to campus community (e.g., via campus newspapers). </a:t>
            </a:r>
          </a:p>
          <a:p>
            <a:pPr lvl="1"/>
            <a:r>
              <a:rPr lang="en-US" sz="2600" b="1" dirty="0"/>
              <a:t>Conducts outreach activities for high school students (e.g., college fairs, transition workshops). </a:t>
            </a:r>
          </a:p>
          <a:p>
            <a:pPr lvl="1"/>
            <a:r>
              <a:rPr lang="en-US" dirty="0"/>
              <a:t>Consults with campus personnel regarding job accommodations for faculty and campus staff with disabilities. </a:t>
            </a:r>
          </a:p>
          <a:p>
            <a:pPr marL="0" indent="0" algn="ctr">
              <a:buNone/>
            </a:pPr>
            <a:endParaRPr lang="en-US" sz="2100" dirty="0" smtClean="0"/>
          </a:p>
          <a:p>
            <a:pPr marL="0" indent="0" algn="ctr">
              <a:buNone/>
            </a:pPr>
            <a:r>
              <a:rPr lang="en-US" sz="2100" dirty="0" smtClean="0"/>
              <a:t>AHEAD </a:t>
            </a:r>
            <a:r>
              <a:rPr lang="en-US" sz="2100" dirty="0"/>
              <a:t>Professional Standards, retrieved from https://</a:t>
            </a:r>
            <a:r>
              <a:rPr lang="en-US" sz="2100" dirty="0" err="1" smtClean="0"/>
              <a:t>www.ahead.org</a:t>
            </a:r>
            <a:r>
              <a:rPr lang="en-US" sz="2100" dirty="0" smtClean="0"/>
              <a:t>/learn/resources</a:t>
            </a:r>
            <a:endParaRPr lang="en-US" sz="2100" dirty="0"/>
          </a:p>
        </p:txBody>
      </p:sp>
    </p:spTree>
    <p:extLst>
      <p:ext uri="{BB962C8B-B14F-4D97-AF65-F5344CB8AC3E}">
        <p14:creationId xmlns:p14="http://schemas.microsoft.com/office/powerpoint/2010/main" val="37104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 to Success</a:t>
            </a:r>
            <a:endParaRPr lang="en-US" dirty="0"/>
          </a:p>
        </p:txBody>
      </p:sp>
      <p:sp>
        <p:nvSpPr>
          <p:cNvPr id="3" name="Content Placeholder 2"/>
          <p:cNvSpPr>
            <a:spLocks noGrp="1"/>
          </p:cNvSpPr>
          <p:nvPr>
            <p:ph idx="1"/>
          </p:nvPr>
        </p:nvSpPr>
        <p:spPr/>
        <p:txBody>
          <a:bodyPr>
            <a:normAutofit/>
          </a:bodyPr>
          <a:lstStyle/>
          <a:p>
            <a:r>
              <a:rPr lang="en-US" dirty="0" smtClean="0"/>
              <a:t>One-day program targeting high school juniors</a:t>
            </a:r>
          </a:p>
          <a:p>
            <a:r>
              <a:rPr lang="en-US" dirty="0" smtClean="0"/>
              <a:t>Focused on career exploration</a:t>
            </a:r>
          </a:p>
          <a:p>
            <a:r>
              <a:rPr lang="en-US" dirty="0" smtClean="0"/>
              <a:t>Presents ways to get financial assistance</a:t>
            </a:r>
          </a:p>
          <a:p>
            <a:r>
              <a:rPr lang="en-US" dirty="0" smtClean="0"/>
              <a:t>Introduces concept of obtaining services and support</a:t>
            </a:r>
          </a:p>
          <a:p>
            <a:r>
              <a:rPr lang="en-US" dirty="0" smtClean="0"/>
              <a:t>GTS is, in many ways: a form of </a:t>
            </a:r>
            <a:r>
              <a:rPr lang="en-US" b="1" u="sng" dirty="0" smtClean="0"/>
              <a:t>Interagency Collaboration</a:t>
            </a:r>
            <a:r>
              <a:rPr lang="en-US" dirty="0" smtClean="0"/>
              <a:t>; a means of Career Exploration to further </a:t>
            </a:r>
            <a:r>
              <a:rPr lang="en-US" b="1" u="sng" dirty="0" smtClean="0"/>
              <a:t>Career Awareness</a:t>
            </a:r>
            <a:r>
              <a:rPr lang="en-US" dirty="0" smtClean="0"/>
              <a:t>; a </a:t>
            </a:r>
            <a:r>
              <a:rPr lang="en-US" b="1" u="sng" dirty="0" smtClean="0"/>
              <a:t>Community Experience</a:t>
            </a:r>
            <a:r>
              <a:rPr lang="en-US" dirty="0" smtClean="0"/>
              <a:t>;  a way to increase </a:t>
            </a:r>
            <a:r>
              <a:rPr lang="en-US" b="1" u="sng" dirty="0" smtClean="0"/>
              <a:t>Parent/Family/Guardian </a:t>
            </a:r>
            <a:r>
              <a:rPr lang="en-US" b="1" u="sng" dirty="0"/>
              <a:t>I</a:t>
            </a:r>
            <a:r>
              <a:rPr lang="en-US" b="1" u="sng" dirty="0" smtClean="0"/>
              <a:t>nvolvement</a:t>
            </a:r>
            <a:r>
              <a:rPr lang="en-US" dirty="0" smtClean="0"/>
              <a:t>; an opportunity to further </a:t>
            </a:r>
            <a:r>
              <a:rPr lang="en-US" b="1" u="sng" dirty="0" smtClean="0"/>
              <a:t>Self-Advocacy</a:t>
            </a:r>
            <a:r>
              <a:rPr lang="en-US" dirty="0" smtClean="0"/>
              <a:t> and</a:t>
            </a:r>
            <a:r>
              <a:rPr lang="en-US" b="1" u="sng" dirty="0" smtClean="0"/>
              <a:t> Self-Determination</a:t>
            </a:r>
            <a:r>
              <a:rPr lang="en-US" dirty="0" smtClean="0"/>
              <a:t>;  and, a means to create an additional layer of </a:t>
            </a:r>
            <a:r>
              <a:rPr lang="en-US" b="1" u="sng" dirty="0" smtClean="0"/>
              <a:t>Student Support</a:t>
            </a:r>
            <a:endParaRPr lang="en-US" b="1" u="sng" dirty="0"/>
          </a:p>
        </p:txBody>
      </p:sp>
    </p:spTree>
    <p:extLst>
      <p:ext uri="{BB962C8B-B14F-4D97-AF65-F5344CB8AC3E}">
        <p14:creationId xmlns:p14="http://schemas.microsoft.com/office/powerpoint/2010/main" val="259566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 to Success – Installation of Hope</a:t>
            </a:r>
            <a:endParaRPr lang="en-US" dirty="0"/>
          </a:p>
        </p:txBody>
      </p:sp>
      <p:sp>
        <p:nvSpPr>
          <p:cNvPr id="3" name="Content Placeholder 2"/>
          <p:cNvSpPr>
            <a:spLocks noGrp="1"/>
          </p:cNvSpPr>
          <p:nvPr>
            <p:ph idx="1"/>
          </p:nvPr>
        </p:nvSpPr>
        <p:spPr/>
        <p:txBody>
          <a:bodyPr/>
          <a:lstStyle/>
          <a:p>
            <a:r>
              <a:rPr lang="en-US" dirty="0" smtClean="0"/>
              <a:t>One somewhat less easily categorized opportunity, both for the Gateway to Success program, and, for those of us working with transition students and their families is the </a:t>
            </a:r>
            <a:r>
              <a:rPr lang="en-US" b="1" u="sng" dirty="0" smtClean="0"/>
              <a:t>Installation of Hope</a:t>
            </a:r>
            <a:r>
              <a:rPr lang="en-US" dirty="0" smtClean="0"/>
              <a:t>!</a:t>
            </a:r>
          </a:p>
          <a:p>
            <a:r>
              <a:rPr lang="en-US" dirty="0" smtClean="0"/>
              <a:t>An important way to view Hope is as an opportunity for students with disabilities to connect real Self-Efficacy with the means for Self-Determination.</a:t>
            </a:r>
          </a:p>
          <a:p>
            <a:r>
              <a:rPr lang="en-US" dirty="0" smtClean="0"/>
              <a:t>GTS creates a unique opportunity to encourage transition students in furthering hope for, and belief, in themselves.</a:t>
            </a:r>
            <a:endParaRPr lang="en-US" dirty="0"/>
          </a:p>
        </p:txBody>
      </p:sp>
    </p:spTree>
    <p:extLst>
      <p:ext uri="{BB962C8B-B14F-4D97-AF65-F5344CB8AC3E}">
        <p14:creationId xmlns:p14="http://schemas.microsoft.com/office/powerpoint/2010/main" val="4143852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 to Success - Metrics</a:t>
            </a:r>
            <a:endParaRPr lang="en-US" dirty="0"/>
          </a:p>
        </p:txBody>
      </p:sp>
      <p:sp>
        <p:nvSpPr>
          <p:cNvPr id="3" name="Content Placeholder 2"/>
          <p:cNvSpPr>
            <a:spLocks noGrp="1"/>
          </p:cNvSpPr>
          <p:nvPr>
            <p:ph idx="1"/>
          </p:nvPr>
        </p:nvSpPr>
        <p:spPr/>
        <p:txBody>
          <a:bodyPr/>
          <a:lstStyle/>
          <a:p>
            <a:pPr marL="0" indent="0">
              <a:buNone/>
            </a:pPr>
            <a:r>
              <a:rPr lang="en-US" dirty="0" smtClean="0"/>
              <a:t>At the end of the program students are asked two simple questions:</a:t>
            </a:r>
          </a:p>
          <a:p>
            <a:pPr marL="0" indent="0" algn="ctr">
              <a:buNone/>
            </a:pPr>
            <a:endParaRPr lang="en-US" dirty="0" smtClean="0"/>
          </a:p>
          <a:p>
            <a:pPr marL="0" indent="0" algn="ctr">
              <a:buNone/>
            </a:pPr>
            <a:r>
              <a:rPr lang="en-US" sz="2400" dirty="0" smtClean="0"/>
              <a:t>What is one thing you learned about yourself today?</a:t>
            </a:r>
          </a:p>
          <a:p>
            <a:pPr marL="0" indent="0" algn="ctr">
              <a:buNone/>
            </a:pPr>
            <a:endParaRPr lang="en-US" dirty="0" smtClean="0"/>
          </a:p>
          <a:p>
            <a:pPr marL="0" indent="0" algn="ctr">
              <a:buNone/>
            </a:pPr>
            <a:r>
              <a:rPr lang="en-US" i="1" dirty="0" smtClean="0"/>
              <a:t>And</a:t>
            </a:r>
          </a:p>
          <a:p>
            <a:pPr marL="0" indent="0" algn="ctr">
              <a:buNone/>
            </a:pPr>
            <a:endParaRPr lang="en-US" dirty="0"/>
          </a:p>
          <a:p>
            <a:pPr marL="0" indent="0" algn="ctr">
              <a:buNone/>
            </a:pPr>
            <a:r>
              <a:rPr lang="en-US" sz="2400" dirty="0" smtClean="0"/>
              <a:t>Who are two people you will talk to about your plans for postsecondary education?</a:t>
            </a:r>
          </a:p>
          <a:p>
            <a:pPr lvl="1"/>
            <a:endParaRPr lang="en-US" dirty="0"/>
          </a:p>
        </p:txBody>
      </p:sp>
    </p:spTree>
    <p:extLst>
      <p:ext uri="{BB962C8B-B14F-4D97-AF65-F5344CB8AC3E}">
        <p14:creationId xmlns:p14="http://schemas.microsoft.com/office/powerpoint/2010/main" val="834088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 to Success - Budget</a:t>
            </a:r>
            <a:endParaRPr lang="en-US" dirty="0"/>
          </a:p>
        </p:txBody>
      </p:sp>
      <p:sp>
        <p:nvSpPr>
          <p:cNvPr id="3" name="Content Placeholder 2"/>
          <p:cNvSpPr>
            <a:spLocks noGrp="1"/>
          </p:cNvSpPr>
          <p:nvPr>
            <p:ph idx="1"/>
          </p:nvPr>
        </p:nvSpPr>
        <p:spPr/>
        <p:txBody>
          <a:bodyPr>
            <a:normAutofit/>
          </a:bodyPr>
          <a:lstStyle/>
          <a:p>
            <a:r>
              <a:rPr lang="en-US" dirty="0" smtClean="0"/>
              <a:t>For 25 students the costs for GTS are:</a:t>
            </a:r>
          </a:p>
          <a:p>
            <a:pPr lvl="1"/>
            <a:r>
              <a:rPr lang="en-US" dirty="0"/>
              <a:t>$150 for Strong Interest Explorer</a:t>
            </a:r>
          </a:p>
          <a:p>
            <a:pPr lvl="1"/>
            <a:r>
              <a:rPr lang="en-US" dirty="0"/>
              <a:t>$300 for lunch</a:t>
            </a:r>
          </a:p>
          <a:p>
            <a:pPr lvl="1"/>
            <a:r>
              <a:rPr lang="en-US" dirty="0"/>
              <a:t>$25 </a:t>
            </a:r>
            <a:r>
              <a:rPr lang="en-US" dirty="0" smtClean="0"/>
              <a:t>supplies</a:t>
            </a:r>
            <a:endParaRPr lang="en-US" dirty="0"/>
          </a:p>
          <a:p>
            <a:pPr lvl="1"/>
            <a:r>
              <a:rPr lang="en-US" b="1" dirty="0"/>
              <a:t>Total: $</a:t>
            </a:r>
            <a:r>
              <a:rPr lang="en-US" b="1" dirty="0" smtClean="0"/>
              <a:t>475</a:t>
            </a:r>
          </a:p>
          <a:p>
            <a:pPr lvl="1"/>
            <a:endParaRPr lang="en-US" dirty="0" smtClean="0"/>
          </a:p>
          <a:p>
            <a:r>
              <a:rPr lang="en-US" dirty="0"/>
              <a:t>Y</a:t>
            </a:r>
            <a:r>
              <a:rPr lang="en-US" dirty="0" smtClean="0"/>
              <a:t>ou could use a free career tool such as: </a:t>
            </a:r>
            <a:r>
              <a:rPr lang="en-US" dirty="0">
                <a:hlinkClick r:id="rId3"/>
              </a:rPr>
              <a:t>https://</a:t>
            </a:r>
            <a:r>
              <a:rPr lang="en-US" dirty="0" smtClean="0">
                <a:hlinkClick r:id="rId3"/>
              </a:rPr>
              <a:t>www.onetcenter.org/tools.html</a:t>
            </a:r>
            <a:r>
              <a:rPr lang="en-US" dirty="0"/>
              <a:t> or </a:t>
            </a:r>
            <a:r>
              <a:rPr lang="en-US" dirty="0">
                <a:hlinkClick r:id="rId4"/>
              </a:rPr>
              <a:t>https://</a:t>
            </a:r>
            <a:r>
              <a:rPr lang="en-US" dirty="0" smtClean="0">
                <a:hlinkClick r:id="rId4"/>
              </a:rPr>
              <a:t>jobseeker.ohiomeansjobs.monster.com/ExploreIt/Default.aspx</a:t>
            </a:r>
            <a:endParaRPr lang="en-US" dirty="0" smtClean="0"/>
          </a:p>
          <a:p>
            <a:r>
              <a:rPr lang="en-US" dirty="0"/>
              <a:t>Y</a:t>
            </a:r>
            <a:r>
              <a:rPr lang="en-US" dirty="0" smtClean="0"/>
              <a:t>ou could have students bring their own lunch</a:t>
            </a:r>
          </a:p>
        </p:txBody>
      </p:sp>
    </p:spTree>
    <p:extLst>
      <p:ext uri="{BB962C8B-B14F-4D97-AF65-F5344CB8AC3E}">
        <p14:creationId xmlns:p14="http://schemas.microsoft.com/office/powerpoint/2010/main" val="730690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Beyond Gateway</a:t>
            </a:r>
            <a:endParaRPr lang="en-US" dirty="0"/>
          </a:p>
        </p:txBody>
      </p:sp>
      <p:sp>
        <p:nvSpPr>
          <p:cNvPr id="3" name="Content Placeholder 2"/>
          <p:cNvSpPr>
            <a:spLocks noGrp="1"/>
          </p:cNvSpPr>
          <p:nvPr>
            <p:ph idx="1"/>
          </p:nvPr>
        </p:nvSpPr>
        <p:spPr/>
        <p:txBody>
          <a:bodyPr>
            <a:normAutofit/>
          </a:bodyPr>
          <a:lstStyle/>
          <a:p>
            <a:r>
              <a:rPr lang="en-US" dirty="0" smtClean="0"/>
              <a:t>While GTS is one way SAS at Ohio University has found to partner with secondary schools to increase transition outcomes of students with disability in our area, it is not the only way!</a:t>
            </a:r>
          </a:p>
          <a:p>
            <a:r>
              <a:rPr lang="en-US" dirty="0" smtClean="0"/>
              <a:t>Our future hopes include:</a:t>
            </a:r>
          </a:p>
          <a:p>
            <a:pPr lvl="1"/>
            <a:r>
              <a:rPr lang="en-US" dirty="0" smtClean="0"/>
              <a:t>Getting GTS included in transition plans for students</a:t>
            </a:r>
          </a:p>
          <a:p>
            <a:pPr lvl="1"/>
            <a:r>
              <a:rPr lang="en-US" dirty="0" smtClean="0"/>
              <a:t>Follow up visits with GTS students</a:t>
            </a:r>
          </a:p>
          <a:p>
            <a:pPr lvl="1"/>
            <a:r>
              <a:rPr lang="en-US" dirty="0" smtClean="0"/>
              <a:t>Serving as consultants for local students who wish to transition</a:t>
            </a:r>
          </a:p>
          <a:p>
            <a:pPr lvl="1"/>
            <a:r>
              <a:rPr lang="en-US" dirty="0" smtClean="0"/>
              <a:t>Developing a sophomore and senior experience</a:t>
            </a:r>
          </a:p>
          <a:p>
            <a:pPr lvl="1"/>
            <a:r>
              <a:rPr lang="en-US" dirty="0" smtClean="0"/>
              <a:t>We ultimately envision the creation of a pipeline program beginning in middle school</a:t>
            </a:r>
          </a:p>
        </p:txBody>
      </p:sp>
    </p:spTree>
    <p:extLst>
      <p:ext uri="{BB962C8B-B14F-4D97-AF65-F5344CB8AC3E}">
        <p14:creationId xmlns:p14="http://schemas.microsoft.com/office/powerpoint/2010/main" val="4182283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In</a:t>
            </a:r>
            <a:endParaRPr lang="en-US" dirty="0"/>
          </a:p>
        </p:txBody>
      </p:sp>
      <p:sp>
        <p:nvSpPr>
          <p:cNvPr id="3" name="Content Placeholder 2"/>
          <p:cNvSpPr>
            <a:spLocks noGrp="1"/>
          </p:cNvSpPr>
          <p:nvPr>
            <p:ph idx="1"/>
          </p:nvPr>
        </p:nvSpPr>
        <p:spPr/>
        <p:txBody>
          <a:bodyPr/>
          <a:lstStyle/>
          <a:p>
            <a:pPr marL="0" indent="0" algn="ctr">
              <a:buNone/>
            </a:pPr>
            <a:r>
              <a:rPr lang="en-US" dirty="0" smtClean="0"/>
              <a:t>Text CAREYBUSCH886 to 22333</a:t>
            </a:r>
          </a:p>
          <a:p>
            <a:pPr marL="0" indent="0" algn="ctr">
              <a:buNone/>
            </a:pPr>
            <a:endParaRPr lang="en-US" dirty="0"/>
          </a:p>
          <a:p>
            <a:pPr marL="0" indent="0" algn="ctr">
              <a:buNone/>
            </a:pPr>
            <a:r>
              <a:rPr lang="en-US" dirty="0" smtClean="0"/>
              <a:t>OR</a:t>
            </a:r>
          </a:p>
          <a:p>
            <a:pPr marL="0" indent="0" algn="ctr">
              <a:buNone/>
            </a:pPr>
            <a:endParaRPr lang="en-US" dirty="0" smtClean="0"/>
          </a:p>
          <a:p>
            <a:pPr marL="0" indent="0" algn="ctr">
              <a:buNone/>
            </a:pPr>
            <a:r>
              <a:rPr lang="en-US" dirty="0" smtClean="0"/>
              <a:t>Go </a:t>
            </a:r>
            <a:r>
              <a:rPr lang="en-US" dirty="0"/>
              <a:t>to: https://</a:t>
            </a:r>
            <a:r>
              <a:rPr lang="en-US" dirty="0" err="1" smtClean="0"/>
              <a:t>PollEv.com</a:t>
            </a:r>
            <a:r>
              <a:rPr lang="en-US" dirty="0" smtClean="0"/>
              <a:t>/surveys/eEgydY3OP/web</a:t>
            </a:r>
            <a:endParaRPr lang="en-US" dirty="0"/>
          </a:p>
        </p:txBody>
      </p:sp>
    </p:spTree>
    <p:extLst>
      <p:ext uri="{BB962C8B-B14F-4D97-AF65-F5344CB8AC3E}">
        <p14:creationId xmlns:p14="http://schemas.microsoft.com/office/powerpoint/2010/main" val="1389851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How about you?</a:t>
            </a:r>
            <a:endParaRPr lang="en-US" sz="4800" b="1"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15575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Away…</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dirty="0" smtClean="0">
                <a:solidFill>
                  <a:schemeClr val="tx1"/>
                </a:solidFill>
              </a:rPr>
              <a:t>What is one thing that you learned today that changed your thinking about transition?</a:t>
            </a:r>
          </a:p>
          <a:p>
            <a:pPr marL="0" indent="0" algn="ctr">
              <a:buNone/>
            </a:pPr>
            <a:endParaRPr lang="en-US" sz="2800" dirty="0">
              <a:solidFill>
                <a:schemeClr val="tx1"/>
              </a:solidFill>
            </a:endParaRPr>
          </a:p>
          <a:p>
            <a:pPr marL="0" indent="0" algn="ctr">
              <a:buNone/>
            </a:pPr>
            <a:r>
              <a:rPr lang="en-US" sz="2800" dirty="0" smtClean="0">
                <a:solidFill>
                  <a:schemeClr val="tx1"/>
                </a:solidFill>
              </a:rPr>
              <a:t>What are two things you will do to increase your outreach to high school students?</a:t>
            </a:r>
          </a:p>
        </p:txBody>
      </p:sp>
    </p:spTree>
    <p:extLst>
      <p:ext uri="{BB962C8B-B14F-4D97-AF65-F5344CB8AC3E}">
        <p14:creationId xmlns:p14="http://schemas.microsoft.com/office/powerpoint/2010/main" val="1173712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a:t>
            </a:r>
            <a:endParaRPr lang="en-US" dirty="0"/>
          </a:p>
        </p:txBody>
      </p:sp>
      <p:sp>
        <p:nvSpPr>
          <p:cNvPr id="3" name="Content Placeholder 2"/>
          <p:cNvSpPr>
            <a:spLocks noGrp="1"/>
          </p:cNvSpPr>
          <p:nvPr>
            <p:ph idx="1"/>
          </p:nvPr>
        </p:nvSpPr>
        <p:spPr/>
        <p:txBody>
          <a:bodyPr>
            <a:normAutofit/>
          </a:bodyPr>
          <a:lstStyle/>
          <a:p>
            <a:r>
              <a:rPr lang="en-US" dirty="0" smtClean="0"/>
              <a:t>Association for Higher Education and Disability (N.D.). </a:t>
            </a:r>
            <a:r>
              <a:rPr lang="en-US" i="1" dirty="0"/>
              <a:t>AHEAD Professional Standards</a:t>
            </a:r>
            <a:r>
              <a:rPr lang="en-US" dirty="0"/>
              <a:t>. R</a:t>
            </a:r>
            <a:r>
              <a:rPr lang="en-US" dirty="0" smtClean="0"/>
              <a:t>etrieved </a:t>
            </a:r>
            <a:r>
              <a:rPr lang="en-US" dirty="0"/>
              <a:t>from </a:t>
            </a:r>
            <a:r>
              <a:rPr lang="en-US" dirty="0">
                <a:hlinkClick r:id="rId3"/>
              </a:rPr>
              <a:t>https://</a:t>
            </a:r>
            <a:r>
              <a:rPr lang="en-US" dirty="0" smtClean="0">
                <a:hlinkClick r:id="rId3"/>
              </a:rPr>
              <a:t>www.ahead.org/learn/resources</a:t>
            </a:r>
            <a:endParaRPr lang="en-US" dirty="0" smtClean="0"/>
          </a:p>
          <a:p>
            <a:r>
              <a:rPr lang="en-US" dirty="0" smtClean="0"/>
              <a:t>Center </a:t>
            </a:r>
            <a:r>
              <a:rPr lang="en-US" dirty="0"/>
              <a:t>for Innovation in Transition Study (2015). </a:t>
            </a:r>
            <a:r>
              <a:rPr lang="en-US" i="1" dirty="0"/>
              <a:t>Ohio Longitudinal Transition Study Annual </a:t>
            </a:r>
            <a:r>
              <a:rPr lang="en-US" i="1" dirty="0" smtClean="0"/>
              <a:t>report</a:t>
            </a:r>
            <a:r>
              <a:rPr lang="en-US" dirty="0"/>
              <a:t>. Retrieved from: </a:t>
            </a:r>
            <a:r>
              <a:rPr lang="en-US" u="sng" dirty="0">
                <a:hlinkClick r:id="rId4"/>
              </a:rPr>
              <a:t>https://</a:t>
            </a:r>
            <a:r>
              <a:rPr lang="en-US" u="sng" dirty="0" smtClean="0">
                <a:hlinkClick r:id="rId4"/>
              </a:rPr>
              <a:t>education.ohio.gov/getattachment/Topics/Special-</a:t>
            </a:r>
            <a:r>
              <a:rPr lang="en-US" dirty="0" smtClean="0">
                <a:hlinkClick r:id="rId4"/>
              </a:rPr>
              <a:t>Education/Resources-for-Parents-and-Teachers-of-Students-wit/Ohio-Longitudinal-Transition-Study-OLTS/FINAL-OLTS-STATE-REPORT-2015-4-8-4.pdf.aspx</a:t>
            </a:r>
            <a:endParaRPr lang="en-US" dirty="0" smtClean="0"/>
          </a:p>
          <a:p>
            <a:r>
              <a:rPr lang="en-US" dirty="0" smtClean="0"/>
              <a:t>Kessler </a:t>
            </a:r>
            <a:r>
              <a:rPr lang="en-US" dirty="0"/>
              <a:t>Foundation and National Organization on </a:t>
            </a:r>
            <a:r>
              <a:rPr lang="en-US" dirty="0" smtClean="0"/>
              <a:t>Disability (2010). The ADA 20-years Later. </a:t>
            </a:r>
            <a:r>
              <a:rPr lang="en-US" dirty="0"/>
              <a:t>Retrieved from </a:t>
            </a:r>
            <a:r>
              <a:rPr lang="en-US" dirty="0">
                <a:hlinkClick r:id="rId5"/>
              </a:rPr>
              <a:t>http://</a:t>
            </a:r>
            <a:r>
              <a:rPr lang="en-US" dirty="0" smtClean="0">
                <a:hlinkClick r:id="rId5"/>
              </a:rPr>
              <a:t>www.2010disabilitysurveys.org/pdfs/surveysummary.pdf</a:t>
            </a:r>
            <a:endParaRPr lang="en-US" dirty="0" smtClean="0"/>
          </a:p>
          <a:p>
            <a:endParaRPr lang="en-US" dirty="0"/>
          </a:p>
        </p:txBody>
      </p:sp>
    </p:spTree>
    <p:extLst>
      <p:ext uri="{BB962C8B-B14F-4D97-AF65-F5344CB8AC3E}">
        <p14:creationId xmlns:p14="http://schemas.microsoft.com/office/powerpoint/2010/main" val="2806799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589212" y="1618735"/>
            <a:ext cx="8915400" cy="4292487"/>
          </a:xfrm>
        </p:spPr>
        <p:txBody>
          <a:bodyPr>
            <a:normAutofit fontScale="92500" lnSpcReduction="10000"/>
          </a:bodyPr>
          <a:lstStyle/>
          <a:p>
            <a:r>
              <a:rPr lang="en-US" dirty="0" err="1"/>
              <a:t>Mazzotti</a:t>
            </a:r>
            <a:r>
              <a:rPr lang="en-US" dirty="0"/>
              <a:t>, V. L., Rowe, D. A., </a:t>
            </a:r>
            <a:r>
              <a:rPr lang="en-US" dirty="0" err="1"/>
              <a:t>Cameto</a:t>
            </a:r>
            <a:r>
              <a:rPr lang="en-US" dirty="0"/>
              <a:t>, R., Test, D. W., &amp; Morningstar, M. E. (2013). Identifying and promoting transition evidence-based practices and predictors of success: A position paper of the Division on Career Development and Transition. </a:t>
            </a:r>
            <a:r>
              <a:rPr lang="en-US" i="1" dirty="0"/>
              <a:t>Career Development and Transition for Exceptional Individuals</a:t>
            </a:r>
            <a:r>
              <a:rPr lang="en-US" dirty="0"/>
              <a:t>, 2165143413503365</a:t>
            </a:r>
            <a:r>
              <a:rPr lang="en-US" dirty="0" smtClean="0"/>
              <a:t>.</a:t>
            </a:r>
          </a:p>
          <a:p>
            <a:r>
              <a:rPr lang="en-US" dirty="0" smtClean="0"/>
              <a:t>National </a:t>
            </a:r>
            <a:r>
              <a:rPr lang="en-US" dirty="0"/>
              <a:t>Center for Education Statistics</a:t>
            </a:r>
            <a:r>
              <a:rPr lang="en-US" dirty="0" smtClean="0"/>
              <a:t>. (2016) </a:t>
            </a:r>
            <a:r>
              <a:rPr lang="en-US" i="1" dirty="0" smtClean="0"/>
              <a:t>Annual Earnings of Young Adults </a:t>
            </a:r>
            <a:r>
              <a:rPr lang="en-US" u="sng" dirty="0">
                <a:hlinkClick r:id="rId3"/>
              </a:rPr>
              <a:t>http://</a:t>
            </a:r>
            <a:r>
              <a:rPr lang="en-US" u="sng" dirty="0" smtClean="0">
                <a:hlinkClick r:id="rId3"/>
              </a:rPr>
              <a:t>nces.ed.gov/programs/coe/indicator_cba.asp</a:t>
            </a:r>
            <a:endParaRPr lang="en-US" u="sng" dirty="0" smtClean="0"/>
          </a:p>
          <a:p>
            <a:r>
              <a:rPr lang="en-US" dirty="0" smtClean="0"/>
              <a:t>Ohio </a:t>
            </a:r>
            <a:r>
              <a:rPr lang="en-US" dirty="0"/>
              <a:t>Employment First (2016). </a:t>
            </a:r>
            <a:r>
              <a:rPr lang="en-US" i="1" dirty="0"/>
              <a:t>Evidence based practices for transition youth. </a:t>
            </a:r>
            <a:r>
              <a:rPr lang="en-US" dirty="0"/>
              <a:t> Retrieved from: </a:t>
            </a:r>
            <a:r>
              <a:rPr lang="en-US" u="sng" dirty="0">
                <a:hlinkClick r:id="rId4"/>
              </a:rPr>
              <a:t>http://www.ohioemploymentfirst.org/up_doc/Evidence_Based_Practices_for_Transition_</a:t>
            </a:r>
            <a:r>
              <a:rPr lang="en-US" dirty="0"/>
              <a:t>	</a:t>
            </a:r>
            <a:r>
              <a:rPr lang="en-US" dirty="0" err="1" smtClean="0"/>
              <a:t>Youth.pdf</a:t>
            </a:r>
            <a:endParaRPr lang="en-US" dirty="0" smtClean="0"/>
          </a:p>
          <a:p>
            <a:r>
              <a:rPr lang="en-US" dirty="0" smtClean="0"/>
              <a:t>Test</a:t>
            </a:r>
            <a:r>
              <a:rPr lang="en-US" dirty="0"/>
              <a:t>, D. W., &amp; Cease-Cook, J. (2012). Evidence-based secondary transition practices for rehabilitation counselors.</a:t>
            </a:r>
            <a:r>
              <a:rPr lang="en-US" i="1" dirty="0"/>
              <a:t> Journal of Rehabilitation, 78</a:t>
            </a:r>
            <a:r>
              <a:rPr lang="en-US" dirty="0"/>
              <a:t>(2), 30-38. Retrieved from http://search.proquest.com.proxy.library.ohiou.edu/docview/1010282866?accountid=12954</a:t>
            </a:r>
          </a:p>
        </p:txBody>
      </p:sp>
    </p:spTree>
    <p:extLst>
      <p:ext uri="{BB962C8B-B14F-4D97-AF65-F5344CB8AC3E}">
        <p14:creationId xmlns:p14="http://schemas.microsoft.com/office/powerpoint/2010/main" val="270610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p:cNvPicPr>
          <p:nvPr/>
        </p:nvPicPr>
        <p:blipFill>
          <a:blip r:embed="rId3">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839714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p:cNvPicPr>
          <p:nvPr/>
        </p:nvPicPr>
        <p:blipFill>
          <a:blip r:embed="rId3">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375164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p:cNvPicPr>
          <p:nvPr/>
        </p:nvPicPr>
        <p:blipFill>
          <a:blip r:embed="rId3">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75484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p:cNvPicPr>
          <p:nvPr/>
        </p:nvPicPr>
        <p:blipFill>
          <a:blip r:embed="rId3">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905454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p:cNvPicPr>
          <p:nvPr/>
        </p:nvPicPr>
        <p:blipFill>
          <a:blip r:embed="rId3">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31857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 to the Problem</a:t>
            </a:r>
            <a:endParaRPr lang="en-US" dirty="0"/>
          </a:p>
        </p:txBody>
      </p:sp>
      <p:sp>
        <p:nvSpPr>
          <p:cNvPr id="3" name="Content Placeholder 2"/>
          <p:cNvSpPr>
            <a:spLocks noGrp="1"/>
          </p:cNvSpPr>
          <p:nvPr>
            <p:ph idx="1"/>
          </p:nvPr>
        </p:nvSpPr>
        <p:spPr>
          <a:xfrm>
            <a:off x="2589212" y="1441621"/>
            <a:ext cx="8915400" cy="5008605"/>
          </a:xfrm>
        </p:spPr>
        <p:txBody>
          <a:bodyPr>
            <a:noAutofit/>
          </a:bodyPr>
          <a:lstStyle/>
          <a:p>
            <a:r>
              <a:rPr lang="en-US" sz="2100" dirty="0" smtClean="0"/>
              <a:t>Students with disabilities do not participate in higher education at the same rate as their peers without identified disabilities.</a:t>
            </a:r>
          </a:p>
          <a:p>
            <a:r>
              <a:rPr lang="en-US" sz="2100" dirty="0" smtClean="0"/>
              <a:t>In Ohio, only one third of students with IEP’s enrolled in higher education in 2013 as of one year after graduation (source, OLTS, 2015).</a:t>
            </a:r>
          </a:p>
          <a:p>
            <a:r>
              <a:rPr lang="en-US" sz="2100" dirty="0" smtClean="0"/>
              <a:t>People </a:t>
            </a:r>
            <a:r>
              <a:rPr lang="en-US" sz="2100" dirty="0"/>
              <a:t>with disabilities are more than twice as likely as people without disabilities to report that they have a household income of $15,000 or less (34% versus 15</a:t>
            </a:r>
            <a:r>
              <a:rPr lang="en-US" sz="2100" dirty="0" smtClean="0"/>
              <a:t>%). (</a:t>
            </a:r>
            <a:r>
              <a:rPr lang="en-US" sz="2100" dirty="0"/>
              <a:t>Kessler Foundation and National Organization on Disability, </a:t>
            </a:r>
            <a:r>
              <a:rPr lang="en-US" sz="2100" dirty="0" smtClean="0"/>
              <a:t>2010)</a:t>
            </a:r>
          </a:p>
          <a:p>
            <a:r>
              <a:rPr lang="en-US" sz="2100" dirty="0" smtClean="0"/>
              <a:t>National </a:t>
            </a:r>
            <a:r>
              <a:rPr lang="en-US" sz="2100" dirty="0"/>
              <a:t>Center for Education Statistics states that in </a:t>
            </a:r>
            <a:r>
              <a:rPr lang="en-US" sz="2100" dirty="0" smtClean="0"/>
              <a:t>2014, </a:t>
            </a:r>
            <a:r>
              <a:rPr lang="en-US" sz="2100" dirty="0"/>
              <a:t>average salaries for </a:t>
            </a:r>
            <a:r>
              <a:rPr lang="en-US" sz="2100" dirty="0" smtClean="0"/>
              <a:t>young adults </a:t>
            </a:r>
            <a:r>
              <a:rPr lang="en-US" sz="2100" dirty="0"/>
              <a:t>with a college degree were </a:t>
            </a:r>
            <a:r>
              <a:rPr lang="en-US" sz="2100" dirty="0" smtClean="0"/>
              <a:t>66% higher than </a:t>
            </a:r>
            <a:r>
              <a:rPr lang="en-US" sz="2100" dirty="0"/>
              <a:t>those </a:t>
            </a:r>
            <a:r>
              <a:rPr lang="en-US" sz="2100" dirty="0" smtClean="0"/>
              <a:t>with a high school diploma. (</a:t>
            </a:r>
            <a:r>
              <a:rPr lang="en-US" sz="2100" dirty="0"/>
              <a:t>National Center for Education Statistics. </a:t>
            </a:r>
            <a:r>
              <a:rPr lang="en-US" sz="2100" u="sng" dirty="0">
                <a:hlinkClick r:id="rId3"/>
              </a:rPr>
              <a:t>http://</a:t>
            </a:r>
            <a:r>
              <a:rPr lang="en-US" sz="2100" u="sng" dirty="0" smtClean="0">
                <a:hlinkClick r:id="rId3"/>
              </a:rPr>
              <a:t>nces.ed.gov/programs/coe/indicator_cba.asp</a:t>
            </a:r>
            <a:r>
              <a:rPr lang="en-US" sz="2100" dirty="0" smtClean="0"/>
              <a:t>)</a:t>
            </a:r>
          </a:p>
        </p:txBody>
      </p:sp>
    </p:spTree>
    <p:extLst>
      <p:ext uri="{BB962C8B-B14F-4D97-AF65-F5344CB8AC3E}">
        <p14:creationId xmlns:p14="http://schemas.microsoft.com/office/powerpoint/2010/main" val="967622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To Measure Success?</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Many ways to measure success…</a:t>
            </a:r>
          </a:p>
          <a:p>
            <a:r>
              <a:rPr lang="en-US" sz="3200" dirty="0" smtClean="0"/>
              <a:t>How we define success determines the impact of the domains being measured (i.e., higher education enrollment, graduation, employment, etc.)</a:t>
            </a:r>
          </a:p>
          <a:p>
            <a:r>
              <a:rPr lang="en-US" sz="3200" dirty="0" smtClean="0"/>
              <a:t>For these purposes,  </a:t>
            </a:r>
            <a:r>
              <a:rPr lang="en-US" sz="3200" i="1" dirty="0" smtClean="0"/>
              <a:t>transition success</a:t>
            </a:r>
            <a:r>
              <a:rPr lang="en-US" sz="3200" dirty="0" smtClean="0"/>
              <a:t> might best be defined as the ability to achieve reasonable, self-identified post-secondary goals.</a:t>
            </a:r>
            <a:endParaRPr lang="en-US" sz="3200" dirty="0"/>
          </a:p>
        </p:txBody>
      </p:sp>
    </p:spTree>
    <p:extLst>
      <p:ext uri="{BB962C8B-B14F-4D97-AF65-F5344CB8AC3E}">
        <p14:creationId xmlns:p14="http://schemas.microsoft.com/office/powerpoint/2010/main" val="3953425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3136</TotalTime>
  <Words>1172</Words>
  <Application>Microsoft Office PowerPoint</Application>
  <PresentationFormat>Widescreen</PresentationFormat>
  <Paragraphs>158</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Wisp</vt:lpstr>
      <vt:lpstr>The Transition Pitfall: The Role of the DS Provider in Building a Bridge</vt:lpstr>
      <vt:lpstr>Checking In</vt:lpstr>
      <vt:lpstr>PowerPoint Presentation</vt:lpstr>
      <vt:lpstr>PowerPoint Presentation</vt:lpstr>
      <vt:lpstr>PowerPoint Presentation</vt:lpstr>
      <vt:lpstr>PowerPoint Presentation</vt:lpstr>
      <vt:lpstr>PowerPoint Presentation</vt:lpstr>
      <vt:lpstr>Background to the Problem</vt:lpstr>
      <vt:lpstr>How To Measure Success?</vt:lpstr>
      <vt:lpstr>Evidence Based Predictors of Post-Secondary Success for Students with Disabilities</vt:lpstr>
      <vt:lpstr>Evidence Based Predictors Continued</vt:lpstr>
      <vt:lpstr>Evidence-Based Predictors: Increasing Post-Secondary Participation and Success</vt:lpstr>
      <vt:lpstr>AHEAD Professional Standards</vt:lpstr>
      <vt:lpstr>Consultation/Collaboration</vt:lpstr>
      <vt:lpstr>Gateway to Success</vt:lpstr>
      <vt:lpstr>Gateway to Success – Installation of Hope</vt:lpstr>
      <vt:lpstr>Gateway to Success - Metrics</vt:lpstr>
      <vt:lpstr>Gateway to Success - Budget</vt:lpstr>
      <vt:lpstr>Looking Beyond Gateway</vt:lpstr>
      <vt:lpstr>How about you?</vt:lpstr>
      <vt:lpstr>Take Away…</vt:lpstr>
      <vt:lpstr>Sources</vt:lpstr>
      <vt:lpstr>Cont.</vt:lpstr>
    </vt:vector>
  </TitlesOfParts>
  <Company>Ohio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Linscott, Jeffrey</dc:creator>
  <cp:lastModifiedBy>Kurtis J. Soltman</cp:lastModifiedBy>
  <cp:revision>36</cp:revision>
  <dcterms:created xsi:type="dcterms:W3CDTF">2016-10-05T13:17:25Z</dcterms:created>
  <dcterms:modified xsi:type="dcterms:W3CDTF">2016-10-19T17:37:41Z</dcterms:modified>
</cp:coreProperties>
</file>