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9" r:id="rId2"/>
    <p:sldId id="295" r:id="rId3"/>
    <p:sldId id="256" r:id="rId4"/>
    <p:sldId id="288" r:id="rId5"/>
    <p:sldId id="275" r:id="rId6"/>
    <p:sldId id="286" r:id="rId7"/>
    <p:sldId id="277" r:id="rId8"/>
    <p:sldId id="278" r:id="rId9"/>
    <p:sldId id="296" r:id="rId10"/>
    <p:sldId id="287" r:id="rId11"/>
    <p:sldId id="260" r:id="rId12"/>
    <p:sldId id="257" r:id="rId13"/>
    <p:sldId id="294" r:id="rId14"/>
    <p:sldId id="258" r:id="rId15"/>
    <p:sldId id="261" r:id="rId16"/>
    <p:sldId id="263" r:id="rId17"/>
    <p:sldId id="264" r:id="rId18"/>
    <p:sldId id="293" r:id="rId19"/>
    <p:sldId id="289" r:id="rId20"/>
    <p:sldId id="302" r:id="rId21"/>
    <p:sldId id="292" r:id="rId22"/>
    <p:sldId id="291" r:id="rId23"/>
    <p:sldId id="267" r:id="rId24"/>
    <p:sldId id="268" r:id="rId25"/>
    <p:sldId id="269" r:id="rId26"/>
    <p:sldId id="270" r:id="rId27"/>
    <p:sldId id="272" r:id="rId28"/>
    <p:sldId id="271" r:id="rId29"/>
    <p:sldId id="276" r:id="rId30"/>
    <p:sldId id="301" r:id="rId31"/>
    <p:sldId id="266" r:id="rId32"/>
    <p:sldId id="297" r:id="rId33"/>
    <p:sldId id="279" r:id="rId34"/>
    <p:sldId id="280" r:id="rId35"/>
    <p:sldId id="281" r:id="rId36"/>
    <p:sldId id="282" r:id="rId37"/>
    <p:sldId id="283" r:id="rId38"/>
    <p:sldId id="298" r:id="rId39"/>
    <p:sldId id="284" r:id="rId40"/>
    <p:sldId id="304" r:id="rId41"/>
    <p:sldId id="305" r:id="rId42"/>
    <p:sldId id="262" r:id="rId43"/>
  </p:sldIdLst>
  <p:sldSz cx="12192000" cy="6858000"/>
  <p:notesSz cx="6858000" cy="9144000"/>
  <p:custDataLst>
    <p:tags r:id="rId4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10/19/2016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10/19/2016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10/19/2016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10/19/2016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b="0" i="0" u="none"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b="0" i="0" u="none"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br.org/2016/04/how-to-get-into-a-rhythm-at-work-if-you-cant-stick-to-a-schedule?cm_mmc=email-_-newsletter-_-management_tip-_-tip_date&amp;referral=00203&amp;utm_source=newsletter_management_tip&amp;utm_medium=email&amp;utm_campaign=tip_dat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for session</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Bring in ideas of serving others as a way to energize</a:t>
            </a:r>
          </a:p>
          <a:p>
            <a:r>
              <a:rPr lang="en-US" dirty="0" smtClean="0"/>
              <a:t>Work-life balance of just life??? Wear multiple hats? Multiple roles? </a:t>
            </a:r>
          </a:p>
          <a:p>
            <a:r>
              <a:rPr lang="en-US" dirty="0" smtClean="0"/>
              <a:t>Bring circle document!!</a:t>
            </a:r>
          </a:p>
          <a:p>
            <a:r>
              <a:rPr lang="en-US" dirty="0" smtClean="0"/>
              <a:t>Flow</a:t>
            </a:r>
          </a:p>
          <a:p>
            <a:r>
              <a:rPr lang="en-US" dirty="0" smtClean="0"/>
              <a:t>Craig </a:t>
            </a:r>
            <a:r>
              <a:rPr lang="en-US" dirty="0" err="1" smtClean="0"/>
              <a:t>Groeschel</a:t>
            </a:r>
            <a:r>
              <a:rPr lang="en-US" dirty="0" smtClean="0"/>
              <a:t> dissatisfied thoughts?? Compare, always want more, …</a:t>
            </a:r>
          </a:p>
          <a:p>
            <a:r>
              <a:rPr lang="en-US" dirty="0" smtClean="0"/>
              <a:t>Any </a:t>
            </a:r>
            <a:r>
              <a:rPr lang="en-US" dirty="0" err="1" smtClean="0"/>
              <a:t>Brene</a:t>
            </a:r>
            <a:r>
              <a:rPr lang="en-US" dirty="0" smtClean="0"/>
              <a:t> </a:t>
            </a:r>
            <a:r>
              <a:rPr lang="en-US" smtClean="0"/>
              <a:t>Brown thoughts???</a:t>
            </a:r>
            <a:endParaRPr lang="en-US" dirty="0"/>
          </a:p>
        </p:txBody>
      </p:sp>
    </p:spTree>
    <p:extLst>
      <p:ext uri="{BB962C8B-B14F-4D97-AF65-F5344CB8AC3E}">
        <p14:creationId xmlns:p14="http://schemas.microsoft.com/office/powerpoint/2010/main" val="184532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868" y="2208501"/>
            <a:ext cx="10058400" cy="1609344"/>
          </a:xfrm>
        </p:spPr>
        <p:txBody>
          <a:bodyPr>
            <a:normAutofit/>
          </a:bodyPr>
          <a:lstStyle/>
          <a:p>
            <a:pPr algn="ctr"/>
            <a:r>
              <a:rPr lang="en-US" dirty="0" smtClean="0"/>
              <a:t>Action step: Start with why</a:t>
            </a:r>
            <a:endParaRPr lang="en-US" dirty="0"/>
          </a:p>
        </p:txBody>
      </p:sp>
    </p:spTree>
    <p:extLst>
      <p:ext uri="{BB962C8B-B14F-4D97-AF65-F5344CB8AC3E}">
        <p14:creationId xmlns:p14="http://schemas.microsoft.com/office/powerpoint/2010/main" val="3342885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36223" y="907303"/>
            <a:ext cx="9777957" cy="5410200"/>
          </a:xfrm>
        </p:spPr>
        <p:txBody>
          <a:bodyPr>
            <a:normAutofit lnSpcReduction="10000"/>
          </a:bodyPr>
          <a:lstStyle/>
          <a:p>
            <a:pPr marL="114300" indent="0">
              <a:buNone/>
            </a:pPr>
            <a:r>
              <a:rPr lang="en-US" sz="4800" b="1" dirty="0"/>
              <a:t>WHY: </a:t>
            </a:r>
          </a:p>
          <a:p>
            <a:pPr marL="114300" indent="0">
              <a:buNone/>
            </a:pPr>
            <a:endParaRPr lang="en-US" sz="3200" b="1" dirty="0"/>
          </a:p>
          <a:p>
            <a:pPr marL="571500" indent="-457200">
              <a:buFont typeface="Arial" panose="020B0604020202020204" pitchFamily="34" charset="0"/>
              <a:buChar char="•"/>
            </a:pPr>
            <a:r>
              <a:rPr lang="en-US" sz="3200" dirty="0"/>
              <a:t>Purpose?</a:t>
            </a:r>
          </a:p>
          <a:p>
            <a:pPr marL="571500" indent="-457200">
              <a:buFont typeface="Arial" panose="020B0604020202020204" pitchFamily="34" charset="0"/>
              <a:buChar char="•"/>
            </a:pPr>
            <a:r>
              <a:rPr lang="en-US" sz="3200" dirty="0"/>
              <a:t>Cause? </a:t>
            </a:r>
          </a:p>
          <a:p>
            <a:pPr marL="571500" indent="-457200">
              <a:buFont typeface="Arial" panose="020B0604020202020204" pitchFamily="34" charset="0"/>
              <a:buChar char="•"/>
            </a:pPr>
            <a:r>
              <a:rPr lang="en-US" sz="3200" dirty="0"/>
              <a:t>Belief? </a:t>
            </a:r>
          </a:p>
          <a:p>
            <a:pPr marL="571500" indent="-457200">
              <a:buFont typeface="Arial" panose="020B0604020202020204" pitchFamily="34" charset="0"/>
              <a:buChar char="•"/>
            </a:pPr>
            <a:r>
              <a:rPr lang="en-US" sz="3200" dirty="0"/>
              <a:t>Vision? </a:t>
            </a:r>
          </a:p>
          <a:p>
            <a:pPr marL="571500" indent="-457200">
              <a:buFont typeface="Arial" panose="020B0604020202020204" pitchFamily="34" charset="0"/>
              <a:buChar char="•"/>
            </a:pPr>
            <a:r>
              <a:rPr lang="en-US" sz="3200" dirty="0"/>
              <a:t>Ideals?</a:t>
            </a:r>
          </a:p>
          <a:p>
            <a:pPr marL="571500" indent="-457200">
              <a:buFont typeface="Arial" panose="020B0604020202020204" pitchFamily="34" charset="0"/>
              <a:buChar char="•"/>
            </a:pPr>
            <a:r>
              <a:rPr lang="en-US" sz="3200" dirty="0"/>
              <a:t>Essence of who you are</a:t>
            </a:r>
          </a:p>
          <a:p>
            <a:pPr marL="571500" indent="-457200">
              <a:buFont typeface="Arial" panose="020B0604020202020204" pitchFamily="34" charset="0"/>
              <a:buChar char="•"/>
            </a:pPr>
            <a:r>
              <a:rPr lang="en-US" sz="3200" dirty="0" smtClean="0"/>
              <a:t>Why </a:t>
            </a:r>
            <a:r>
              <a:rPr lang="en-US" sz="3200" dirty="0"/>
              <a:t>do you get out of bed Monday morning?</a:t>
            </a:r>
          </a:p>
          <a:p>
            <a:pPr marL="114300" indent="0">
              <a:buNone/>
            </a:pPr>
            <a:endParaRPr lang="en-US" dirty="0" smtClean="0"/>
          </a:p>
        </p:txBody>
      </p:sp>
    </p:spTree>
    <p:extLst>
      <p:ext uri="{BB962C8B-B14F-4D97-AF65-F5344CB8AC3E}">
        <p14:creationId xmlns:p14="http://schemas.microsoft.com/office/powerpoint/2010/main" val="2645407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7" name="Picture Placeholder 6" descr="A picture with four overlapping circles. &#10;One circle: you love it.&#10;One circle: the world needs it.&#10;One circle: You are paid for it.&#10;One circle: you are great at it.&#10;Passion overlaps at the you love it circle and you are great at it circle.&#10;Mission overlaps at you love it and the world needs it circles. &#10;Vocation overlaps at you are paid for it and the world needs it circles. &#10;Profession overlaps at you are paid for it and you are great at it circles.&#10;In the center of it all is your purpose." title="Four circles that overlap at purpose"/>
          <p:cNvPicPr>
            <a:picLocks noGrp="1" noChangeAspect="1"/>
          </p:cNvPicPr>
          <p:nvPr>
            <p:ph type="pic" idx="1"/>
          </p:nvPr>
        </p:nvPicPr>
        <p:blipFill>
          <a:blip r:embed="rId2">
            <a:extLst>
              <a:ext uri="{28A0092B-C50C-407E-A947-70E740481C1C}">
                <a14:useLocalDpi xmlns:a14="http://schemas.microsoft.com/office/drawing/2010/main" val="0"/>
              </a:ext>
            </a:extLst>
          </a:blip>
          <a:srcRect t="8576" b="8576"/>
          <a:stretch>
            <a:fillRect/>
          </a:stretch>
        </p:blipFill>
        <p:spPr>
          <a:xfrm>
            <a:off x="114614" y="107091"/>
            <a:ext cx="8079316" cy="6672649"/>
          </a:xfrm>
        </p:spPr>
      </p:pic>
      <p:sp>
        <p:nvSpPr>
          <p:cNvPr id="6" name="Text Placeholder 5"/>
          <p:cNvSpPr>
            <a:spLocks noGrp="1"/>
          </p:cNvSpPr>
          <p:nvPr>
            <p:ph type="body" sz="half" idx="2"/>
          </p:nvPr>
        </p:nvSpPr>
        <p:spPr/>
        <p:txBody>
          <a:bodyPr/>
          <a:lstStyle/>
          <a:p>
            <a:r>
              <a:rPr lang="en-US" dirty="0" smtClean="0"/>
              <a:t>From </a:t>
            </a:r>
            <a:r>
              <a:rPr lang="en-US" i="1" dirty="0" smtClean="0"/>
              <a:t>Hustle + Grind </a:t>
            </a:r>
            <a:r>
              <a:rPr lang="en-US" dirty="0" smtClean="0"/>
              <a:t>(Entrepreneur resource)</a:t>
            </a:r>
            <a:endParaRPr lang="en-US" dirty="0"/>
          </a:p>
        </p:txBody>
      </p:sp>
    </p:spTree>
    <p:extLst>
      <p:ext uri="{BB962C8B-B14F-4D97-AF65-F5344CB8AC3E}">
        <p14:creationId xmlns:p14="http://schemas.microsoft.com/office/powerpoint/2010/main" val="570470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your voice</a:t>
            </a:r>
            <a:endParaRPr lang="en-US" dirty="0"/>
          </a:p>
        </p:txBody>
      </p:sp>
      <p:sp>
        <p:nvSpPr>
          <p:cNvPr id="4" name="Text Placeholder 3"/>
          <p:cNvSpPr>
            <a:spLocks noGrp="1"/>
          </p:cNvSpPr>
          <p:nvPr>
            <p:ph type="body" sz="half" idx="2"/>
          </p:nvPr>
        </p:nvSpPr>
        <p:spPr/>
        <p:txBody>
          <a:bodyPr/>
          <a:lstStyle/>
          <a:p>
            <a:r>
              <a:rPr lang="en-US" dirty="0" smtClean="0"/>
              <a:t>From the 8</a:t>
            </a:r>
            <a:r>
              <a:rPr lang="en-US" baseline="30000" dirty="0" smtClean="0"/>
              <a:t>th</a:t>
            </a:r>
            <a:r>
              <a:rPr lang="en-US" dirty="0" smtClean="0"/>
              <a:t> Habit if Highly Effective People</a:t>
            </a:r>
            <a:endParaRPr lang="en-US" dirty="0"/>
          </a:p>
        </p:txBody>
      </p:sp>
      <p:pic>
        <p:nvPicPr>
          <p:cNvPr id="6" name="Picture Placeholder 5" descr="Four overlapping circles. &#10;One circle: talent -- what can you be the best?&#10;One circle: need -- what drives you?&#10;One circle: Passion -- what are you deeply passionate about?&#10;One circle: Consciene -- what does it tell you?&#10;In the center where all of the circles overlap is this idea of Voice and finding your unique personal significance. " title="Finding Your Voice"/>
          <p:cNvPicPr>
            <a:picLocks noGrp="1" noChangeAspect="1"/>
          </p:cNvPicPr>
          <p:nvPr>
            <p:ph type="pic" idx="1"/>
          </p:nvPr>
        </p:nvPicPr>
        <p:blipFill>
          <a:blip r:embed="rId2">
            <a:extLst>
              <a:ext uri="{28A0092B-C50C-407E-A947-70E740481C1C}">
                <a14:useLocalDpi xmlns:a14="http://schemas.microsoft.com/office/drawing/2010/main" val="0"/>
              </a:ext>
            </a:extLst>
          </a:blip>
          <a:srcRect l="3216" r="3216"/>
          <a:stretch>
            <a:fillRect/>
          </a:stretch>
        </p:blipFill>
        <p:spPr/>
      </p:pic>
    </p:spTree>
    <p:extLst>
      <p:ext uri="{BB962C8B-B14F-4D97-AF65-F5344CB8AC3E}">
        <p14:creationId xmlns:p14="http://schemas.microsoft.com/office/powerpoint/2010/main" val="680515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906" y="251367"/>
            <a:ext cx="10058400" cy="1609344"/>
          </a:xfrm>
        </p:spPr>
        <p:txBody>
          <a:bodyPr/>
          <a:lstStyle/>
          <a:p>
            <a:r>
              <a:rPr lang="en-US" b="1" dirty="0" smtClean="0"/>
              <a:t>Why do you do what you do? </a:t>
            </a:r>
            <a:endParaRPr lang="en-US" b="1" dirty="0"/>
          </a:p>
        </p:txBody>
      </p:sp>
      <p:sp>
        <p:nvSpPr>
          <p:cNvPr id="3" name="Content Placeholder 2"/>
          <p:cNvSpPr>
            <a:spLocks noGrp="1"/>
          </p:cNvSpPr>
          <p:nvPr>
            <p:ph idx="1"/>
          </p:nvPr>
        </p:nvSpPr>
        <p:spPr>
          <a:xfrm>
            <a:off x="994643" y="1786811"/>
            <a:ext cx="10058400" cy="4588099"/>
          </a:xfrm>
        </p:spPr>
        <p:txBody>
          <a:bodyPr>
            <a:normAutofit/>
          </a:bodyPr>
          <a:lstStyle/>
          <a:p>
            <a:pPr>
              <a:buFont typeface="Arial" panose="020B0604020202020204" pitchFamily="34" charset="0"/>
              <a:buChar char="•"/>
            </a:pPr>
            <a:r>
              <a:rPr lang="en-US" sz="2400" dirty="0" smtClean="0"/>
              <a:t>What is your WHY with respect to your job (and life)?</a:t>
            </a:r>
          </a:p>
          <a:p>
            <a:pPr lvl="1">
              <a:buFont typeface="Arial" panose="020B0604020202020204" pitchFamily="34" charset="0"/>
              <a:buChar char="•"/>
            </a:pPr>
            <a:r>
              <a:rPr lang="en-US" sz="2400" dirty="0" smtClean="0"/>
              <a:t>Why do you get out of bed on Monday morning?</a:t>
            </a:r>
          </a:p>
          <a:p>
            <a:pPr lvl="1">
              <a:buFont typeface="Arial" panose="020B0604020202020204" pitchFamily="34" charset="0"/>
              <a:buChar char="•"/>
            </a:pPr>
            <a:r>
              <a:rPr lang="en-US" sz="2400" dirty="0" smtClean="0"/>
              <a:t>Identify how your job aligned with the essence of who you are, your passions, beliefs and values.</a:t>
            </a:r>
          </a:p>
          <a:p>
            <a:pPr marL="274320" lvl="1" indent="0">
              <a:buNone/>
            </a:pPr>
            <a:endParaRPr lang="en-US" sz="800" dirty="0"/>
          </a:p>
          <a:p>
            <a:pPr>
              <a:buFont typeface="Arial" panose="020B0604020202020204" pitchFamily="34" charset="0"/>
              <a:buChar char="•"/>
            </a:pPr>
            <a:r>
              <a:rPr lang="en-US" sz="2400" dirty="0" smtClean="0"/>
              <a:t>Take 2 – 3 minutes to think about your personal WHY with respect to your work and identify 2 – 3 responses</a:t>
            </a:r>
          </a:p>
          <a:p>
            <a:pPr lvl="1">
              <a:buFont typeface="Arial" panose="020B0604020202020204" pitchFamily="34" charset="0"/>
              <a:buChar char="•"/>
            </a:pPr>
            <a:r>
              <a:rPr lang="en-US" sz="2200" dirty="0" smtClean="0"/>
              <a:t>Mental notes</a:t>
            </a:r>
          </a:p>
          <a:p>
            <a:pPr lvl="1">
              <a:buFont typeface="Arial" panose="020B0604020202020204" pitchFamily="34" charset="0"/>
              <a:buChar char="•"/>
            </a:pPr>
            <a:r>
              <a:rPr lang="en-US" sz="2200" dirty="0" smtClean="0"/>
              <a:t>List of thoughts</a:t>
            </a:r>
          </a:p>
          <a:p>
            <a:pPr lvl="1">
              <a:buFont typeface="Arial" panose="020B0604020202020204" pitchFamily="34" charset="0"/>
              <a:buChar char="•"/>
            </a:pPr>
            <a:r>
              <a:rPr lang="en-US" sz="2200" dirty="0" smtClean="0"/>
              <a:t>Use circle to capture visually or in writing</a:t>
            </a:r>
          </a:p>
          <a:p>
            <a:pPr marL="274320" lvl="1" indent="0">
              <a:buNone/>
            </a:pPr>
            <a:endParaRPr lang="en-US" sz="800" dirty="0" smtClean="0"/>
          </a:p>
          <a:p>
            <a:pPr>
              <a:buFont typeface="Arial" panose="020B0604020202020204" pitchFamily="34" charset="0"/>
              <a:buChar char="•"/>
            </a:pPr>
            <a:r>
              <a:rPr lang="en-US" sz="2400" dirty="0" smtClean="0"/>
              <a:t>Share personal WHYs with others (groups of 3 - 4)</a:t>
            </a:r>
          </a:p>
          <a:p>
            <a:pPr lvl="1">
              <a:buFont typeface="Arial" panose="020B0604020202020204" pitchFamily="34" charset="0"/>
              <a:buChar char="•"/>
            </a:pPr>
            <a:endParaRPr lang="en-US" sz="2200" dirty="0" smtClean="0"/>
          </a:p>
          <a:p>
            <a:pPr marL="201168" lvl="1" indent="0">
              <a:buNone/>
            </a:pPr>
            <a:endParaRPr lang="en-US" dirty="0"/>
          </a:p>
        </p:txBody>
      </p:sp>
    </p:spTree>
    <p:extLst>
      <p:ext uri="{BB962C8B-B14F-4D97-AF65-F5344CB8AC3E}">
        <p14:creationId xmlns:p14="http://schemas.microsoft.com/office/powerpoint/2010/main" val="2580029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https://hbr.org/2016/04/how-to-get-into-a-rhythm-at-work-if-you-cant-stick-to-a-schedule?cm_mmc=email-_-newsletter-_-management_tip-_-</a:t>
            </a:r>
            <a:r>
              <a:rPr lang="en-US" dirty="0" smtClean="0">
                <a:hlinkClick r:id="rId2"/>
              </a:rPr>
              <a:t>tip_date&amp;referral=00203&amp;utm_source=newsletter_management_tip&amp;utm_medium=email&amp;utm_campaign=tip_date</a:t>
            </a:r>
            <a:endParaRPr lang="en-US" dirty="0" smtClean="0"/>
          </a:p>
          <a:p>
            <a:endParaRPr lang="en-US" dirty="0"/>
          </a:p>
          <a:p>
            <a:endParaRPr lang="en-US" dirty="0"/>
          </a:p>
        </p:txBody>
      </p:sp>
    </p:spTree>
    <p:extLst>
      <p:ext uri="{BB962C8B-B14F-4D97-AF65-F5344CB8AC3E}">
        <p14:creationId xmlns:p14="http://schemas.microsoft.com/office/powerpoint/2010/main" val="3590594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33" y="167391"/>
            <a:ext cx="10058400" cy="1609344"/>
          </a:xfrm>
        </p:spPr>
        <p:txBody>
          <a:bodyPr/>
          <a:lstStyle/>
          <a:p>
            <a:r>
              <a:rPr lang="en-US" dirty="0" smtClean="0"/>
              <a:t>What is balance in life? </a:t>
            </a:r>
            <a:br>
              <a:rPr lang="en-US" dirty="0" smtClean="0"/>
            </a:br>
            <a:r>
              <a:rPr lang="en-US" sz="3600" dirty="0"/>
              <a:t>(</a:t>
            </a:r>
            <a:r>
              <a:rPr lang="en-US" sz="3600" dirty="0" smtClean="0"/>
              <a:t>Michael Hyatt)</a:t>
            </a:r>
            <a:endParaRPr lang="en-US" sz="3600" dirty="0"/>
          </a:p>
        </p:txBody>
      </p:sp>
      <p:sp>
        <p:nvSpPr>
          <p:cNvPr id="3" name="Content Placeholder 2"/>
          <p:cNvSpPr>
            <a:spLocks noGrp="1"/>
          </p:cNvSpPr>
          <p:nvPr>
            <p:ph idx="1"/>
          </p:nvPr>
        </p:nvSpPr>
        <p:spPr>
          <a:xfrm>
            <a:off x="1069848" y="2121407"/>
            <a:ext cx="10058400" cy="4531319"/>
          </a:xfrm>
        </p:spPr>
        <p:txBody>
          <a:bodyPr>
            <a:normAutofit fontScale="92500" lnSpcReduction="20000"/>
          </a:bodyPr>
          <a:lstStyle/>
          <a:p>
            <a:r>
              <a:rPr lang="en-US" b="1" dirty="0" smtClean="0"/>
              <a:t>Balance </a:t>
            </a:r>
            <a:r>
              <a:rPr lang="en-US" b="1" dirty="0"/>
              <a:t>is not the same as rest.</a:t>
            </a:r>
            <a:r>
              <a:rPr lang="en-US" dirty="0"/>
              <a:t> </a:t>
            </a:r>
            <a:endParaRPr lang="en-US" dirty="0" smtClean="0"/>
          </a:p>
          <a:p>
            <a:pPr lvl="1"/>
            <a:r>
              <a:rPr lang="en-US" dirty="0" smtClean="0"/>
              <a:t>Balance </a:t>
            </a:r>
            <a:r>
              <a:rPr lang="en-US" dirty="0"/>
              <a:t>is about distributing demands so we can stay on track. And sometimes that takes a lot of work. </a:t>
            </a:r>
            <a:endParaRPr lang="en-US" dirty="0" smtClean="0"/>
          </a:p>
          <a:p>
            <a:r>
              <a:rPr lang="en-US" b="1" dirty="0" smtClean="0"/>
              <a:t>Balance </a:t>
            </a:r>
            <a:r>
              <a:rPr lang="en-US" b="1" dirty="0"/>
              <a:t>is dynamic.</a:t>
            </a:r>
            <a:r>
              <a:rPr lang="en-US" dirty="0"/>
              <a:t> </a:t>
            </a:r>
            <a:endParaRPr lang="en-US" dirty="0" smtClean="0"/>
          </a:p>
          <a:p>
            <a:pPr lvl="1"/>
            <a:r>
              <a:rPr lang="en-US" dirty="0" smtClean="0"/>
              <a:t>“</a:t>
            </a:r>
            <a:r>
              <a:rPr lang="en-US" dirty="0"/>
              <a:t>Life is like riding a bicycle,” Albert Einstein said. “In order to keep your balance, you must keep moving.” </a:t>
            </a:r>
            <a:endParaRPr lang="en-US" dirty="0" smtClean="0"/>
          </a:p>
          <a:p>
            <a:pPr lvl="1"/>
            <a:r>
              <a:rPr lang="en-US" dirty="0" smtClean="0"/>
              <a:t>Balance </a:t>
            </a:r>
            <a:r>
              <a:rPr lang="en-US" dirty="0"/>
              <a:t>requires tweaking our schedule, task lists, and more. If you have it right one week, it still requires attention the </a:t>
            </a:r>
            <a:r>
              <a:rPr lang="en-US" dirty="0" smtClean="0"/>
              <a:t>week.</a:t>
            </a:r>
          </a:p>
          <a:p>
            <a:r>
              <a:rPr lang="en-US" b="1" dirty="0" smtClean="0"/>
              <a:t>Balance </a:t>
            </a:r>
            <a:r>
              <a:rPr lang="en-US" b="1" dirty="0"/>
              <a:t>is </a:t>
            </a:r>
            <a:r>
              <a:rPr lang="en-US" b="1" dirty="0" smtClean="0"/>
              <a:t>intentional.</a:t>
            </a:r>
          </a:p>
          <a:p>
            <a:pPr lvl="1"/>
            <a:r>
              <a:rPr lang="en-US" dirty="0" smtClean="0"/>
              <a:t>We </a:t>
            </a:r>
            <a:r>
              <a:rPr lang="en-US" dirty="0"/>
              <a:t>have to make purposeful decisions and actions if we want balance. It’s not accidental. </a:t>
            </a:r>
          </a:p>
          <a:p>
            <a:pPr lvl="1"/>
            <a:r>
              <a:rPr lang="en-US" dirty="0" smtClean="0"/>
              <a:t>Those </a:t>
            </a:r>
            <a:r>
              <a:rPr lang="en-US" dirty="0"/>
              <a:t>decisions and actions will look different for each of us, but they’re essential for all of us just the same.</a:t>
            </a:r>
          </a:p>
          <a:p>
            <a:pPr marL="0" indent="0">
              <a:buNone/>
            </a:pPr>
            <a:endParaRPr lang="en-US" dirty="0" smtClean="0"/>
          </a:p>
          <a:p>
            <a:pPr marL="0" indent="0">
              <a:buNone/>
            </a:pPr>
            <a:r>
              <a:rPr lang="en-US" dirty="0" smtClean="0"/>
              <a:t>We </a:t>
            </a:r>
            <a:r>
              <a:rPr lang="en-US" dirty="0"/>
              <a:t>might be tempted to look at work-life balance as a sort of get-out-of-jail-free card. If we just get the right combination of job, family, rest, and hobbies going in our favor, then we’re home free. But that’s just magical thinking.</a:t>
            </a:r>
          </a:p>
          <a:p>
            <a:endParaRPr lang="en-US" dirty="0"/>
          </a:p>
        </p:txBody>
      </p:sp>
    </p:spTree>
    <p:extLst>
      <p:ext uri="{BB962C8B-B14F-4D97-AF65-F5344CB8AC3E}">
        <p14:creationId xmlns:p14="http://schemas.microsoft.com/office/powerpoint/2010/main" val="4138585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challenge to achieving Balance: Perfectionism </a:t>
            </a:r>
            <a:r>
              <a:rPr lang="en-US" sz="3600" dirty="0" smtClean="0"/>
              <a:t>(Shauna </a:t>
            </a:r>
            <a:r>
              <a:rPr lang="en-US" sz="3600" dirty="0" err="1" smtClean="0"/>
              <a:t>Niequist</a:t>
            </a:r>
            <a:r>
              <a:rPr lang="en-US" sz="3600" dirty="0" smtClean="0"/>
              <a:t>)</a:t>
            </a:r>
            <a:endParaRPr lang="en-US" sz="3600" dirty="0"/>
          </a:p>
        </p:txBody>
      </p:sp>
      <p:sp>
        <p:nvSpPr>
          <p:cNvPr id="3" name="Content Placeholder 2"/>
          <p:cNvSpPr>
            <a:spLocks noGrp="1"/>
          </p:cNvSpPr>
          <p:nvPr>
            <p:ph idx="1"/>
          </p:nvPr>
        </p:nvSpPr>
        <p:spPr>
          <a:xfrm>
            <a:off x="1069848" y="2354673"/>
            <a:ext cx="10058400" cy="4050792"/>
          </a:xfrm>
        </p:spPr>
        <p:txBody>
          <a:bodyPr/>
          <a:lstStyle/>
          <a:p>
            <a:r>
              <a:rPr lang="en-US" dirty="0" smtClean="0"/>
              <a:t>Dissatisfaction </a:t>
            </a:r>
            <a:r>
              <a:rPr lang="en-US" dirty="0"/>
              <a:t>in the present drives </a:t>
            </a:r>
            <a:r>
              <a:rPr lang="en-US" dirty="0" smtClean="0"/>
              <a:t>the vision for a better </a:t>
            </a:r>
            <a:r>
              <a:rPr lang="en-US" dirty="0"/>
              <a:t>future for </a:t>
            </a:r>
            <a:r>
              <a:rPr lang="en-US" dirty="0" smtClean="0"/>
              <a:t>our </a:t>
            </a:r>
            <a:r>
              <a:rPr lang="en-US" dirty="0"/>
              <a:t>team, </a:t>
            </a:r>
            <a:r>
              <a:rPr lang="en-US" dirty="0" smtClean="0"/>
              <a:t>our family and ourselves.</a:t>
            </a:r>
          </a:p>
          <a:p>
            <a:r>
              <a:rPr lang="en-US" dirty="0"/>
              <a:t>A</a:t>
            </a:r>
            <a:r>
              <a:rPr lang="en-US" dirty="0" smtClean="0"/>
              <a:t>t </a:t>
            </a:r>
            <a:r>
              <a:rPr lang="en-US" dirty="0"/>
              <a:t>some point, good clean work became something else: an impossible standard to meet, a frantic way of living, a practice of ignoring my body and my spirit in order to prove myself as the hardest of the hard </a:t>
            </a:r>
            <a:r>
              <a:rPr lang="en-US" dirty="0" smtClean="0"/>
              <a:t>workers. </a:t>
            </a:r>
          </a:p>
          <a:p>
            <a:r>
              <a:rPr lang="en-US" dirty="0" smtClean="0"/>
              <a:t>Beware of the cost of striving for perfectionism (health, emotional, relationships, physical well-being)</a:t>
            </a:r>
          </a:p>
          <a:p>
            <a:r>
              <a:rPr lang="en-US" dirty="0" smtClean="0"/>
              <a:t>Listen to your body and the notice the impact of stress</a:t>
            </a:r>
          </a:p>
          <a:p>
            <a:r>
              <a:rPr lang="en-US" dirty="0" smtClean="0"/>
              <a:t>Know how to reset</a:t>
            </a:r>
          </a:p>
          <a:p>
            <a:endParaRPr lang="en-US" dirty="0"/>
          </a:p>
        </p:txBody>
      </p:sp>
    </p:spTree>
    <p:extLst>
      <p:ext uri="{BB962C8B-B14F-4D97-AF65-F5344CB8AC3E}">
        <p14:creationId xmlns:p14="http://schemas.microsoft.com/office/powerpoint/2010/main" val="327102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227" y="1374959"/>
            <a:ext cx="10058400" cy="4050792"/>
          </a:xfrm>
        </p:spPr>
        <p:txBody>
          <a:bodyPr>
            <a:normAutofit/>
          </a:bodyPr>
          <a:lstStyle/>
          <a:p>
            <a:pPr marL="0" indent="0">
              <a:buNone/>
            </a:pPr>
            <a:r>
              <a:rPr lang="en-US" sz="3200" dirty="0" smtClean="0"/>
              <a:t>Will this matter 1 week from now? 1 month from now? 1 year from now? 10 years form now?</a:t>
            </a:r>
          </a:p>
          <a:p>
            <a:pPr marL="0" indent="0">
              <a:buNone/>
            </a:pPr>
            <a:r>
              <a:rPr lang="en-US" sz="3200" dirty="0"/>
              <a:t>	</a:t>
            </a:r>
            <a:r>
              <a:rPr lang="en-US" sz="3200" dirty="0" smtClean="0"/>
              <a:t>-- Craig </a:t>
            </a:r>
            <a:r>
              <a:rPr lang="en-US" sz="3200" dirty="0" err="1" smtClean="0"/>
              <a:t>Groeschel</a:t>
            </a:r>
            <a:endParaRPr lang="en-US" sz="3200" dirty="0"/>
          </a:p>
        </p:txBody>
      </p:sp>
    </p:spTree>
    <p:extLst>
      <p:ext uri="{BB962C8B-B14F-4D97-AF65-F5344CB8AC3E}">
        <p14:creationId xmlns:p14="http://schemas.microsoft.com/office/powerpoint/2010/main" val="1426876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Ideally…</a:t>
            </a:r>
            <a:endParaRPr lang="en-US" dirty="0"/>
          </a:p>
        </p:txBody>
      </p:sp>
      <p:sp>
        <p:nvSpPr>
          <p:cNvPr id="5" name="Content Placeholder 4"/>
          <p:cNvSpPr>
            <a:spLocks noGrp="1"/>
          </p:cNvSpPr>
          <p:nvPr>
            <p:ph idx="1"/>
          </p:nvPr>
        </p:nvSpPr>
        <p:spPr/>
        <p:txBody>
          <a:bodyPr>
            <a:normAutofit/>
          </a:bodyPr>
          <a:lstStyle/>
          <a:p>
            <a:r>
              <a:rPr lang="en-US" sz="2800" dirty="0" smtClean="0"/>
              <a:t>Strive </a:t>
            </a:r>
            <a:r>
              <a:rPr lang="en-US" sz="2800" dirty="0"/>
              <a:t>for m</a:t>
            </a:r>
            <a:r>
              <a:rPr lang="en-US" sz="2800" dirty="0" smtClean="0"/>
              <a:t>eaningful </a:t>
            </a:r>
            <a:r>
              <a:rPr lang="en-US" sz="2800" dirty="0"/>
              <a:t>daily </a:t>
            </a:r>
            <a:r>
              <a:rPr lang="en-US" sz="2800" dirty="0" smtClean="0"/>
              <a:t>achievement and enjoyment in as many of these </a:t>
            </a:r>
            <a:r>
              <a:rPr lang="en-US" sz="2800" b="1" u="sng" dirty="0" smtClean="0">
                <a:solidFill>
                  <a:srgbClr val="FF0000"/>
                </a:solidFill>
              </a:rPr>
              <a:t>five important life areas</a:t>
            </a:r>
            <a:r>
              <a:rPr lang="en-US" sz="2800" b="1" dirty="0" smtClean="0">
                <a:solidFill>
                  <a:srgbClr val="FF0000"/>
                </a:solidFill>
              </a:rPr>
              <a:t> </a:t>
            </a:r>
            <a:r>
              <a:rPr lang="en-US" sz="2800" dirty="0" smtClean="0"/>
              <a:t>as possible:</a:t>
            </a:r>
          </a:p>
          <a:p>
            <a:pPr marL="0" indent="0">
              <a:buNone/>
            </a:pPr>
            <a:endParaRPr lang="en-US" sz="800" dirty="0" smtClean="0"/>
          </a:p>
          <a:p>
            <a:pPr lvl="1"/>
            <a:r>
              <a:rPr lang="en-US" sz="2800" dirty="0" smtClean="0"/>
              <a:t>Spiritual </a:t>
            </a:r>
          </a:p>
          <a:p>
            <a:pPr lvl="1"/>
            <a:r>
              <a:rPr lang="en-US" sz="2800" dirty="0" smtClean="0"/>
              <a:t>Work </a:t>
            </a:r>
          </a:p>
          <a:p>
            <a:pPr lvl="1"/>
            <a:r>
              <a:rPr lang="en-US" sz="2800" dirty="0" smtClean="0"/>
              <a:t>Family </a:t>
            </a:r>
          </a:p>
          <a:p>
            <a:pPr lvl="1"/>
            <a:r>
              <a:rPr lang="en-US" sz="2800" dirty="0" smtClean="0"/>
              <a:t>Friends </a:t>
            </a:r>
          </a:p>
          <a:p>
            <a:pPr lvl="1"/>
            <a:r>
              <a:rPr lang="en-US" sz="2800" dirty="0" smtClean="0"/>
              <a:t>Self</a:t>
            </a:r>
            <a:endParaRPr lang="en-US" sz="2800" dirty="0"/>
          </a:p>
        </p:txBody>
      </p:sp>
    </p:spTree>
    <p:extLst>
      <p:ext uri="{BB962C8B-B14F-4D97-AF65-F5344CB8AC3E}">
        <p14:creationId xmlns:p14="http://schemas.microsoft.com/office/powerpoint/2010/main" val="3505783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Serving others </a:t>
            </a:r>
            <a:r>
              <a:rPr lang="en-US" smtClean="0"/>
              <a:t>and importance in life</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71438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spirituality?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26985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8550" y="1346967"/>
            <a:ext cx="10058400" cy="4050792"/>
          </a:xfrm>
        </p:spPr>
        <p:txBody>
          <a:bodyPr>
            <a:normAutofit/>
          </a:bodyPr>
          <a:lstStyle/>
          <a:p>
            <a:pPr marL="0" indent="0">
              <a:buNone/>
            </a:pPr>
            <a:r>
              <a:rPr lang="en-US" sz="3200" dirty="0" smtClean="0"/>
              <a:t>It is the small things that people do that no one sees that lead to the big things that everyone sees and wants. </a:t>
            </a:r>
          </a:p>
          <a:p>
            <a:pPr marL="0" indent="0">
              <a:buNone/>
            </a:pPr>
            <a:r>
              <a:rPr lang="en-US" sz="3200" dirty="0"/>
              <a:t>	</a:t>
            </a:r>
            <a:r>
              <a:rPr lang="en-US" sz="3200" dirty="0" smtClean="0"/>
              <a:t>-- Craig </a:t>
            </a:r>
            <a:r>
              <a:rPr lang="en-US" sz="3200" dirty="0" err="1" smtClean="0"/>
              <a:t>Groeschel</a:t>
            </a:r>
            <a:r>
              <a:rPr lang="en-US" sz="3200" dirty="0" smtClean="0"/>
              <a:t> </a:t>
            </a:r>
            <a:endParaRPr lang="en-US" sz="3200" dirty="0"/>
          </a:p>
        </p:txBody>
      </p:sp>
    </p:spTree>
    <p:extLst>
      <p:ext uri="{BB962C8B-B14F-4D97-AF65-F5344CB8AC3E}">
        <p14:creationId xmlns:p14="http://schemas.microsoft.com/office/powerpoint/2010/main" val="359251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163" y="2220126"/>
            <a:ext cx="10058400" cy="1609344"/>
          </a:xfrm>
        </p:spPr>
        <p:txBody>
          <a:bodyPr/>
          <a:lstStyle/>
          <a:p>
            <a:pPr algn="ctr"/>
            <a:r>
              <a:rPr lang="en-US" dirty="0" smtClean="0"/>
              <a:t>Action step: Know the difference between important and urgent</a:t>
            </a:r>
            <a:endParaRPr lang="en-US" dirty="0"/>
          </a:p>
        </p:txBody>
      </p:sp>
    </p:spTree>
    <p:extLst>
      <p:ext uri="{BB962C8B-B14F-4D97-AF65-F5344CB8AC3E}">
        <p14:creationId xmlns:p14="http://schemas.microsoft.com/office/powerpoint/2010/main" val="532849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 enext think you do today will be the most important thing on your agenda, because, after all, you're doing it next. Well, perhaps it will be the most urgent thing. Or the easiest. In fact, the most important thing probably isn't even on your agenda. " title="Seth Godin Quote"/>
          <p:cNvSpPr>
            <a:spLocks noGrp="1"/>
          </p:cNvSpPr>
          <p:nvPr>
            <p:ph type="title"/>
          </p:nvPr>
        </p:nvSpPr>
        <p:spPr>
          <a:xfrm>
            <a:off x="649971" y="335342"/>
            <a:ext cx="10058400" cy="663033"/>
          </a:xfrm>
        </p:spPr>
        <p:txBody>
          <a:bodyPr>
            <a:normAutofit fontScale="90000"/>
          </a:bodyPr>
          <a:lstStyle/>
          <a:p>
            <a:r>
              <a:rPr lang="en-US" dirty="0" smtClean="0"/>
              <a:t>Important over urgent	</a:t>
            </a:r>
            <a:endParaRPr lang="en-US" dirty="0"/>
          </a:p>
        </p:txBody>
      </p:sp>
      <p:pic>
        <p:nvPicPr>
          <p:cNvPr id="5" name="Picture 4" descr="The next thing you do today will be the most important thing on your agenda, because, after all, you're doing it next. Well, perhaps it will be the most urgent thing. Or the easiest. In fact, the most important thing probably isn't even on your agenda. " title="Seth Godin Quot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559" y="1290216"/>
            <a:ext cx="10795000" cy="5080000"/>
          </a:xfrm>
          <a:prstGeom prst="rect">
            <a:avLst/>
          </a:prstGeom>
        </p:spPr>
      </p:pic>
    </p:spTree>
    <p:extLst>
      <p:ext uri="{BB962C8B-B14F-4D97-AF65-F5344CB8AC3E}">
        <p14:creationId xmlns:p14="http://schemas.microsoft.com/office/powerpoint/2010/main" val="28595418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e Prinicple of Priorit states (a) you must know the difference between what is urgent and what is important, and (b) you must do what's important first. " title="Steven Pressfield Quot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913" y="692418"/>
            <a:ext cx="10946882" cy="5151474"/>
          </a:xfrm>
        </p:spPr>
      </p:pic>
    </p:spTree>
    <p:extLst>
      <p:ext uri="{BB962C8B-B14F-4D97-AF65-F5344CB8AC3E}">
        <p14:creationId xmlns:p14="http://schemas.microsoft.com/office/powerpoint/2010/main" val="3249409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34" y="157501"/>
            <a:ext cx="11560628" cy="1609344"/>
          </a:xfrm>
        </p:spPr>
        <p:txBody>
          <a:bodyPr/>
          <a:lstStyle/>
          <a:p>
            <a:r>
              <a:rPr lang="en-US" dirty="0" smtClean="0"/>
              <a:t>Difference Between Important and Urgent</a:t>
            </a:r>
            <a:endParaRPr lang="en-US" dirty="0"/>
          </a:p>
        </p:txBody>
      </p:sp>
      <p:sp>
        <p:nvSpPr>
          <p:cNvPr id="3" name="Content Placeholder 2"/>
          <p:cNvSpPr>
            <a:spLocks noGrp="1"/>
          </p:cNvSpPr>
          <p:nvPr>
            <p:ph idx="1"/>
          </p:nvPr>
        </p:nvSpPr>
        <p:spPr>
          <a:xfrm>
            <a:off x="752607" y="1701529"/>
            <a:ext cx="10058400" cy="5008363"/>
          </a:xfrm>
        </p:spPr>
        <p:txBody>
          <a:bodyPr>
            <a:noAutofit/>
          </a:bodyPr>
          <a:lstStyle/>
          <a:p>
            <a:r>
              <a:rPr lang="en-US" sz="2200" b="1" dirty="0" smtClean="0"/>
              <a:t>Urgent: </a:t>
            </a:r>
            <a:r>
              <a:rPr lang="en-US" sz="2200" dirty="0" smtClean="0"/>
              <a:t>Dealing with angry professors who are complaining about unclear accommodation letter information</a:t>
            </a:r>
          </a:p>
          <a:p>
            <a:r>
              <a:rPr lang="en-US" sz="2200" b="1" dirty="0" smtClean="0"/>
              <a:t>Important: </a:t>
            </a:r>
            <a:r>
              <a:rPr lang="en-US" sz="2200" dirty="0" smtClean="0"/>
              <a:t>Spending time building an accommodation letter that best addresses the needs of professors and addresses the ambiguity</a:t>
            </a:r>
          </a:p>
          <a:p>
            <a:pPr marL="0" indent="0">
              <a:buNone/>
            </a:pPr>
            <a:endParaRPr lang="en-US" sz="700" dirty="0"/>
          </a:p>
          <a:p>
            <a:r>
              <a:rPr lang="en-US" sz="2200" b="1" dirty="0" smtClean="0"/>
              <a:t>Urgent: </a:t>
            </a:r>
            <a:r>
              <a:rPr lang="en-US" sz="2200" dirty="0" smtClean="0"/>
              <a:t>Engaging with a partner/spouse who is angry and annoyed with you because you have not spent quality time with that person</a:t>
            </a:r>
          </a:p>
          <a:p>
            <a:r>
              <a:rPr lang="en-US" sz="2200" b="1" dirty="0" smtClean="0"/>
              <a:t>Important: </a:t>
            </a:r>
            <a:r>
              <a:rPr lang="en-US" sz="2200" dirty="0" smtClean="0"/>
              <a:t>Having a weekly date night for definitive interaction and building in other times over the week to intentionally connect</a:t>
            </a:r>
          </a:p>
          <a:p>
            <a:pPr marL="0" indent="0">
              <a:buNone/>
            </a:pPr>
            <a:endParaRPr lang="en-US" sz="700" dirty="0"/>
          </a:p>
          <a:p>
            <a:r>
              <a:rPr lang="en-US" sz="2200" b="1" dirty="0" smtClean="0"/>
              <a:t>Urgent: </a:t>
            </a:r>
            <a:r>
              <a:rPr lang="en-US" sz="2200" dirty="0" smtClean="0"/>
              <a:t>Frequent doctor office visits or days in bed because not feeling well</a:t>
            </a:r>
          </a:p>
          <a:p>
            <a:r>
              <a:rPr lang="en-US" sz="2200" b="1" dirty="0" smtClean="0"/>
              <a:t>Important: </a:t>
            </a:r>
            <a:r>
              <a:rPr lang="en-US" sz="2200" dirty="0" smtClean="0"/>
              <a:t>Eat right, exercise, manage stress, and say “no” so as to best take care of body</a:t>
            </a:r>
            <a:endParaRPr lang="en-US" sz="2200" dirty="0"/>
          </a:p>
        </p:txBody>
      </p:sp>
    </p:spTree>
    <p:extLst>
      <p:ext uri="{BB962C8B-B14F-4D97-AF65-F5344CB8AC3E}">
        <p14:creationId xmlns:p14="http://schemas.microsoft.com/office/powerpoint/2010/main" val="131502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52607" y="475301"/>
            <a:ext cx="10058400" cy="924443"/>
          </a:xfrm>
        </p:spPr>
        <p:txBody>
          <a:bodyPr/>
          <a:lstStyle/>
          <a:p>
            <a:r>
              <a:rPr lang="en-US" dirty="0" smtClean="0"/>
              <a:t>Keys to Managing the Important</a:t>
            </a:r>
            <a:endParaRPr lang="en-US" dirty="0"/>
          </a:p>
        </p:txBody>
      </p:sp>
      <p:sp>
        <p:nvSpPr>
          <p:cNvPr id="3" name="Content Placeholder 2"/>
          <p:cNvSpPr>
            <a:spLocks noGrp="1"/>
          </p:cNvSpPr>
          <p:nvPr>
            <p:ph idx="1"/>
          </p:nvPr>
        </p:nvSpPr>
        <p:spPr>
          <a:xfrm>
            <a:off x="864575" y="1583297"/>
            <a:ext cx="10058400" cy="4856813"/>
          </a:xfrm>
        </p:spPr>
        <p:txBody>
          <a:bodyPr>
            <a:noAutofit/>
          </a:bodyPr>
          <a:lstStyle/>
          <a:p>
            <a:r>
              <a:rPr lang="en-US" sz="2200" b="1" dirty="0" smtClean="0">
                <a:solidFill>
                  <a:srgbClr val="C00000"/>
                </a:solidFill>
              </a:rPr>
              <a:t>Create artificial deadlines </a:t>
            </a:r>
            <a:r>
              <a:rPr lang="en-US" sz="2200" dirty="0" smtClean="0"/>
              <a:t>(deadlines that buy margin and that center on what is important)</a:t>
            </a:r>
          </a:p>
          <a:p>
            <a:pPr lvl="1"/>
            <a:r>
              <a:rPr lang="en-US" sz="2200" i="1" dirty="0" smtClean="0"/>
              <a:t>Example: </a:t>
            </a:r>
            <a:r>
              <a:rPr lang="en-US" sz="2200" dirty="0" smtClean="0"/>
              <a:t>Supervisor wants report due at 5:00pm on Thursday.  You commit to submitting it by 5:00pm on Tuesday. </a:t>
            </a:r>
          </a:p>
          <a:p>
            <a:pPr lvl="1"/>
            <a:r>
              <a:rPr lang="en-US" sz="2200" i="1" dirty="0" smtClean="0"/>
              <a:t>Example: </a:t>
            </a:r>
            <a:r>
              <a:rPr lang="en-US" sz="2200" dirty="0" smtClean="0"/>
              <a:t>Leave work at 5:00pm every night (non-negotiable) so you can do what is important (go to gym, meal with kids, time with partner, walk in park, etc.)</a:t>
            </a:r>
          </a:p>
          <a:p>
            <a:pPr marL="274320" lvl="1" indent="0">
              <a:buNone/>
            </a:pPr>
            <a:endParaRPr lang="en-US" sz="2200" dirty="0" smtClean="0"/>
          </a:p>
          <a:p>
            <a:r>
              <a:rPr lang="en-US" sz="2200" b="1" dirty="0" smtClean="0">
                <a:solidFill>
                  <a:srgbClr val="C00000"/>
                </a:solidFill>
              </a:rPr>
              <a:t>Say “NO”</a:t>
            </a:r>
          </a:p>
          <a:p>
            <a:pPr lvl="1"/>
            <a:r>
              <a:rPr lang="en-US" sz="2200" dirty="0" smtClean="0"/>
              <a:t>The most productive people do not do everything but they commit to doing what is most important relative to personal vision, mission and goals</a:t>
            </a:r>
          </a:p>
          <a:p>
            <a:pPr lvl="1"/>
            <a:r>
              <a:rPr lang="en-US" sz="2200" dirty="0" smtClean="0"/>
              <a:t>Being busy is not a badge of honor</a:t>
            </a:r>
          </a:p>
          <a:p>
            <a:pPr lvl="1"/>
            <a:r>
              <a:rPr lang="en-US" sz="2200" dirty="0" smtClean="0"/>
              <a:t>What brings you the most energy and the most life?</a:t>
            </a:r>
          </a:p>
        </p:txBody>
      </p:sp>
    </p:spTree>
    <p:extLst>
      <p:ext uri="{BB962C8B-B14F-4D97-AF65-F5344CB8AC3E}">
        <p14:creationId xmlns:p14="http://schemas.microsoft.com/office/powerpoint/2010/main" val="1867344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important to you?</a:t>
            </a:r>
            <a:endParaRPr lang="en-US" dirty="0"/>
          </a:p>
        </p:txBody>
      </p:sp>
      <p:sp>
        <p:nvSpPr>
          <p:cNvPr id="3" name="Content Placeholder 2"/>
          <p:cNvSpPr>
            <a:spLocks noGrp="1"/>
          </p:cNvSpPr>
          <p:nvPr>
            <p:ph idx="1"/>
          </p:nvPr>
        </p:nvSpPr>
        <p:spPr/>
        <p:txBody>
          <a:bodyPr/>
          <a:lstStyle/>
          <a:p>
            <a:r>
              <a:rPr lang="en-US" sz="2800" dirty="0"/>
              <a:t>Your spiritual beliefs</a:t>
            </a:r>
          </a:p>
          <a:p>
            <a:r>
              <a:rPr lang="en-US" sz="2800" dirty="0"/>
              <a:t>Your work/vocation contributions</a:t>
            </a:r>
          </a:p>
          <a:p>
            <a:r>
              <a:rPr lang="en-US" sz="2800" dirty="0"/>
              <a:t>Your family</a:t>
            </a:r>
          </a:p>
          <a:p>
            <a:r>
              <a:rPr lang="en-US" sz="2800" dirty="0"/>
              <a:t>Your friends</a:t>
            </a:r>
          </a:p>
          <a:p>
            <a:r>
              <a:rPr lang="en-US" sz="2800" dirty="0"/>
              <a:t>You</a:t>
            </a:r>
          </a:p>
          <a:p>
            <a:endParaRPr lang="en-US" dirty="0"/>
          </a:p>
        </p:txBody>
      </p:sp>
    </p:spTree>
    <p:extLst>
      <p:ext uri="{BB962C8B-B14F-4D97-AF65-F5344CB8AC3E}">
        <p14:creationId xmlns:p14="http://schemas.microsoft.com/office/powerpoint/2010/main" val="29051189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17597"/>
          </a:xfrm>
        </p:spPr>
        <p:txBody>
          <a:bodyPr/>
          <a:lstStyle/>
          <a:p>
            <a:r>
              <a:rPr lang="en-US" dirty="0" smtClean="0"/>
              <a:t>We have the time</a:t>
            </a:r>
            <a:endParaRPr lang="en-US" dirty="0"/>
          </a:p>
        </p:txBody>
      </p:sp>
      <p:sp>
        <p:nvSpPr>
          <p:cNvPr id="3" name="Content Placeholder 2"/>
          <p:cNvSpPr>
            <a:spLocks noGrp="1"/>
          </p:cNvSpPr>
          <p:nvPr>
            <p:ph idx="1"/>
          </p:nvPr>
        </p:nvSpPr>
        <p:spPr>
          <a:xfrm>
            <a:off x="1069848" y="1860151"/>
            <a:ext cx="10705385" cy="4050792"/>
          </a:xfrm>
        </p:spPr>
        <p:txBody>
          <a:bodyPr>
            <a:normAutofit fontScale="92500" lnSpcReduction="10000"/>
          </a:bodyPr>
          <a:lstStyle/>
          <a:p>
            <a:r>
              <a:rPr lang="en-US" sz="2400" dirty="0" smtClean="0"/>
              <a:t>Common phrases in our culture: “I cannot do __________ because I do not have the time.” </a:t>
            </a:r>
          </a:p>
          <a:p>
            <a:r>
              <a:rPr lang="en-US" sz="2400" dirty="0" smtClean="0"/>
              <a:t>Craig </a:t>
            </a:r>
            <a:r>
              <a:rPr lang="en-US" sz="2400" dirty="0" err="1" smtClean="0"/>
              <a:t>Groeschel</a:t>
            </a:r>
            <a:r>
              <a:rPr lang="en-US" sz="2400" dirty="0" smtClean="0"/>
              <a:t>: We choose to do what we choose to do. </a:t>
            </a:r>
          </a:p>
          <a:p>
            <a:r>
              <a:rPr lang="en-US" sz="2400" dirty="0" smtClean="0"/>
              <a:t>Time does not dictate how we use it but we dictate how we use time</a:t>
            </a:r>
          </a:p>
          <a:p>
            <a:pPr lvl="1"/>
            <a:r>
              <a:rPr lang="en-US" sz="2400" dirty="0" smtClean="0"/>
              <a:t>Important?</a:t>
            </a:r>
          </a:p>
          <a:p>
            <a:pPr lvl="1"/>
            <a:r>
              <a:rPr lang="en-US" sz="2400" dirty="0" smtClean="0"/>
              <a:t>Urgent? </a:t>
            </a:r>
          </a:p>
          <a:p>
            <a:pPr lvl="1"/>
            <a:r>
              <a:rPr lang="en-US" sz="2400" dirty="0" smtClean="0"/>
              <a:t>Useless?</a:t>
            </a:r>
          </a:p>
          <a:p>
            <a:pPr lvl="1"/>
            <a:r>
              <a:rPr lang="en-US" sz="2400" dirty="0" smtClean="0"/>
              <a:t>Inefficient?</a:t>
            </a:r>
          </a:p>
          <a:p>
            <a:pPr lvl="1"/>
            <a:r>
              <a:rPr lang="en-US" sz="2400" dirty="0" smtClean="0"/>
              <a:t>Ineffective?</a:t>
            </a:r>
          </a:p>
          <a:p>
            <a:pPr lvl="1"/>
            <a:r>
              <a:rPr lang="en-US" sz="2400" dirty="0" smtClean="0"/>
              <a:t>Connected to personal why?</a:t>
            </a:r>
          </a:p>
          <a:p>
            <a:pPr lvl="1"/>
            <a:r>
              <a:rPr lang="en-US" sz="2400" dirty="0" smtClean="0"/>
              <a:t>Connected to those 5 areas of life?</a:t>
            </a:r>
          </a:p>
          <a:p>
            <a:pPr lvl="1"/>
            <a:endParaRPr lang="en-US" dirty="0"/>
          </a:p>
        </p:txBody>
      </p:sp>
    </p:spTree>
    <p:extLst>
      <p:ext uri="{BB962C8B-B14F-4D97-AF65-F5344CB8AC3E}">
        <p14:creationId xmlns:p14="http://schemas.microsoft.com/office/powerpoint/2010/main" val="3730589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Redefining Rich?</a:t>
            </a:r>
            <a:endParaRPr lang="en-US" dirty="0"/>
          </a:p>
        </p:txBody>
      </p:sp>
      <p:sp>
        <p:nvSpPr>
          <p:cNvPr id="3" name="Content Placeholder 2"/>
          <p:cNvSpPr>
            <a:spLocks noGrp="1"/>
          </p:cNvSpPr>
          <p:nvPr>
            <p:ph idx="1"/>
          </p:nvPr>
        </p:nvSpPr>
        <p:spPr>
          <a:xfrm>
            <a:off x="1069848" y="2518348"/>
            <a:ext cx="10058400" cy="3653852"/>
          </a:xfrm>
        </p:spPr>
        <p:txBody>
          <a:bodyPr>
            <a:normAutofit/>
          </a:bodyPr>
          <a:lstStyle/>
          <a:p>
            <a:pPr marL="0" indent="0">
              <a:buNone/>
            </a:pPr>
            <a:r>
              <a:rPr lang="en-US" sz="3200" dirty="0" smtClean="0"/>
              <a:t>Those who have the most are often those who need the least. </a:t>
            </a:r>
            <a:endParaRPr lang="en-US" sz="3200" dirty="0"/>
          </a:p>
          <a:p>
            <a:pPr marL="0" indent="0">
              <a:buNone/>
            </a:pPr>
            <a:r>
              <a:rPr lang="en-US" sz="3200" dirty="0" smtClean="0"/>
              <a:t>	</a:t>
            </a:r>
            <a:r>
              <a:rPr lang="en-US" sz="2800" dirty="0" smtClean="0"/>
              <a:t>-- Craig </a:t>
            </a:r>
            <a:r>
              <a:rPr lang="en-US" sz="2800" dirty="0" err="1" smtClean="0"/>
              <a:t>Groeschel</a:t>
            </a:r>
            <a:endParaRPr lang="en-US" sz="2800" dirty="0" smtClean="0"/>
          </a:p>
        </p:txBody>
      </p:sp>
    </p:spTree>
    <p:extLst>
      <p:ext uri="{BB962C8B-B14F-4D97-AF65-F5344CB8AC3E}">
        <p14:creationId xmlns:p14="http://schemas.microsoft.com/office/powerpoint/2010/main" val="94207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Accommodating yourself</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872600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868" y="2208501"/>
            <a:ext cx="10058400" cy="1609344"/>
          </a:xfrm>
        </p:spPr>
        <p:txBody>
          <a:bodyPr>
            <a:normAutofit/>
          </a:bodyPr>
          <a:lstStyle/>
          <a:p>
            <a:pPr algn="ctr"/>
            <a:r>
              <a:rPr lang="en-US" dirty="0" smtClean="0"/>
              <a:t>Action step: Be intentional</a:t>
            </a:r>
            <a:endParaRPr lang="en-US" dirty="0"/>
          </a:p>
        </p:txBody>
      </p:sp>
    </p:spTree>
    <p:extLst>
      <p:ext uri="{BB962C8B-B14F-4D97-AF65-F5344CB8AC3E}">
        <p14:creationId xmlns:p14="http://schemas.microsoft.com/office/powerpoint/2010/main" val="11248266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928" y="148730"/>
            <a:ext cx="10817353" cy="1609344"/>
          </a:xfrm>
        </p:spPr>
        <p:txBody>
          <a:bodyPr/>
          <a:lstStyle/>
          <a:p>
            <a:r>
              <a:rPr lang="en-US" dirty="0" smtClean="0"/>
              <a:t>7 steps to being a more happy person</a:t>
            </a:r>
            <a:br>
              <a:rPr lang="en-US" dirty="0" smtClean="0"/>
            </a:br>
            <a:r>
              <a:rPr lang="en-US" sz="4000" dirty="0" smtClean="0"/>
              <a:t>(Michael Hyatt)</a:t>
            </a:r>
            <a:endParaRPr lang="en-US" sz="4000" dirty="0"/>
          </a:p>
        </p:txBody>
      </p:sp>
      <p:sp>
        <p:nvSpPr>
          <p:cNvPr id="3" name="Content Placeholder 2"/>
          <p:cNvSpPr>
            <a:spLocks noGrp="1"/>
          </p:cNvSpPr>
          <p:nvPr>
            <p:ph idx="1"/>
          </p:nvPr>
        </p:nvSpPr>
        <p:spPr>
          <a:xfrm>
            <a:off x="1069848" y="1856793"/>
            <a:ext cx="10058400" cy="4861248"/>
          </a:xfrm>
        </p:spPr>
        <p:txBody>
          <a:bodyPr>
            <a:normAutofit/>
          </a:bodyPr>
          <a:lstStyle/>
          <a:p>
            <a:pPr marL="457200" indent="-457200">
              <a:buFont typeface="+mj-lt"/>
              <a:buAutoNum type="arabicPeriod"/>
            </a:pPr>
            <a:r>
              <a:rPr lang="en-US" sz="2400" dirty="0" smtClean="0"/>
              <a:t>Become self-aware: </a:t>
            </a:r>
            <a:r>
              <a:rPr lang="en-US" sz="2400" i="1" dirty="0" smtClean="0"/>
              <a:t>What is it like to be around me?</a:t>
            </a:r>
          </a:p>
          <a:p>
            <a:pPr marL="457200" indent="-457200">
              <a:buFont typeface="+mj-lt"/>
              <a:buAutoNum type="arabicPeriod"/>
            </a:pPr>
            <a:endParaRPr lang="en-US" sz="2400" i="1" dirty="0" smtClean="0"/>
          </a:p>
          <a:p>
            <a:pPr marL="457200" indent="-457200">
              <a:buFont typeface="+mj-lt"/>
              <a:buAutoNum type="arabicPeriod"/>
            </a:pPr>
            <a:r>
              <a:rPr lang="en-US" sz="2400" dirty="0" smtClean="0"/>
              <a:t>Why do you choose to complain?</a:t>
            </a:r>
          </a:p>
          <a:p>
            <a:pPr lvl="2">
              <a:buFont typeface="Courier New" panose="02070309020205020404" pitchFamily="49" charset="0"/>
              <a:buChar char="o"/>
            </a:pPr>
            <a:r>
              <a:rPr lang="en-US" sz="2400" i="1" dirty="0" smtClean="0"/>
              <a:t>What are you trying to accomplish by complaining?</a:t>
            </a:r>
          </a:p>
          <a:p>
            <a:pPr lvl="2">
              <a:buFont typeface="Courier New" panose="02070309020205020404" pitchFamily="49" charset="0"/>
              <a:buChar char="o"/>
            </a:pPr>
            <a:r>
              <a:rPr lang="en-US" sz="2400" i="1" dirty="0" smtClean="0"/>
              <a:t>Complaining is a cheap but destructive way to connect</a:t>
            </a:r>
          </a:p>
          <a:p>
            <a:pPr marL="1005840" lvl="2" indent="-457200">
              <a:buFont typeface="+mj-lt"/>
              <a:buAutoNum type="arabicPeriod"/>
            </a:pPr>
            <a:endParaRPr lang="en-US" sz="2400" i="1" dirty="0" smtClean="0"/>
          </a:p>
          <a:p>
            <a:pPr marL="457200" indent="-457200">
              <a:buFont typeface="+mj-lt"/>
              <a:buAutoNum type="arabicPeriod"/>
            </a:pPr>
            <a:r>
              <a:rPr lang="en-US" sz="2400" dirty="0" smtClean="0"/>
              <a:t>Decide to be more happy and complain less</a:t>
            </a:r>
          </a:p>
        </p:txBody>
      </p:sp>
    </p:spTree>
    <p:extLst>
      <p:ext uri="{BB962C8B-B14F-4D97-AF65-F5344CB8AC3E}">
        <p14:creationId xmlns:p14="http://schemas.microsoft.com/office/powerpoint/2010/main" val="240013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574" y="782005"/>
            <a:ext cx="10058400" cy="5490006"/>
          </a:xfrm>
        </p:spPr>
        <p:txBody>
          <a:bodyPr>
            <a:normAutofit/>
          </a:bodyPr>
          <a:lstStyle/>
          <a:p>
            <a:pPr marL="457200" indent="-457200">
              <a:buFont typeface="+mj-lt"/>
              <a:buAutoNum type="arabicPeriod" startAt="4"/>
            </a:pPr>
            <a:r>
              <a:rPr lang="en-US" sz="2400" dirty="0"/>
              <a:t>Shift your identity</a:t>
            </a:r>
          </a:p>
          <a:p>
            <a:pPr lvl="2">
              <a:buFont typeface="Courier New" panose="02070309020205020404" pitchFamily="49" charset="0"/>
              <a:buChar char="o"/>
            </a:pPr>
            <a:r>
              <a:rPr lang="en-US" sz="2400" dirty="0"/>
              <a:t>See yourself in a different way (as a leader, as a conscientious spouse or parent, as an athlete, etc</a:t>
            </a:r>
            <a:r>
              <a:rPr lang="en-US" sz="2400" dirty="0" smtClean="0"/>
              <a:t>.)</a:t>
            </a:r>
          </a:p>
          <a:p>
            <a:pPr lvl="2">
              <a:buFont typeface="Courier New" panose="02070309020205020404" pitchFamily="49" charset="0"/>
              <a:buChar char="o"/>
            </a:pPr>
            <a:endParaRPr lang="en-US" sz="2400" dirty="0"/>
          </a:p>
          <a:p>
            <a:pPr marL="457200" indent="-457200">
              <a:buFont typeface="+mj-lt"/>
              <a:buAutoNum type="arabicPeriod" startAt="4"/>
            </a:pPr>
            <a:r>
              <a:rPr lang="en-US" sz="2400" dirty="0"/>
              <a:t>Greet others and interact with a smile</a:t>
            </a:r>
          </a:p>
          <a:p>
            <a:pPr marL="457200" indent="-457200">
              <a:buFont typeface="+mj-lt"/>
              <a:buAutoNum type="arabicPeriod" startAt="4"/>
            </a:pPr>
            <a:endParaRPr lang="en-US" sz="2400" dirty="0" smtClean="0"/>
          </a:p>
          <a:p>
            <a:pPr marL="457200" indent="-457200">
              <a:buFont typeface="+mj-lt"/>
              <a:buAutoNum type="arabicPeriod" startAt="4"/>
            </a:pPr>
            <a:r>
              <a:rPr lang="en-US" sz="2400" dirty="0" smtClean="0"/>
              <a:t>Catch </a:t>
            </a:r>
            <a:r>
              <a:rPr lang="en-US" sz="2400" dirty="0"/>
              <a:t>other people doing something right. Show pleasure and gratitude</a:t>
            </a:r>
          </a:p>
          <a:p>
            <a:pPr marL="457200" indent="-457200">
              <a:buFont typeface="+mj-lt"/>
              <a:buAutoNum type="arabicPeriod" startAt="4"/>
            </a:pPr>
            <a:endParaRPr lang="en-US" sz="2400" dirty="0" smtClean="0"/>
          </a:p>
          <a:p>
            <a:pPr marL="457200" indent="-457200">
              <a:buFont typeface="+mj-lt"/>
              <a:buAutoNum type="arabicPeriod" startAt="4"/>
            </a:pPr>
            <a:r>
              <a:rPr lang="en-US" sz="2400" dirty="0" smtClean="0"/>
              <a:t>Speak </a:t>
            </a:r>
            <a:r>
              <a:rPr lang="en-US" sz="2400" dirty="0"/>
              <a:t>well of others</a:t>
            </a:r>
          </a:p>
          <a:p>
            <a:pPr lvl="2">
              <a:buFont typeface="Courier New" panose="02070309020205020404" pitchFamily="49" charset="0"/>
              <a:buChar char="o"/>
            </a:pPr>
            <a:r>
              <a:rPr lang="en-US" sz="2400" i="1" dirty="0"/>
              <a:t>If someone is gossiping or bad-mouthing another person to you, what are they saying about you to that other person?</a:t>
            </a:r>
          </a:p>
          <a:p>
            <a:endParaRPr lang="en-US" dirty="0"/>
          </a:p>
        </p:txBody>
      </p:sp>
    </p:spTree>
    <p:extLst>
      <p:ext uri="{BB962C8B-B14F-4D97-AF65-F5344CB8AC3E}">
        <p14:creationId xmlns:p14="http://schemas.microsoft.com/office/powerpoint/2010/main" val="14873026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vs. </a:t>
            </a:r>
            <a:r>
              <a:rPr lang="en-US" dirty="0" err="1" smtClean="0"/>
              <a:t>BurnOut</a:t>
            </a:r>
            <a:endParaRPr lang="en-US" dirty="0"/>
          </a:p>
        </p:txBody>
      </p:sp>
      <p:sp>
        <p:nvSpPr>
          <p:cNvPr id="4" name="Text Placeholder 3"/>
          <p:cNvSpPr>
            <a:spLocks noGrp="1"/>
          </p:cNvSpPr>
          <p:nvPr>
            <p:ph type="body" idx="1"/>
          </p:nvPr>
        </p:nvSpPr>
        <p:spPr/>
        <p:txBody>
          <a:bodyPr/>
          <a:lstStyle/>
          <a:p>
            <a:pPr algn="ctr"/>
            <a:r>
              <a:rPr lang="en-US" dirty="0" smtClean="0"/>
              <a:t>The Engaged Person</a:t>
            </a:r>
            <a:endParaRPr lang="en-US" dirty="0"/>
          </a:p>
        </p:txBody>
      </p:sp>
      <p:sp>
        <p:nvSpPr>
          <p:cNvPr id="5" name="Content Placeholder 4"/>
          <p:cNvSpPr>
            <a:spLocks noGrp="1"/>
          </p:cNvSpPr>
          <p:nvPr>
            <p:ph sz="half" idx="2"/>
          </p:nvPr>
        </p:nvSpPr>
        <p:spPr/>
        <p:txBody>
          <a:bodyPr>
            <a:normAutofit fontScale="92500"/>
          </a:bodyPr>
          <a:lstStyle/>
          <a:p>
            <a:r>
              <a:rPr lang="en-US" dirty="0" smtClean="0"/>
              <a:t>Energized</a:t>
            </a:r>
          </a:p>
          <a:p>
            <a:r>
              <a:rPr lang="en-US" dirty="0" smtClean="0"/>
              <a:t>Involved</a:t>
            </a:r>
          </a:p>
          <a:p>
            <a:r>
              <a:rPr lang="en-US" dirty="0" smtClean="0"/>
              <a:t>Creative</a:t>
            </a:r>
          </a:p>
          <a:p>
            <a:r>
              <a:rPr lang="en-US" dirty="0" smtClean="0"/>
              <a:t>Open</a:t>
            </a:r>
          </a:p>
          <a:p>
            <a:r>
              <a:rPr lang="en-US" dirty="0" smtClean="0"/>
              <a:t>High-Performing</a:t>
            </a:r>
          </a:p>
          <a:p>
            <a:r>
              <a:rPr lang="en-US" dirty="0" smtClean="0"/>
              <a:t>Clear expectations</a:t>
            </a:r>
          </a:p>
          <a:p>
            <a:r>
              <a:rPr lang="en-US" dirty="0" smtClean="0"/>
              <a:t>Resources support demands</a:t>
            </a:r>
          </a:p>
          <a:p>
            <a:r>
              <a:rPr lang="en-US" dirty="0" smtClean="0"/>
              <a:t>Experiences aligned with sense of self</a:t>
            </a:r>
          </a:p>
          <a:p>
            <a:endParaRPr lang="en-US" dirty="0"/>
          </a:p>
        </p:txBody>
      </p:sp>
      <p:sp>
        <p:nvSpPr>
          <p:cNvPr id="6" name="Text Placeholder 5"/>
          <p:cNvSpPr>
            <a:spLocks noGrp="1"/>
          </p:cNvSpPr>
          <p:nvPr>
            <p:ph type="body" sz="quarter" idx="3"/>
          </p:nvPr>
        </p:nvSpPr>
        <p:spPr/>
        <p:txBody>
          <a:bodyPr/>
          <a:lstStyle/>
          <a:p>
            <a:pPr algn="ctr"/>
            <a:r>
              <a:rPr lang="en-US" dirty="0" smtClean="0"/>
              <a:t>The Burnt-Out Person</a:t>
            </a:r>
            <a:endParaRPr lang="en-US" dirty="0"/>
          </a:p>
        </p:txBody>
      </p:sp>
      <p:sp>
        <p:nvSpPr>
          <p:cNvPr id="7" name="Content Placeholder 6"/>
          <p:cNvSpPr>
            <a:spLocks noGrp="1"/>
          </p:cNvSpPr>
          <p:nvPr>
            <p:ph sz="quarter" idx="4"/>
          </p:nvPr>
        </p:nvSpPr>
        <p:spPr>
          <a:xfrm>
            <a:off x="6364223" y="2743200"/>
            <a:ext cx="5233807" cy="3291840"/>
          </a:xfrm>
        </p:spPr>
        <p:txBody>
          <a:bodyPr>
            <a:normAutofit lnSpcReduction="10000"/>
          </a:bodyPr>
          <a:lstStyle/>
          <a:p>
            <a:r>
              <a:rPr lang="en-US" dirty="0" smtClean="0"/>
              <a:t>Exhausted</a:t>
            </a:r>
          </a:p>
          <a:p>
            <a:r>
              <a:rPr lang="en-US" dirty="0" smtClean="0"/>
              <a:t>Cynical</a:t>
            </a:r>
          </a:p>
          <a:p>
            <a:r>
              <a:rPr lang="en-US" dirty="0" smtClean="0"/>
              <a:t>Close-minded</a:t>
            </a:r>
          </a:p>
          <a:p>
            <a:r>
              <a:rPr lang="en-US" dirty="0" smtClean="0"/>
              <a:t>Overwhelmed</a:t>
            </a:r>
          </a:p>
          <a:p>
            <a:r>
              <a:rPr lang="en-US" dirty="0" smtClean="0"/>
              <a:t>Under-performing</a:t>
            </a:r>
          </a:p>
          <a:p>
            <a:r>
              <a:rPr lang="en-US" dirty="0" smtClean="0"/>
              <a:t>Feels unclear or conflicting expectations</a:t>
            </a:r>
          </a:p>
          <a:p>
            <a:r>
              <a:rPr lang="en-US" dirty="0" smtClean="0"/>
              <a:t>Demands exceed resources</a:t>
            </a:r>
          </a:p>
          <a:p>
            <a:r>
              <a:rPr lang="en-US" dirty="0" smtClean="0"/>
              <a:t>Experiences clash with sense of self</a:t>
            </a:r>
            <a:endParaRPr lang="en-US" dirty="0"/>
          </a:p>
        </p:txBody>
      </p:sp>
    </p:spTree>
    <p:extLst>
      <p:ext uri="{BB962C8B-B14F-4D97-AF65-F5344CB8AC3E}">
        <p14:creationId xmlns:p14="http://schemas.microsoft.com/office/powerpoint/2010/main" val="3518897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dimensions of burnout</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Emotional Exhaustion</a:t>
            </a:r>
          </a:p>
          <a:p>
            <a:pPr lvl="1">
              <a:buFont typeface="Courier New" panose="02070309020205020404" pitchFamily="49" charset="0"/>
              <a:buChar char="o"/>
            </a:pPr>
            <a:r>
              <a:rPr lang="en-US" dirty="0" smtClean="0"/>
              <a:t>Impacts mental and physical stamina and abilities</a:t>
            </a:r>
          </a:p>
          <a:p>
            <a:pPr marL="457200" indent="-457200">
              <a:buFont typeface="+mj-lt"/>
              <a:buAutoNum type="arabicPeriod"/>
            </a:pPr>
            <a:r>
              <a:rPr lang="en-US" dirty="0" smtClean="0"/>
              <a:t>Depersonalization</a:t>
            </a:r>
          </a:p>
          <a:p>
            <a:pPr lvl="1">
              <a:buFont typeface="Courier New" panose="02070309020205020404" pitchFamily="49" charset="0"/>
              <a:buChar char="o"/>
            </a:pPr>
            <a:r>
              <a:rPr lang="en-US" dirty="0"/>
              <a:t>A</a:t>
            </a:r>
            <a:r>
              <a:rPr lang="en-US" dirty="0" smtClean="0"/>
              <a:t>lienation, cynicism and lack of care and investment</a:t>
            </a:r>
          </a:p>
          <a:p>
            <a:pPr marL="457200" indent="-457200">
              <a:buFont typeface="+mj-lt"/>
              <a:buAutoNum type="arabicPeriod"/>
            </a:pPr>
            <a:r>
              <a:rPr lang="en-US" dirty="0" smtClean="0"/>
              <a:t>Reduced Personal Accomplishment</a:t>
            </a:r>
          </a:p>
          <a:p>
            <a:pPr lvl="1">
              <a:buFont typeface="Courier New" panose="02070309020205020404" pitchFamily="49" charset="0"/>
              <a:buChar char="o"/>
            </a:pPr>
            <a:r>
              <a:rPr lang="en-US" dirty="0" smtClean="0"/>
              <a:t>Under-achieving, mistake-prone, may be seen as uncooperative or lazy</a:t>
            </a:r>
          </a:p>
          <a:p>
            <a:pPr lvl="1">
              <a:buFont typeface="Courier New" panose="02070309020205020404" pitchFamily="49" charset="0"/>
              <a:buChar char="o"/>
            </a:pPr>
            <a:endParaRPr lang="en-US" dirty="0"/>
          </a:p>
          <a:p>
            <a:pPr>
              <a:buFont typeface="Courier New" panose="02070309020205020404" pitchFamily="49" charset="0"/>
              <a:buChar char="o"/>
            </a:pPr>
            <a:endParaRPr lang="en-US" dirty="0" smtClean="0"/>
          </a:p>
          <a:p>
            <a:pPr marL="0" indent="0">
              <a:buNone/>
            </a:pPr>
            <a:r>
              <a:rPr lang="en-US" sz="1600" dirty="0" smtClean="0"/>
              <a:t>-- From Monique </a:t>
            </a:r>
            <a:r>
              <a:rPr lang="en-US" sz="1600" dirty="0" err="1" smtClean="0"/>
              <a:t>Valcour</a:t>
            </a:r>
            <a:endParaRPr lang="en-US" sz="1600"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2804613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of burnout</a:t>
            </a:r>
            <a:endParaRPr lang="en-US" dirty="0"/>
          </a:p>
        </p:txBody>
      </p:sp>
      <p:sp>
        <p:nvSpPr>
          <p:cNvPr id="3" name="Content Placeholder 2"/>
          <p:cNvSpPr>
            <a:spLocks noGrp="1"/>
          </p:cNvSpPr>
          <p:nvPr>
            <p:ph idx="1"/>
          </p:nvPr>
        </p:nvSpPr>
        <p:spPr/>
        <p:txBody>
          <a:bodyPr/>
          <a:lstStyle/>
          <a:p>
            <a:r>
              <a:rPr lang="en-US" dirty="0" smtClean="0"/>
              <a:t>Greater health problems</a:t>
            </a:r>
          </a:p>
          <a:p>
            <a:pPr lvl="1"/>
            <a:r>
              <a:rPr lang="en-US" dirty="0" smtClean="0"/>
              <a:t>Heart disease, depression, anxiety</a:t>
            </a:r>
          </a:p>
          <a:p>
            <a:pPr lvl="1"/>
            <a:r>
              <a:rPr lang="en-US" dirty="0" smtClean="0"/>
              <a:t>More frequently sick and unable to function</a:t>
            </a:r>
          </a:p>
          <a:p>
            <a:r>
              <a:rPr lang="en-US" dirty="0" smtClean="0"/>
              <a:t>Greater relationship tension</a:t>
            </a:r>
          </a:p>
          <a:p>
            <a:r>
              <a:rPr lang="en-US" dirty="0" smtClean="0"/>
              <a:t>Decreased performance</a:t>
            </a:r>
          </a:p>
          <a:p>
            <a:r>
              <a:rPr lang="en-US" dirty="0" smtClean="0"/>
              <a:t>Lower morale</a:t>
            </a:r>
          </a:p>
          <a:p>
            <a:r>
              <a:rPr lang="en-US" dirty="0" smtClean="0"/>
              <a:t>Less willing to support and help others</a:t>
            </a:r>
            <a:endParaRPr lang="en-US" dirty="0"/>
          </a:p>
        </p:txBody>
      </p:sp>
    </p:spTree>
    <p:extLst>
      <p:ext uri="{BB962C8B-B14F-4D97-AF65-F5344CB8AC3E}">
        <p14:creationId xmlns:p14="http://schemas.microsoft.com/office/powerpoint/2010/main" val="518436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Combat Burnout by…</a:t>
            </a:r>
            <a:endParaRPr lang="en-US" dirty="0"/>
          </a:p>
        </p:txBody>
      </p:sp>
      <p:sp>
        <p:nvSpPr>
          <p:cNvPr id="3" name="Content Placeholder 2"/>
          <p:cNvSpPr>
            <a:spLocks noGrp="1"/>
          </p:cNvSpPr>
          <p:nvPr>
            <p:ph idx="1"/>
          </p:nvPr>
        </p:nvSpPr>
        <p:spPr/>
        <p:txBody>
          <a:bodyPr/>
          <a:lstStyle/>
          <a:p>
            <a:r>
              <a:rPr lang="en-US" dirty="0" smtClean="0"/>
              <a:t>Replenish your personal resources</a:t>
            </a:r>
          </a:p>
          <a:p>
            <a:pPr lvl="1"/>
            <a:r>
              <a:rPr lang="en-US" dirty="0" smtClean="0"/>
              <a:t>Sleep, nutrition, exercise, positive relational experiences, and activities you enjoy</a:t>
            </a:r>
          </a:p>
          <a:p>
            <a:r>
              <a:rPr lang="en-US" dirty="0" smtClean="0"/>
              <a:t>Analyze current situation</a:t>
            </a:r>
          </a:p>
          <a:p>
            <a:pPr lvl="1"/>
            <a:r>
              <a:rPr lang="en-US" dirty="0" smtClean="0"/>
              <a:t>What is energizing you? (Do more of)</a:t>
            </a:r>
          </a:p>
          <a:p>
            <a:pPr lvl="1"/>
            <a:r>
              <a:rPr lang="en-US" dirty="0" smtClean="0"/>
              <a:t>What is depleting you? (Explore how to do less of)</a:t>
            </a:r>
          </a:p>
          <a:p>
            <a:r>
              <a:rPr lang="en-US" dirty="0" smtClean="0"/>
              <a:t>Make changes in your job to increase resources available</a:t>
            </a:r>
          </a:p>
          <a:p>
            <a:pPr lvl="1"/>
            <a:r>
              <a:rPr lang="en-US" dirty="0" smtClean="0"/>
              <a:t>Changes to policies and practices?</a:t>
            </a:r>
          </a:p>
          <a:p>
            <a:r>
              <a:rPr lang="en-US" dirty="0" smtClean="0"/>
              <a:t>Be intentional about regular reassessment</a:t>
            </a:r>
          </a:p>
          <a:p>
            <a:pPr lvl="1"/>
            <a:r>
              <a:rPr lang="en-US" dirty="0" smtClean="0"/>
              <a:t>Mentor?</a:t>
            </a:r>
          </a:p>
          <a:p>
            <a:pPr lvl="1"/>
            <a:r>
              <a:rPr lang="en-US" dirty="0" smtClean="0"/>
              <a:t>What can you change? </a:t>
            </a:r>
          </a:p>
          <a:p>
            <a:pPr lvl="1"/>
            <a:r>
              <a:rPr lang="en-US" dirty="0" smtClean="0"/>
              <a:t>What is not changeable? Can you live with that or need to make a different change?</a:t>
            </a:r>
          </a:p>
          <a:p>
            <a:pPr lvl="1"/>
            <a:endParaRPr lang="en-US" dirty="0" smtClean="0"/>
          </a:p>
          <a:p>
            <a:endParaRPr lang="en-US" dirty="0"/>
          </a:p>
        </p:txBody>
      </p:sp>
    </p:spTree>
    <p:extLst>
      <p:ext uri="{BB962C8B-B14F-4D97-AF65-F5344CB8AC3E}">
        <p14:creationId xmlns:p14="http://schemas.microsoft.com/office/powerpoint/2010/main" val="2573155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7" y="484632"/>
            <a:ext cx="10686723" cy="1609344"/>
          </a:xfrm>
        </p:spPr>
        <p:txBody>
          <a:bodyPr/>
          <a:lstStyle/>
          <a:p>
            <a:r>
              <a:rPr lang="en-US" dirty="0" smtClean="0"/>
              <a:t>8 secrets to combat being overwhelmed </a:t>
            </a:r>
            <a:r>
              <a:rPr lang="en-US" sz="3600" dirty="0" smtClean="0"/>
              <a:t>(Michael Hyatt)</a:t>
            </a:r>
            <a:endParaRPr lang="en-US" sz="3600" dirty="0"/>
          </a:p>
        </p:txBody>
      </p:sp>
      <p:sp>
        <p:nvSpPr>
          <p:cNvPr id="3" name="Content Placeholder 2"/>
          <p:cNvSpPr>
            <a:spLocks noGrp="1"/>
          </p:cNvSpPr>
          <p:nvPr>
            <p:ph idx="1"/>
          </p:nvPr>
        </p:nvSpPr>
        <p:spPr>
          <a:xfrm>
            <a:off x="1069848" y="2121407"/>
            <a:ext cx="10058400" cy="4373177"/>
          </a:xfrm>
        </p:spPr>
        <p:txBody>
          <a:bodyPr>
            <a:normAutofit/>
          </a:bodyPr>
          <a:lstStyle/>
          <a:p>
            <a:pPr marL="457200" indent="-457200">
              <a:buFont typeface="+mj-lt"/>
              <a:buAutoNum type="arabicPeriod"/>
            </a:pPr>
            <a:r>
              <a:rPr lang="en-US" sz="2400" b="1" dirty="0" smtClean="0"/>
              <a:t>Accept responsibility</a:t>
            </a:r>
          </a:p>
          <a:p>
            <a:pPr lvl="2">
              <a:buFont typeface="Courier New" panose="02070309020205020404" pitchFamily="49" charset="0"/>
              <a:buChar char="o"/>
            </a:pPr>
            <a:r>
              <a:rPr lang="en-US" sz="2400" dirty="0" smtClean="0"/>
              <a:t>I am in this state because I made these commitments</a:t>
            </a:r>
          </a:p>
          <a:p>
            <a:pPr lvl="2">
              <a:buFont typeface="Courier New" panose="02070309020205020404" pitchFamily="49" charset="0"/>
              <a:buChar char="o"/>
            </a:pPr>
            <a:r>
              <a:rPr lang="en-US" sz="2400" dirty="0" smtClean="0"/>
              <a:t>Don’t be the victim</a:t>
            </a:r>
          </a:p>
          <a:p>
            <a:pPr marL="457200" indent="-457200">
              <a:buFont typeface="+mj-lt"/>
              <a:buAutoNum type="arabicPeriod"/>
            </a:pPr>
            <a:r>
              <a:rPr lang="en-US" sz="2400" b="1" dirty="0" smtClean="0"/>
              <a:t>Confront your fears</a:t>
            </a:r>
          </a:p>
          <a:p>
            <a:pPr lvl="2">
              <a:buFont typeface="Courier New" panose="02070309020205020404" pitchFamily="49" charset="0"/>
              <a:buChar char="o"/>
            </a:pPr>
            <a:r>
              <a:rPr lang="en-US" sz="2400" dirty="0" smtClean="0"/>
              <a:t>It is okay to say no</a:t>
            </a:r>
          </a:p>
          <a:p>
            <a:pPr lvl="2">
              <a:buFont typeface="Courier New" panose="02070309020205020404" pitchFamily="49" charset="0"/>
              <a:buChar char="o"/>
            </a:pPr>
            <a:r>
              <a:rPr lang="en-US" sz="2400" dirty="0" smtClean="0"/>
              <a:t>FOMO – Fear Of Missing Out</a:t>
            </a:r>
          </a:p>
          <a:p>
            <a:pPr marL="457200" indent="-457200">
              <a:buFont typeface="+mj-lt"/>
              <a:buAutoNum type="arabicPeriod"/>
            </a:pPr>
            <a:r>
              <a:rPr lang="en-US" sz="2400" b="1" dirty="0" smtClean="0"/>
              <a:t>Reduce the drama</a:t>
            </a:r>
          </a:p>
          <a:p>
            <a:pPr lvl="2">
              <a:buFont typeface="Courier New" panose="02070309020205020404" pitchFamily="49" charset="0"/>
              <a:buChar char="o"/>
            </a:pPr>
            <a:r>
              <a:rPr lang="en-US" sz="2400" dirty="0" smtClean="0"/>
              <a:t>Do you do things because it makes you feel important and look good?</a:t>
            </a:r>
          </a:p>
          <a:p>
            <a:pPr lvl="2">
              <a:buFont typeface="Courier New" panose="02070309020205020404" pitchFamily="49" charset="0"/>
              <a:buChar char="o"/>
            </a:pPr>
            <a:endParaRPr lang="en-US" dirty="0" smtClean="0"/>
          </a:p>
          <a:p>
            <a:pPr marL="548640" lvl="2" indent="0">
              <a:buNone/>
            </a:pPr>
            <a:endParaRPr lang="en-US" dirty="0" smtClean="0"/>
          </a:p>
        </p:txBody>
      </p:sp>
    </p:spTree>
    <p:extLst>
      <p:ext uri="{BB962C8B-B14F-4D97-AF65-F5344CB8AC3E}">
        <p14:creationId xmlns:p14="http://schemas.microsoft.com/office/powerpoint/2010/main" val="9939132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8333" y="691852"/>
            <a:ext cx="10058400" cy="5889251"/>
          </a:xfrm>
        </p:spPr>
        <p:txBody>
          <a:bodyPr>
            <a:noAutofit/>
          </a:bodyPr>
          <a:lstStyle/>
          <a:p>
            <a:pPr marL="457200" indent="-457200">
              <a:buFont typeface="+mj-lt"/>
              <a:buAutoNum type="arabicPeriod" startAt="4"/>
            </a:pPr>
            <a:r>
              <a:rPr lang="en-US" sz="2400" b="1" dirty="0"/>
              <a:t>Keep it in perspective</a:t>
            </a:r>
          </a:p>
          <a:p>
            <a:pPr lvl="2">
              <a:buFont typeface="Courier New" panose="02070309020205020404" pitchFamily="49" charset="0"/>
              <a:buChar char="o"/>
            </a:pPr>
            <a:r>
              <a:rPr lang="en-US" sz="2400" dirty="0"/>
              <a:t>Look at the big picture of life and the season you are in at work, at home, and in your community</a:t>
            </a:r>
          </a:p>
          <a:p>
            <a:pPr lvl="2">
              <a:buFont typeface="Courier New" panose="02070309020205020404" pitchFamily="49" charset="0"/>
              <a:buChar char="o"/>
            </a:pPr>
            <a:r>
              <a:rPr lang="en-US" sz="2400" dirty="0"/>
              <a:t>Watch your internal dialogue for it often becomes reality </a:t>
            </a:r>
          </a:p>
          <a:p>
            <a:pPr lvl="3">
              <a:buFont typeface="Arial" panose="020B0604020202020204" pitchFamily="34" charset="0"/>
              <a:buChar char="•"/>
            </a:pPr>
            <a:r>
              <a:rPr lang="en-US" sz="2400" dirty="0"/>
              <a:t>“If something does not change soon, I will absolutely lose my mind and totally breakdown”</a:t>
            </a:r>
          </a:p>
          <a:p>
            <a:pPr lvl="3">
              <a:buFont typeface="Arial" panose="020B0604020202020204" pitchFamily="34" charset="0"/>
              <a:buChar char="•"/>
            </a:pPr>
            <a:r>
              <a:rPr lang="en-US" sz="2400" dirty="0"/>
              <a:t>“Things are really busy right now but I can get through this and be stronger for it</a:t>
            </a:r>
            <a:r>
              <a:rPr lang="en-US" sz="2400" dirty="0" smtClean="0"/>
              <a:t>.”</a:t>
            </a:r>
          </a:p>
          <a:p>
            <a:pPr marL="457200" indent="-457200">
              <a:buFont typeface="+mj-lt"/>
              <a:buAutoNum type="arabicPeriod" startAt="4"/>
            </a:pPr>
            <a:endParaRPr lang="en-US" sz="2400" dirty="0"/>
          </a:p>
          <a:p>
            <a:pPr marL="457200" indent="-457200">
              <a:buFont typeface="+mj-lt"/>
              <a:buAutoNum type="arabicPeriod" startAt="4"/>
            </a:pPr>
            <a:r>
              <a:rPr lang="en-US" sz="2400" b="1" dirty="0"/>
              <a:t>Triage your calendar</a:t>
            </a:r>
          </a:p>
          <a:p>
            <a:pPr lvl="2">
              <a:buFont typeface="Courier New" panose="02070309020205020404" pitchFamily="49" charset="0"/>
              <a:buChar char="o"/>
            </a:pPr>
            <a:r>
              <a:rPr lang="en-US" sz="2400" dirty="0"/>
              <a:t>Make sure you have enough white space (margin) to avoid over-commitment and to recover in ways that work for you   </a:t>
            </a:r>
          </a:p>
          <a:p>
            <a:pPr lvl="2">
              <a:buFont typeface="Courier New" panose="02070309020205020404" pitchFamily="49" charset="0"/>
              <a:buChar char="o"/>
            </a:pPr>
            <a:r>
              <a:rPr lang="en-US" sz="2400" dirty="0"/>
              <a:t>Delegate?</a:t>
            </a:r>
          </a:p>
          <a:p>
            <a:pPr lvl="2">
              <a:buFont typeface="Courier New" panose="02070309020205020404" pitchFamily="49" charset="0"/>
              <a:buChar char="o"/>
            </a:pPr>
            <a:r>
              <a:rPr lang="en-US" sz="2400" dirty="0"/>
              <a:t>Delay action?</a:t>
            </a:r>
          </a:p>
          <a:p>
            <a:pPr lvl="2">
              <a:buFont typeface="Courier New" panose="02070309020205020404" pitchFamily="49" charset="0"/>
              <a:buChar char="o"/>
            </a:pPr>
            <a:r>
              <a:rPr lang="en-US" sz="2400" dirty="0"/>
              <a:t>Say no?</a:t>
            </a:r>
          </a:p>
          <a:p>
            <a:pPr>
              <a:buFont typeface="Courier New" panose="02070309020205020404" pitchFamily="49" charset="0"/>
              <a:buChar char="o"/>
            </a:pPr>
            <a:endParaRPr lang="en-US" sz="2400" dirty="0"/>
          </a:p>
          <a:p>
            <a:endParaRPr lang="en-US" sz="2400" dirty="0"/>
          </a:p>
        </p:txBody>
      </p:sp>
    </p:spTree>
    <p:extLst>
      <p:ext uri="{BB962C8B-B14F-4D97-AF65-F5344CB8AC3E}">
        <p14:creationId xmlns:p14="http://schemas.microsoft.com/office/powerpoint/2010/main" val="34638315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7148" y="738235"/>
            <a:ext cx="10058400" cy="5711092"/>
          </a:xfrm>
        </p:spPr>
        <p:txBody>
          <a:bodyPr>
            <a:normAutofit/>
          </a:bodyPr>
          <a:lstStyle/>
          <a:p>
            <a:pPr marL="457200" indent="-457200">
              <a:buFont typeface="+mj-lt"/>
              <a:buAutoNum type="arabicPeriod" startAt="6"/>
            </a:pPr>
            <a:r>
              <a:rPr lang="en-US" sz="2400" b="1" dirty="0" smtClean="0"/>
              <a:t>Do the next most important task</a:t>
            </a:r>
          </a:p>
          <a:p>
            <a:pPr lvl="2">
              <a:buFont typeface="Courier New" panose="02070309020205020404" pitchFamily="49" charset="0"/>
              <a:buChar char="o"/>
            </a:pPr>
            <a:r>
              <a:rPr lang="en-US" sz="2400" dirty="0"/>
              <a:t>What really needs to be done </a:t>
            </a:r>
            <a:r>
              <a:rPr lang="en-US" sz="2400" dirty="0" smtClean="0"/>
              <a:t>now and today?</a:t>
            </a:r>
          </a:p>
          <a:p>
            <a:pPr lvl="2">
              <a:buFont typeface="Courier New" panose="02070309020205020404" pitchFamily="49" charset="0"/>
              <a:buChar char="o"/>
            </a:pPr>
            <a:r>
              <a:rPr lang="en-US" sz="2400" dirty="0" smtClean="0"/>
              <a:t>Have a manageable task list for the day and accomplish it! </a:t>
            </a:r>
          </a:p>
          <a:p>
            <a:pPr lvl="3">
              <a:buFont typeface="Courier New" panose="02070309020205020404" pitchFamily="49" charset="0"/>
              <a:buChar char="o"/>
            </a:pPr>
            <a:r>
              <a:rPr lang="en-US" sz="2400" dirty="0" smtClean="0"/>
              <a:t>If consistently leaving tasks unfinished for the day, too much on your to-do list</a:t>
            </a:r>
            <a:endParaRPr lang="en-US" sz="2400" dirty="0"/>
          </a:p>
          <a:p>
            <a:pPr marL="891540" lvl="2" indent="-342900">
              <a:buFont typeface="+mj-lt"/>
              <a:buAutoNum type="arabicPeriod" startAt="6"/>
            </a:pPr>
            <a:endParaRPr lang="en-US" sz="2400" b="1" dirty="0" smtClean="0"/>
          </a:p>
          <a:p>
            <a:pPr marL="457200" indent="-457200">
              <a:buFont typeface="+mj-lt"/>
              <a:buAutoNum type="arabicPeriod" startAt="6"/>
            </a:pPr>
            <a:r>
              <a:rPr lang="en-US" sz="2400" b="1" dirty="0" smtClean="0"/>
              <a:t>Get sufficient rest and know how to recharge yourself</a:t>
            </a:r>
          </a:p>
          <a:p>
            <a:pPr lvl="2">
              <a:buFont typeface="Courier New" panose="02070309020205020404" pitchFamily="49" charset="0"/>
              <a:buChar char="o"/>
            </a:pPr>
            <a:r>
              <a:rPr lang="en-US" sz="2400" dirty="0" smtClean="0"/>
              <a:t>Intentionally spend time on those five life areas (spiritual, work, family, friends and self) in ways that create enjoyment and achievement</a:t>
            </a:r>
          </a:p>
          <a:p>
            <a:pPr marL="457200" indent="-457200">
              <a:buFont typeface="+mj-lt"/>
              <a:buAutoNum type="arabicPeriod" startAt="6"/>
            </a:pPr>
            <a:endParaRPr lang="en-US" sz="2400" b="1" dirty="0" smtClean="0"/>
          </a:p>
          <a:p>
            <a:pPr marL="457200" indent="-457200">
              <a:buFont typeface="+mj-lt"/>
              <a:buAutoNum type="arabicPeriod" startAt="6"/>
            </a:pPr>
            <a:r>
              <a:rPr lang="en-US" sz="2400" b="1" dirty="0" smtClean="0"/>
              <a:t>Decide to change</a:t>
            </a:r>
          </a:p>
        </p:txBody>
      </p:sp>
    </p:spTree>
    <p:extLst>
      <p:ext uri="{BB962C8B-B14F-4D97-AF65-F5344CB8AC3E}">
        <p14:creationId xmlns:p14="http://schemas.microsoft.com/office/powerpoint/2010/main" val="1363475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a:t>
            </a:r>
            <a:endParaRPr lang="en-US" dirty="0"/>
          </a:p>
        </p:txBody>
      </p:sp>
      <p:sp>
        <p:nvSpPr>
          <p:cNvPr id="3" name="Content Placeholder 2"/>
          <p:cNvSpPr>
            <a:spLocks noGrp="1"/>
          </p:cNvSpPr>
          <p:nvPr>
            <p:ph idx="1"/>
          </p:nvPr>
        </p:nvSpPr>
        <p:spPr/>
        <p:txBody>
          <a:bodyPr/>
          <a:lstStyle/>
          <a:p>
            <a:r>
              <a:rPr lang="en-US" sz="2800" dirty="0"/>
              <a:t>Your spiritual </a:t>
            </a:r>
            <a:r>
              <a:rPr lang="en-US" sz="2800" dirty="0" smtClean="0"/>
              <a:t>beliefs</a:t>
            </a:r>
          </a:p>
          <a:p>
            <a:r>
              <a:rPr lang="en-US" sz="2800" dirty="0" smtClean="0"/>
              <a:t>Your work/vocation contributions</a:t>
            </a:r>
          </a:p>
          <a:p>
            <a:r>
              <a:rPr lang="en-US" sz="2800" dirty="0" smtClean="0"/>
              <a:t>Your family</a:t>
            </a:r>
          </a:p>
          <a:p>
            <a:r>
              <a:rPr lang="en-US" sz="2800" dirty="0" smtClean="0"/>
              <a:t>Your friends</a:t>
            </a:r>
          </a:p>
          <a:p>
            <a:r>
              <a:rPr lang="en-US" sz="2800" dirty="0" smtClean="0"/>
              <a:t>You</a:t>
            </a:r>
          </a:p>
          <a:p>
            <a:pPr marL="0" indent="0">
              <a:buNone/>
            </a:pPr>
            <a:endParaRPr lang="en-US" dirty="0"/>
          </a:p>
        </p:txBody>
      </p:sp>
    </p:spTree>
    <p:extLst>
      <p:ext uri="{BB962C8B-B14F-4D97-AF65-F5344CB8AC3E}">
        <p14:creationId xmlns:p14="http://schemas.microsoft.com/office/powerpoint/2010/main" val="6627203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868" y="2208501"/>
            <a:ext cx="10058400" cy="1609344"/>
          </a:xfrm>
        </p:spPr>
        <p:txBody>
          <a:bodyPr>
            <a:normAutofit/>
          </a:bodyPr>
          <a:lstStyle/>
          <a:p>
            <a:pPr algn="ctr"/>
            <a:r>
              <a:rPr lang="en-US" dirty="0" smtClean="0"/>
              <a:t>Action step: consider the ultimate purpose</a:t>
            </a:r>
            <a:endParaRPr lang="en-US" dirty="0"/>
          </a:p>
        </p:txBody>
      </p:sp>
    </p:spTree>
    <p:extLst>
      <p:ext uri="{BB962C8B-B14F-4D97-AF65-F5344CB8AC3E}">
        <p14:creationId xmlns:p14="http://schemas.microsoft.com/office/powerpoint/2010/main" val="2987316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969" y="1683526"/>
            <a:ext cx="10058400" cy="4050792"/>
          </a:xfrm>
        </p:spPr>
        <p:txBody>
          <a:bodyPr/>
          <a:lstStyle/>
          <a:p>
            <a:pPr marL="0" indent="0">
              <a:buNone/>
            </a:pPr>
            <a:r>
              <a:rPr lang="en-US" sz="3200" dirty="0"/>
              <a:t>The goal of our life is not to have our lives mean something for ourselves. The goal of our life is to have our lives mean something to others</a:t>
            </a:r>
            <a:r>
              <a:rPr lang="en-US" sz="3200" dirty="0" smtClean="0"/>
              <a:t>.</a:t>
            </a:r>
          </a:p>
          <a:p>
            <a:pPr marL="0" indent="0">
              <a:buNone/>
            </a:pPr>
            <a:endParaRPr lang="en-US" sz="800" dirty="0"/>
          </a:p>
          <a:p>
            <a:pPr marL="0" indent="0">
              <a:buNone/>
            </a:pPr>
            <a:r>
              <a:rPr lang="en-US" dirty="0" smtClean="0"/>
              <a:t>	</a:t>
            </a:r>
            <a:r>
              <a:rPr lang="en-US" sz="2800" dirty="0" smtClean="0"/>
              <a:t>-- Simon Sinek</a:t>
            </a:r>
          </a:p>
        </p:txBody>
      </p:sp>
    </p:spTree>
    <p:extLst>
      <p:ext uri="{BB962C8B-B14F-4D97-AF65-F5344CB8AC3E}">
        <p14:creationId xmlns:p14="http://schemas.microsoft.com/office/powerpoint/2010/main" val="2463181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52282"/>
          </a:xfrm>
        </p:spPr>
        <p:txBody>
          <a:bodyPr/>
          <a:lstStyle/>
          <a:p>
            <a:r>
              <a:rPr lang="en-US" dirty="0" smtClean="0"/>
              <a:t>Next Steps</a:t>
            </a:r>
            <a:endParaRPr lang="en-US" dirty="0"/>
          </a:p>
        </p:txBody>
      </p:sp>
      <p:sp>
        <p:nvSpPr>
          <p:cNvPr id="3" name="Content Placeholder 2"/>
          <p:cNvSpPr>
            <a:spLocks noGrp="1"/>
          </p:cNvSpPr>
          <p:nvPr>
            <p:ph idx="1"/>
          </p:nvPr>
        </p:nvSpPr>
        <p:spPr>
          <a:xfrm>
            <a:off x="1069848" y="1940767"/>
            <a:ext cx="10058400" cy="4520682"/>
          </a:xfrm>
        </p:spPr>
        <p:txBody>
          <a:bodyPr>
            <a:normAutofit/>
          </a:bodyPr>
          <a:lstStyle/>
          <a:p>
            <a:r>
              <a:rPr lang="en-US" sz="2400" dirty="0" smtClean="0"/>
              <a:t>Identify at least one personal action step within at least one of the five life areas:</a:t>
            </a:r>
          </a:p>
          <a:p>
            <a:pPr lvl="1"/>
            <a:r>
              <a:rPr lang="en-US" sz="2400" dirty="0" smtClean="0"/>
              <a:t>Spiritual</a:t>
            </a:r>
          </a:p>
          <a:p>
            <a:pPr lvl="1"/>
            <a:r>
              <a:rPr lang="en-US" sz="2400" dirty="0" smtClean="0"/>
              <a:t>Work</a:t>
            </a:r>
          </a:p>
          <a:p>
            <a:pPr lvl="1"/>
            <a:r>
              <a:rPr lang="en-US" sz="2400" dirty="0" smtClean="0"/>
              <a:t>Family</a:t>
            </a:r>
          </a:p>
          <a:p>
            <a:pPr lvl="1"/>
            <a:r>
              <a:rPr lang="en-US" sz="2400" dirty="0" smtClean="0"/>
              <a:t>Friends</a:t>
            </a:r>
          </a:p>
          <a:p>
            <a:pPr lvl="1"/>
            <a:r>
              <a:rPr lang="en-US" sz="2400" dirty="0" smtClean="0"/>
              <a:t>Self</a:t>
            </a:r>
          </a:p>
          <a:p>
            <a:r>
              <a:rPr lang="en-US" sz="2400" dirty="0" smtClean="0"/>
              <a:t>Commit to doing at least one action so you will nurture at least one of these areas over the next 30 days</a:t>
            </a:r>
            <a:endParaRPr lang="en-US" sz="2400" dirty="0"/>
          </a:p>
        </p:txBody>
      </p:sp>
    </p:spTree>
    <p:extLst>
      <p:ext uri="{BB962C8B-B14F-4D97-AF65-F5344CB8AC3E}">
        <p14:creationId xmlns:p14="http://schemas.microsoft.com/office/powerpoint/2010/main" val="3534162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07" y="2358403"/>
            <a:ext cx="10058400" cy="1609344"/>
          </a:xfrm>
        </p:spPr>
        <p:txBody>
          <a:bodyPr/>
          <a:lstStyle/>
          <a:p>
            <a:pPr algn="ctr"/>
            <a:r>
              <a:rPr lang="en-US" dirty="0" smtClean="0"/>
              <a:t>What Legacy do you </a:t>
            </a:r>
            <a:br>
              <a:rPr lang="en-US" dirty="0" smtClean="0"/>
            </a:br>
            <a:r>
              <a:rPr lang="en-US" dirty="0" smtClean="0"/>
              <a:t>want to leave behind?</a:t>
            </a:r>
            <a:endParaRPr lang="en-US" dirty="0"/>
          </a:p>
        </p:txBody>
      </p:sp>
    </p:spTree>
    <p:extLst>
      <p:ext uri="{BB962C8B-B14F-4D97-AF65-F5344CB8AC3E}">
        <p14:creationId xmlns:p14="http://schemas.microsoft.com/office/powerpoint/2010/main" val="770519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07" y="2358403"/>
            <a:ext cx="10058400" cy="1609344"/>
          </a:xfrm>
        </p:spPr>
        <p:txBody>
          <a:bodyPr/>
          <a:lstStyle/>
          <a:p>
            <a:pPr algn="ctr"/>
            <a:r>
              <a:rPr lang="en-US" dirty="0" smtClean="0"/>
              <a:t>How do you intentionally (or not) work toward this legacy?</a:t>
            </a:r>
            <a:endParaRPr lang="en-US" dirty="0"/>
          </a:p>
        </p:txBody>
      </p:sp>
    </p:spTree>
    <p:extLst>
      <p:ext uri="{BB962C8B-B14F-4D97-AF65-F5344CB8AC3E}">
        <p14:creationId xmlns:p14="http://schemas.microsoft.com/office/powerpoint/2010/main" val="2110217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828" y="2073589"/>
            <a:ext cx="10058400" cy="1609344"/>
          </a:xfrm>
        </p:spPr>
        <p:txBody>
          <a:bodyPr/>
          <a:lstStyle/>
          <a:p>
            <a:pPr algn="ctr"/>
            <a:r>
              <a:rPr lang="en-US" dirty="0" smtClean="0"/>
              <a:t>What is most important to you?</a:t>
            </a:r>
            <a:endParaRPr lang="en-US" dirty="0"/>
          </a:p>
        </p:txBody>
      </p:sp>
    </p:spTree>
    <p:extLst>
      <p:ext uri="{BB962C8B-B14F-4D97-AF65-F5344CB8AC3E}">
        <p14:creationId xmlns:p14="http://schemas.microsoft.com/office/powerpoint/2010/main" val="3561436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868" y="2208501"/>
            <a:ext cx="10058400" cy="1609344"/>
          </a:xfrm>
        </p:spPr>
        <p:txBody>
          <a:bodyPr>
            <a:normAutofit fontScale="90000"/>
          </a:bodyPr>
          <a:lstStyle/>
          <a:p>
            <a:pPr algn="ctr"/>
            <a:r>
              <a:rPr lang="en-US" dirty="0" smtClean="0"/>
              <a:t>What do you most often spend your time doing, pursuing and accumulating?</a:t>
            </a:r>
            <a:endParaRPr lang="en-US" dirty="0"/>
          </a:p>
        </p:txBody>
      </p:sp>
    </p:spTree>
    <p:extLst>
      <p:ext uri="{BB962C8B-B14F-4D97-AF65-F5344CB8AC3E}">
        <p14:creationId xmlns:p14="http://schemas.microsoft.com/office/powerpoint/2010/main" val="998048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868" y="2208501"/>
            <a:ext cx="10058400" cy="1609344"/>
          </a:xfrm>
        </p:spPr>
        <p:txBody>
          <a:bodyPr>
            <a:normAutofit/>
          </a:bodyPr>
          <a:lstStyle/>
          <a:p>
            <a:pPr algn="ctr"/>
            <a:r>
              <a:rPr lang="en-US" dirty="0" smtClean="0"/>
              <a:t>How does your important priorities align with your daily actions?</a:t>
            </a:r>
            <a:endParaRPr lang="en-US" dirty="0"/>
          </a:p>
        </p:txBody>
      </p:sp>
    </p:spTree>
    <p:extLst>
      <p:ext uri="{BB962C8B-B14F-4D97-AF65-F5344CB8AC3E}">
        <p14:creationId xmlns:p14="http://schemas.microsoft.com/office/powerpoint/2010/main" val="28203558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3 - &amp;quot;Accommodating yourself&amp;quot;&quot;/&gt;&lt;property id=&quot;20307&quot; value=&quot;256&quot;/&gt;&lt;/object&gt;&lt;object type=&quot;3&quot; unique_id=&quot;10005&quot;&gt;&lt;property id=&quot;20148&quot; value=&quot;5&quot;/&gt;&lt;property id=&quot;20300&quot; value=&quot;Slide 12&quot;/&gt;&lt;property id=&quot;20307&quot; value=&quot;257&quot;/&gt;&lt;/object&gt;&lt;object type=&quot;3&quot; unique_id=&quot;17714&quot;&gt;&lt;property id=&quot;20148&quot; value=&quot;5&quot;/&gt;&lt;property id=&quot;20300&quot; value=&quot;Slide 11&quot;/&gt;&lt;property id=&quot;20307&quot; value=&quot;260&quot;/&gt;&lt;/object&gt;&lt;object type=&quot;3&quot; unique_id=&quot;17715&quot;&gt;&lt;property id=&quot;20148&quot; value=&quot;5&quot;/&gt;&lt;property id=&quot;20300&quot; value=&quot;Slide 14 - &amp;quot;Why do you do what you do? &amp;quot;&quot;/&gt;&lt;property id=&quot;20307&quot; value=&quot;258&quot;/&gt;&lt;/object&gt;&lt;object type=&quot;3&quot; unique_id=&quot;17716&quot;&gt;&lt;property id=&quot;20148&quot; value=&quot;5&quot;/&gt;&lt;property id=&quot;20300&quot; value=&quot;Slide 1 - &amp;quot;Thoughts for session&amp;quot;&quot;/&gt;&lt;property id=&quot;20307&quot; value=&quot;259&quot;/&gt;&lt;/object&gt;&lt;object type=&quot;3&quot; unique_id=&quot;17738&quot;&gt;&lt;property id=&quot;20148&quot; value=&quot;5&quot;/&gt;&lt;property id=&quot;20300&quot; value=&quot;Slide 15&quot;/&gt;&lt;property id=&quot;20307&quot; value=&quot;261&quot;/&gt;&lt;/object&gt;&lt;object type=&quot;3&quot; unique_id=&quot;17763&quot;&gt;&lt;property id=&quot;20148&quot; value=&quot;5&quot;/&gt;&lt;property id=&quot;20300&quot; value=&quot;Slide 42 - &amp;quot;Next Steps&amp;quot;&quot;/&gt;&lt;property id=&quot;20307&quot; value=&quot;262&quot;/&gt;&lt;/object&gt;&lt;object type=&quot;3&quot; unique_id=&quot;17791&quot;&gt;&lt;property id=&quot;20148&quot; value=&quot;5&quot;/&gt;&lt;property id=&quot;20300&quot; value=&quot;Slide 16 - &amp;quot;What is balance in life?  (Michael Hyatt)&amp;quot;&quot;/&gt;&lt;property id=&quot;20307&quot; value=&quot;263&quot;/&gt;&lt;/object&gt;&lt;object type=&quot;3&quot; unique_id=&quot;17822&quot;&gt;&lt;property id=&quot;20148&quot; value=&quot;5&quot;/&gt;&lt;property id=&quot;20300&quot; value=&quot;Slide 17 - &amp;quot;A challenge to achieving Balance: Perfectionism (Shauna Niequist)&amp;quot;&quot;/&gt;&lt;property id=&quot;20307&quot; value=&quot;264&quot;/&gt;&lt;/object&gt;&lt;object type=&quot;3&quot; unique_id=&quot;17868&quot;&gt;&lt;property id=&quot;20148&quot; value=&quot;5&quot;/&gt;&lt;property id=&quot;20300&quot; value=&quot;Slide 31 - &amp;quot;7 steps to being a more happy person (Michael Hyatt)&amp;quot;&quot;/&gt;&lt;property id=&quot;20307&quot; value=&quot;266&quot;/&gt;&lt;/object&gt;&lt;object type=&quot;3&quot; unique_id=&quot;17921&quot;&gt;&lt;property id=&quot;20148&quot; value=&quot;5&quot;/&gt;&lt;property id=&quot;20300&quot; value=&quot;Slide 23 - &amp;quot;Important over urgent&amp;amp;#x09;&amp;quot;&quot;/&gt;&lt;property id=&quot;20307&quot; value=&quot;267&quot;/&gt;&lt;/object&gt;&lt;object type=&quot;3&quot; unique_id=&quot;17922&quot;&gt;&lt;property id=&quot;20148&quot; value=&quot;5&quot;/&gt;&lt;property id=&quot;20300&quot; value=&quot;Slide 24&quot;/&gt;&lt;property id=&quot;20307&quot; value=&quot;268&quot;/&gt;&lt;/object&gt;&lt;object type=&quot;3&quot; unique_id=&quot;18013&quot;&gt;&lt;property id=&quot;20148&quot; value=&quot;5&quot;/&gt;&lt;property id=&quot;20300&quot; value=&quot;Slide 25 - &amp;quot;Difference Between Important and Urgent&amp;quot;&quot;/&gt;&lt;property id=&quot;20307&quot; value=&quot;269&quot;/&gt;&lt;/object&gt;&lt;object type=&quot;3&quot; unique_id=&quot;18014&quot;&gt;&lt;property id=&quot;20148&quot; value=&quot;5&quot;/&gt;&lt;property id=&quot;20300&quot; value=&quot;Slide 26 - &amp;quot;Keys to Managing the Important&amp;quot;&quot;/&gt;&lt;property id=&quot;20307&quot; value=&quot;270&quot;/&gt;&lt;/object&gt;&lt;object type=&quot;3&quot; unique_id=&quot;18015&quot;&gt;&lt;property id=&quot;20148&quot; value=&quot;5&quot;/&gt;&lt;property id=&quot;20300&quot; value=&quot;Slide 28 - &amp;quot;We have the time&amp;quot;&quot;/&gt;&lt;property id=&quot;20307&quot; value=&quot;271&quot;/&gt;&lt;/object&gt;&lt;object type=&quot;3&quot; unique_id=&quot;18070&quot;&gt;&lt;property id=&quot;20148&quot; value=&quot;5&quot;/&gt;&lt;property id=&quot;20300&quot; value=&quot;Slide 27 - &amp;quot;What is important to you?&amp;quot;&quot;/&gt;&lt;property id=&quot;20307&quot; value=&quot;272&quot;/&gt;&lt;/object&gt;&lt;object type=&quot;3&quot; unique_id=&quot;18336&quot;&gt;&lt;property id=&quot;20148&quot; value=&quot;5&quot;/&gt;&lt;property id=&quot;20300&quot; value=&quot;Slide 5 - &amp;quot;What Legacy do you  want to leave behind?&amp;quot;&quot;/&gt;&lt;property id=&quot;20307&quot; value=&quot;275&quot;/&gt;&lt;/object&gt;&lt;object type=&quot;3&quot; unique_id=&quot;18337&quot;&gt;&lt;property id=&quot;20148&quot; value=&quot;5&quot;/&gt;&lt;property id=&quot;20300&quot; value=&quot;Slide 7 - &amp;quot;What is most important to you?&amp;quot;&quot;/&gt;&lt;property id=&quot;20307&quot; value=&quot;277&quot;/&gt;&lt;/object&gt;&lt;object type=&quot;3&quot; unique_id=&quot;18338&quot;&gt;&lt;property id=&quot;20148&quot; value=&quot;5&quot;/&gt;&lt;property id=&quot;20300&quot; value=&quot;Slide 8 - &amp;quot;What do you most often spend your time doing, pursuing and accumulating?&amp;quot;&quot;/&gt;&lt;property id=&quot;20307&quot; value=&quot;278&quot;/&gt;&lt;/object&gt;&lt;object type=&quot;3&quot; unique_id=&quot;18339&quot;&gt;&lt;property id=&quot;20148&quot; value=&quot;5&quot;/&gt;&lt;property id=&quot;20300&quot; value=&quot;Slide 29 - &amp;quot;Redefining Rich?&amp;quot;&quot;/&gt;&lt;property id=&quot;20307&quot; value=&quot;276&quot;/&gt;&lt;/object&gt;&lt;object type=&quot;3&quot; unique_id=&quot;18577&quot;&gt;&lt;property id=&quot;20148&quot; value=&quot;5&quot;/&gt;&lt;property id=&quot;20300&quot; value=&quot;Slide 33 - &amp;quot;Engagement vs. BurnOut&amp;quot;&quot;/&gt;&lt;property id=&quot;20307&quot; value=&quot;279&quot;/&gt;&lt;/object&gt;&lt;object type=&quot;3&quot; unique_id=&quot;18578&quot;&gt;&lt;property id=&quot;20148&quot; value=&quot;5&quot;/&gt;&lt;property id=&quot;20300&quot; value=&quot;Slide 34 - &amp;quot;Three dimensions of burnout&amp;quot;&quot;/&gt;&lt;property id=&quot;20307&quot; value=&quot;280&quot;/&gt;&lt;/object&gt;&lt;object type=&quot;3&quot; unique_id=&quot;18687&quot;&gt;&lt;property id=&quot;20148&quot; value=&quot;5&quot;/&gt;&lt;property id=&quot;20300&quot; value=&quot;Slide 35 - &amp;quot;Costs of burnout&amp;quot;&quot;/&gt;&lt;property id=&quot;20307&quot; value=&quot;281&quot;/&gt;&lt;/object&gt;&lt;object type=&quot;3&quot; unique_id=&quot;18688&quot;&gt;&lt;property id=&quot;20148&quot; value=&quot;5&quot;/&gt;&lt;property id=&quot;20300&quot; value=&quot;Slide 36 - &amp;quot;Combat Burnout by…&amp;quot;&quot;/&gt;&lt;property id=&quot;20307&quot; value=&quot;282&quot;/&gt;&lt;/object&gt;&lt;object type=&quot;3&quot; unique_id=&quot;19057&quot;&gt;&lt;property id=&quot;20148&quot; value=&quot;5&quot;/&gt;&lt;property id=&quot;20300&quot; value=&quot;Slide 37 - &amp;quot;8 secrets to combat being overwhelmed (Michael Hyatt)&amp;quot;&quot;/&gt;&lt;property id=&quot;20307&quot; value=&quot;283&quot;/&gt;&lt;/object&gt;&lt;object type=&quot;3&quot; unique_id=&quot;19058&quot;&gt;&lt;property id=&quot;20148&quot; value=&quot;5&quot;/&gt;&lt;property id=&quot;20300&quot; value=&quot;Slide 39&quot;/&gt;&lt;property id=&quot;20307&quot; value=&quot;284&quot;/&gt;&lt;/object&gt;&lt;object type=&quot;3&quot; unique_id=&quot;19245&quot;&gt;&lt;property id=&quot;20148&quot; value=&quot;5&quot;/&gt;&lt;property id=&quot;20300&quot; value=&quot;Slide 4 - &amp;quot;Think about…&amp;quot;&quot;/&gt;&lt;property id=&quot;20307&quot; value=&quot;288&quot;/&gt;&lt;/object&gt;&lt;object type=&quot;3&quot; unique_id=&quot;19246&quot;&gt;&lt;property id=&quot;20148&quot; value=&quot;5&quot;/&gt;&lt;property id=&quot;20300&quot; value=&quot;Slide 6 - &amp;quot;How do you intentionally (or not) work toward this legacy?&amp;quot;&quot;/&gt;&lt;property id=&quot;20307&quot; value=&quot;286&quot;/&gt;&lt;/object&gt;&lt;object type=&quot;3&quot; unique_id=&quot;19247&quot;&gt;&lt;property id=&quot;20148&quot; value=&quot;5&quot;/&gt;&lt;property id=&quot;20300&quot; value=&quot;Slide 10 - &amp;quot;Action step: Start with why&amp;quot;&quot;/&gt;&lt;property id=&quot;20307&quot; value=&quot;287&quot;/&gt;&lt;/object&gt;&lt;object type=&quot;3&quot; unique_id=&quot;19577&quot;&gt;&lt;property id=&quot;20148&quot; value=&quot;5&quot;/&gt;&lt;property id=&quot;20300&quot; value=&quot;Slide 19 - &amp;quot;Ideally…&amp;quot;&quot;/&gt;&lt;property id=&quot;20307&quot; value=&quot;289&quot;/&gt;&lt;/object&gt;&lt;object type=&quot;3&quot; unique_id=&quot;19578&quot;&gt;&lt;property id=&quot;20148&quot; value=&quot;5&quot;/&gt;&lt;property id=&quot;20300&quot; value=&quot;Slide 22 - &amp;quot;Action step: Know the difference between important and urgent&amp;quot;&quot;/&gt;&lt;property id=&quot;20307&quot; value=&quot;291&quot;/&gt;&lt;/object&gt;&lt;object type=&quot;3&quot; unique_id=&quot;19859&quot;&gt;&lt;property id=&quot;20148&quot; value=&quot;5&quot;/&gt;&lt;property id=&quot;20300&quot; value=&quot;Slide 13 - &amp;quot;Finding your voice&amp;quot;&quot;/&gt;&lt;property id=&quot;20307&quot; value=&quot;294&quot;/&gt;&lt;/object&gt;&lt;object type=&quot;3&quot; unique_id=&quot;19860&quot;&gt;&lt;property id=&quot;20148&quot; value=&quot;5&quot;/&gt;&lt;property id=&quot;20300&quot; value=&quot;Slide 18&quot;/&gt;&lt;property id=&quot;20307&quot; value=&quot;293&quot;/&gt;&lt;/object&gt;&lt;object type=&quot;3&quot; unique_id=&quot;19861&quot;&gt;&lt;property id=&quot;20148&quot; value=&quot;5&quot;/&gt;&lt;property id=&quot;20300&quot; value=&quot;Slide 21&quot;/&gt;&lt;property id=&quot;20307&quot; value=&quot;292&quot;/&gt;&lt;/object&gt;&lt;object type=&quot;3&quot; unique_id=&quot;19973&quot;&gt;&lt;property id=&quot;20148&quot; value=&quot;5&quot;/&gt;&lt;property id=&quot;20300&quot; value=&quot;Slide 2 - &amp;quot;Serving others and importance in life&amp;quot;&quot;/&gt;&lt;property id=&quot;20307&quot; value=&quot;295&quot;/&gt;&lt;/object&gt;&lt;object type=&quot;3&quot; unique_id=&quot;20164&quot;&gt;&lt;property id=&quot;20148&quot; value=&quot;5&quot;/&gt;&lt;property id=&quot;20300&quot; value=&quot;Slide 9 - &amp;quot;How does your important priorities align with your daily actions?&amp;quot;&quot;/&gt;&lt;property id=&quot;20307&quot; value=&quot;296&quot;/&gt;&lt;/object&gt;&lt;object type=&quot;3&quot; unique_id=&quot;20165&quot;&gt;&lt;property id=&quot;20148&quot; value=&quot;5&quot;/&gt;&lt;property id=&quot;20300&quot; value=&quot;Slide 32&quot;/&gt;&lt;property id=&quot;20307&quot; value=&quot;297&quot;/&gt;&lt;/object&gt;&lt;object type=&quot;3&quot; unique_id=&quot;20363&quot;&gt;&lt;property id=&quot;20148&quot; value=&quot;5&quot;/&gt;&lt;property id=&quot;20300&quot; value=&quot;Slide 38&quot;/&gt;&lt;property id=&quot;20307&quot; value=&quot;298&quot;/&gt;&lt;/object&gt;&lt;object type=&quot;3&quot; unique_id=&quot;20644&quot;&gt;&lt;property id=&quot;20148&quot; value=&quot;5&quot;/&gt;&lt;property id=&quot;20300&quot; value=&quot;Slide 30 - &amp;quot;Action step: Be intentional&amp;quot;&quot;/&gt;&lt;property id=&quot;20307&quot; value=&quot;301&quot;/&gt;&lt;/object&gt;&lt;object type=&quot;3&quot; unique_id=&quot;21014&quot;&gt;&lt;property id=&quot;20148&quot; value=&quot;5&quot;/&gt;&lt;property id=&quot;20300&quot; value=&quot;Slide 20 - &amp;quot;What is spirituality?&amp;quot;&quot;/&gt;&lt;property id=&quot;20307&quot; value=&quot;302&quot;/&gt;&lt;/object&gt;&lt;object type=&quot;3&quot; unique_id=&quot;21225&quot;&gt;&lt;property id=&quot;20148&quot; value=&quot;5&quot;/&gt;&lt;property id=&quot;20300&quot; value=&quot;Slide 40 - &amp;quot;Action step: consider the ultimate purpose&amp;quot;&quot;/&gt;&lt;property id=&quot;20307&quot; value=&quot;304&quot;/&gt;&lt;/object&gt;&lt;object type=&quot;3&quot; unique_id=&quot;21226&quot;&gt;&lt;property id=&quot;20148&quot; value=&quot;5&quot;/&gt;&lt;property id=&quot;20300&quot; value=&quot;Slide 41&quot;/&gt;&lt;property id=&quot;20307&quot; value=&quot;30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447</TotalTime>
  <Words>1685</Words>
  <Application>Microsoft Office PowerPoint</Application>
  <PresentationFormat>Widescreen</PresentationFormat>
  <Paragraphs>224</Paragraphs>
  <Slides>42</Slides>
  <Notes>0</Notes>
  <HiddenSlides>6</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Courier New</vt:lpstr>
      <vt:lpstr>Rockwell</vt:lpstr>
      <vt:lpstr>Rockwell Condensed</vt:lpstr>
      <vt:lpstr>Wingdings</vt:lpstr>
      <vt:lpstr>Wood Type</vt:lpstr>
      <vt:lpstr>Thoughts for session</vt:lpstr>
      <vt:lpstr>Serving others and importance in life</vt:lpstr>
      <vt:lpstr>Accommodating yourself</vt:lpstr>
      <vt:lpstr>Think about…</vt:lpstr>
      <vt:lpstr>What Legacy do you  want to leave behind?</vt:lpstr>
      <vt:lpstr>How do you intentionally (or not) work toward this legacy?</vt:lpstr>
      <vt:lpstr>What is most important to you?</vt:lpstr>
      <vt:lpstr>What do you most often spend your time doing, pursuing and accumulating?</vt:lpstr>
      <vt:lpstr>How does your important priorities align with your daily actions?</vt:lpstr>
      <vt:lpstr>Action step: Start with why</vt:lpstr>
      <vt:lpstr>PowerPoint Presentation</vt:lpstr>
      <vt:lpstr>PowerPoint Presentation</vt:lpstr>
      <vt:lpstr>Finding your voice</vt:lpstr>
      <vt:lpstr>Why do you do what you do? </vt:lpstr>
      <vt:lpstr>PowerPoint Presentation</vt:lpstr>
      <vt:lpstr>What is balance in life?  (Michael Hyatt)</vt:lpstr>
      <vt:lpstr>A challenge to achieving Balance: Perfectionism (Shauna Niequist)</vt:lpstr>
      <vt:lpstr>PowerPoint Presentation</vt:lpstr>
      <vt:lpstr>Ideally…</vt:lpstr>
      <vt:lpstr>What is spirituality?</vt:lpstr>
      <vt:lpstr>PowerPoint Presentation</vt:lpstr>
      <vt:lpstr>Action step: Know the difference between important and urgent</vt:lpstr>
      <vt:lpstr>Important over urgent </vt:lpstr>
      <vt:lpstr>PowerPoint Presentation</vt:lpstr>
      <vt:lpstr>Difference Between Important and Urgent</vt:lpstr>
      <vt:lpstr>Keys to Managing the Important</vt:lpstr>
      <vt:lpstr>What is important to you?</vt:lpstr>
      <vt:lpstr>We have the time</vt:lpstr>
      <vt:lpstr>Redefining Rich?</vt:lpstr>
      <vt:lpstr>Action step: Be intentional</vt:lpstr>
      <vt:lpstr>7 steps to being a more happy person (Michael Hyatt)</vt:lpstr>
      <vt:lpstr>PowerPoint Presentation</vt:lpstr>
      <vt:lpstr>Engagement vs. BurnOut</vt:lpstr>
      <vt:lpstr>Three dimensions of burnout</vt:lpstr>
      <vt:lpstr>Costs of burnout</vt:lpstr>
      <vt:lpstr>Combat Burnout by…</vt:lpstr>
      <vt:lpstr>8 secrets to combat being overwhelmed (Michael Hyatt)</vt:lpstr>
      <vt:lpstr>PowerPoint Presentation</vt:lpstr>
      <vt:lpstr>PowerPoint Presentation</vt:lpstr>
      <vt:lpstr>Action step: consider the ultimate purpose</vt:lpstr>
      <vt:lpstr>PowerPoint Presentation</vt:lpstr>
      <vt:lpstr>Next Steps</vt:lpstr>
    </vt:vector>
  </TitlesOfParts>
  <Company>SDES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Meyer</dc:creator>
  <cp:lastModifiedBy>Kurtis J. Soltman</cp:lastModifiedBy>
  <cp:revision>74</cp:revision>
  <dcterms:created xsi:type="dcterms:W3CDTF">2016-06-30T12:28:38Z</dcterms:created>
  <dcterms:modified xsi:type="dcterms:W3CDTF">2016-10-19T17:57:53Z</dcterms:modified>
</cp:coreProperties>
</file>