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1"/>
  </p:notesMasterIdLst>
  <p:handoutMasterIdLst>
    <p:handoutMasterId r:id="rId62"/>
  </p:handoutMasterIdLst>
  <p:sldIdLst>
    <p:sldId id="258" r:id="rId2"/>
    <p:sldId id="368" r:id="rId3"/>
    <p:sldId id="309" r:id="rId4"/>
    <p:sldId id="333" r:id="rId5"/>
    <p:sldId id="369" r:id="rId6"/>
    <p:sldId id="334" r:id="rId7"/>
    <p:sldId id="262" r:id="rId8"/>
    <p:sldId id="352" r:id="rId9"/>
    <p:sldId id="347" r:id="rId10"/>
    <p:sldId id="259" r:id="rId11"/>
    <p:sldId id="295" r:id="rId12"/>
    <p:sldId id="263" r:id="rId13"/>
    <p:sldId id="264" r:id="rId14"/>
    <p:sldId id="265" r:id="rId15"/>
    <p:sldId id="266" r:id="rId16"/>
    <p:sldId id="270" r:id="rId17"/>
    <p:sldId id="272" r:id="rId18"/>
    <p:sldId id="342" r:id="rId19"/>
    <p:sldId id="343" r:id="rId20"/>
    <p:sldId id="370" r:id="rId21"/>
    <p:sldId id="335" r:id="rId22"/>
    <p:sldId id="336" r:id="rId23"/>
    <p:sldId id="316" r:id="rId24"/>
    <p:sldId id="363" r:id="rId25"/>
    <p:sldId id="367" r:id="rId26"/>
    <p:sldId id="364" r:id="rId27"/>
    <p:sldId id="302" r:id="rId28"/>
    <p:sldId id="303" r:id="rId29"/>
    <p:sldId id="353" r:id="rId30"/>
    <p:sldId id="311" r:id="rId31"/>
    <p:sldId id="274" r:id="rId32"/>
    <p:sldId id="349" r:id="rId33"/>
    <p:sldId id="340" r:id="rId34"/>
    <p:sldId id="275" r:id="rId35"/>
    <p:sldId id="278" r:id="rId36"/>
    <p:sldId id="279" r:id="rId37"/>
    <p:sldId id="296" r:id="rId38"/>
    <p:sldId id="344" r:id="rId39"/>
    <p:sldId id="371" r:id="rId40"/>
    <p:sldId id="277" r:id="rId41"/>
    <p:sldId id="337" r:id="rId42"/>
    <p:sldId id="350" r:id="rId43"/>
    <p:sldId id="341" r:id="rId44"/>
    <p:sldId id="284" r:id="rId45"/>
    <p:sldId id="287" r:id="rId46"/>
    <p:sldId id="288" r:id="rId47"/>
    <p:sldId id="290" r:id="rId48"/>
    <p:sldId id="345" r:id="rId49"/>
    <p:sldId id="372" r:id="rId50"/>
    <p:sldId id="286" r:id="rId51"/>
    <p:sldId id="351" r:id="rId52"/>
    <p:sldId id="359" r:id="rId53"/>
    <p:sldId id="324" r:id="rId54"/>
    <p:sldId id="325" r:id="rId55"/>
    <p:sldId id="358" r:id="rId56"/>
    <p:sldId id="360" r:id="rId57"/>
    <p:sldId id="361" r:id="rId58"/>
    <p:sldId id="362" r:id="rId59"/>
    <p:sldId id="339" r:id="rId60"/>
  </p:sldIdLst>
  <p:sldSz cx="12192000" cy="6858000"/>
  <p:notesSz cx="9296400" cy="7010400"/>
  <p:custDataLst>
    <p:tags r:id="rId6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250731CA-1921-4325-A537-02E1D4105C98}" type="datetimeFigureOut">
              <a:rPr lang="en-US" smtClean="0"/>
              <a:t>10/19/2016</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6F075248-A1BF-4366-A119-D7CC2C288EC2}" type="slidenum">
              <a:rPr lang="en-US" smtClean="0"/>
              <a:t>‹#›</a:t>
            </a:fld>
            <a:endParaRPr lang="en-US"/>
          </a:p>
        </p:txBody>
      </p:sp>
    </p:spTree>
    <p:extLst>
      <p:ext uri="{BB962C8B-B14F-4D97-AF65-F5344CB8AC3E}">
        <p14:creationId xmlns:p14="http://schemas.microsoft.com/office/powerpoint/2010/main" val="2366802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3D2E3DAF-B96D-46A4-AAAC-EC5C68814C84}" type="datetimeFigureOut">
              <a:rPr lang="en-US" smtClean="0"/>
              <a:t>10/19/2016</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B6AF9376-0C2E-4AC0-A87A-B7AC7A55B2E4}" type="slidenum">
              <a:rPr lang="en-US" smtClean="0"/>
              <a:t>‹#›</a:t>
            </a:fld>
            <a:endParaRPr lang="en-US"/>
          </a:p>
        </p:txBody>
      </p:sp>
    </p:spTree>
    <p:extLst>
      <p:ext uri="{BB962C8B-B14F-4D97-AF65-F5344CB8AC3E}">
        <p14:creationId xmlns:p14="http://schemas.microsoft.com/office/powerpoint/2010/main" val="34348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1400" y="525463"/>
            <a:ext cx="4673600" cy="2628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2D0F72-A47F-48CF-BB49-27E63E52050F}" type="slidenum">
              <a:rPr lang="en-US" smtClean="0"/>
              <a:t>1</a:t>
            </a:fld>
            <a:endParaRPr lang="en-US"/>
          </a:p>
        </p:txBody>
      </p:sp>
    </p:spTree>
    <p:extLst>
      <p:ext uri="{BB962C8B-B14F-4D97-AF65-F5344CB8AC3E}">
        <p14:creationId xmlns:p14="http://schemas.microsoft.com/office/powerpoint/2010/main" val="376648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967060-8B67-4188-A30E-30B6E352226A}"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9E076-34FA-47F4-88F0-386B6FC21A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16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967060-8B67-4188-A30E-30B6E352226A}"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168979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967060-8B67-4188-A30E-30B6E352226A}"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1701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967060-8B67-4188-A30E-30B6E352226A}"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140103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967060-8B67-4188-A30E-30B6E352226A}"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9E076-34FA-47F4-88F0-386B6FC21A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8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967060-8B67-4188-A30E-30B6E352226A}"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212827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967060-8B67-4188-A30E-30B6E352226A}"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306076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967060-8B67-4188-A30E-30B6E352226A}"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125931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967060-8B67-4188-A30E-30B6E352226A}" type="datetimeFigureOut">
              <a:rPr lang="en-US" smtClean="0"/>
              <a:t>10/19/2016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95978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967060-8B67-4188-A30E-30B6E352226A}" type="datetimeFigureOut">
              <a:rPr lang="en-US" smtClean="0"/>
              <a:t>10/19/2016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F9E076-34FA-47F4-88F0-386B6FC21A62}" type="slidenum">
              <a:rPr lang="en-US" smtClean="0"/>
              <a:t>‹#›</a:t>
            </a:fld>
            <a:endParaRPr lang="en-US"/>
          </a:p>
        </p:txBody>
      </p:sp>
    </p:spTree>
    <p:extLst>
      <p:ext uri="{BB962C8B-B14F-4D97-AF65-F5344CB8AC3E}">
        <p14:creationId xmlns:p14="http://schemas.microsoft.com/office/powerpoint/2010/main" val="1374248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67060-8B67-4188-A30E-30B6E352226A}"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9E076-34FA-47F4-88F0-386B6FC21A62}" type="slidenum">
              <a:rPr lang="en-US" smtClean="0"/>
              <a:t>‹#›</a:t>
            </a:fld>
            <a:endParaRPr lang="en-US"/>
          </a:p>
        </p:txBody>
      </p:sp>
    </p:spTree>
    <p:extLst>
      <p:ext uri="{BB962C8B-B14F-4D97-AF65-F5344CB8AC3E}">
        <p14:creationId xmlns:p14="http://schemas.microsoft.com/office/powerpoint/2010/main" val="281687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10/19/2016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9504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projectshift-refocus.org/index.ht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600200"/>
            <a:ext cx="9906000" cy="1731982"/>
          </a:xfrm>
        </p:spPr>
        <p:txBody>
          <a:bodyPr>
            <a:noAutofit/>
          </a:bodyPr>
          <a:lstStyle/>
          <a:p>
            <a:r>
              <a:rPr lang="en-US" sz="6000" b="1" i="1" dirty="0"/>
              <a:t>Maximize your Collaborative Efforts by Being Intentional with your Office Brand</a:t>
            </a:r>
          </a:p>
        </p:txBody>
      </p:sp>
      <p:sp>
        <p:nvSpPr>
          <p:cNvPr id="3" name="Text Placeholder 2"/>
          <p:cNvSpPr>
            <a:spLocks noGrp="1"/>
          </p:cNvSpPr>
          <p:nvPr>
            <p:ph type="subTitle" idx="1"/>
          </p:nvPr>
        </p:nvSpPr>
        <p:spPr>
          <a:xfrm>
            <a:off x="1219200" y="4495800"/>
            <a:ext cx="6400800" cy="1752600"/>
          </a:xfrm>
        </p:spPr>
        <p:txBody>
          <a:bodyPr/>
          <a:lstStyle/>
          <a:p>
            <a:r>
              <a:rPr lang="en-US" sz="2800" dirty="0" smtClean="0"/>
              <a:t>Adam Meyer</a:t>
            </a:r>
          </a:p>
          <a:p>
            <a:r>
              <a:rPr lang="en-US" sz="2800" dirty="0" smtClean="0"/>
              <a:t>Student accessibility Services</a:t>
            </a:r>
            <a:endParaRPr lang="en-US" sz="2800" dirty="0"/>
          </a:p>
          <a:p>
            <a:r>
              <a:rPr lang="en-US" sz="2800" dirty="0" smtClean="0"/>
              <a:t>University of Central Florida</a:t>
            </a:r>
            <a:endParaRPr lang="en-US" sz="2800" dirty="0"/>
          </a:p>
        </p:txBody>
      </p:sp>
    </p:spTree>
    <p:extLst>
      <p:ext uri="{BB962C8B-B14F-4D97-AF65-F5344CB8AC3E}">
        <p14:creationId xmlns:p14="http://schemas.microsoft.com/office/powerpoint/2010/main" val="306818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Necessary for Success</a:t>
            </a:r>
            <a:endParaRPr lang="en-US" sz="6000" b="1" dirty="0"/>
          </a:p>
        </p:txBody>
      </p:sp>
      <p:sp>
        <p:nvSpPr>
          <p:cNvPr id="3" name="Content Placeholder 2"/>
          <p:cNvSpPr>
            <a:spLocks noGrp="1"/>
          </p:cNvSpPr>
          <p:nvPr>
            <p:ph idx="1"/>
          </p:nvPr>
        </p:nvSpPr>
        <p:spPr>
          <a:xfrm>
            <a:off x="1097280" y="1981200"/>
            <a:ext cx="10058400" cy="4023360"/>
          </a:xfrm>
        </p:spPr>
        <p:txBody>
          <a:bodyPr>
            <a:normAutofit fontScale="92500" lnSpcReduction="10000"/>
          </a:bodyPr>
          <a:lstStyle/>
          <a:p>
            <a:pPr>
              <a:buFont typeface="Arial" panose="020B0604020202020204" pitchFamily="34" charset="0"/>
              <a:buChar char="•"/>
            </a:pPr>
            <a:r>
              <a:rPr lang="en-US" sz="3200" dirty="0"/>
              <a:t>Balance among:</a:t>
            </a:r>
          </a:p>
          <a:p>
            <a:pPr lvl="1">
              <a:buFont typeface="Arial" panose="020B0604020202020204" pitchFamily="34" charset="0"/>
              <a:buChar char="•"/>
            </a:pPr>
            <a:r>
              <a:rPr lang="en-US" sz="3200" dirty="0"/>
              <a:t>WHY</a:t>
            </a:r>
          </a:p>
          <a:p>
            <a:pPr lvl="1">
              <a:buFont typeface="Arial" panose="020B0604020202020204" pitchFamily="34" charset="0"/>
              <a:buChar char="•"/>
            </a:pPr>
            <a:r>
              <a:rPr lang="en-US" sz="3200" dirty="0"/>
              <a:t>HOW</a:t>
            </a:r>
          </a:p>
          <a:p>
            <a:pPr lvl="1">
              <a:buFont typeface="Arial" panose="020B0604020202020204" pitchFamily="34" charset="0"/>
              <a:buChar char="•"/>
            </a:pPr>
            <a:r>
              <a:rPr lang="en-US" sz="3200" dirty="0"/>
              <a:t>WHAT</a:t>
            </a:r>
          </a:p>
          <a:p>
            <a:pPr marL="914400" lvl="1" indent="-457200">
              <a:buFont typeface="Arial" panose="020B0604020202020204" pitchFamily="34" charset="0"/>
              <a:buChar char="•"/>
            </a:pPr>
            <a:endParaRPr lang="en-US" sz="3200" dirty="0"/>
          </a:p>
          <a:p>
            <a:pPr>
              <a:buFont typeface="Arial" panose="020B0604020202020204" pitchFamily="34" charset="0"/>
              <a:buChar char="•"/>
            </a:pPr>
            <a:r>
              <a:rPr lang="en-US" sz="3200" dirty="0"/>
              <a:t>Need all three equally but must start with WHY and maintain WHY as a focal point</a:t>
            </a:r>
          </a:p>
          <a:p>
            <a:pPr marL="0" indent="0">
              <a:buNone/>
            </a:pPr>
            <a:r>
              <a:rPr lang="en-US" dirty="0"/>
              <a:t>		</a:t>
            </a:r>
          </a:p>
          <a:p>
            <a:pPr marL="0" indent="0">
              <a:buNone/>
            </a:pPr>
            <a:r>
              <a:rPr lang="en-US" dirty="0"/>
              <a:t>		</a:t>
            </a:r>
            <a:endParaRPr lang="en-US" dirty="0">
              <a:solidFill>
                <a:srgbClr val="FFFF00"/>
              </a:solidFill>
            </a:endParaRPr>
          </a:p>
        </p:txBody>
      </p:sp>
    </p:spTree>
    <p:extLst>
      <p:ext uri="{BB962C8B-B14F-4D97-AF65-F5344CB8AC3E}">
        <p14:creationId xmlns:p14="http://schemas.microsoft.com/office/powerpoint/2010/main" val="3983820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12" y="5694757"/>
            <a:ext cx="11506200" cy="822960"/>
          </a:xfrm>
        </p:spPr>
        <p:txBody>
          <a:bodyPr/>
          <a:lstStyle/>
          <a:p>
            <a:r>
              <a:rPr lang="en-US" dirty="0" smtClean="0"/>
              <a:t>The Golden Circle (Adapted from Simon Sinek’s Start with Why)</a:t>
            </a:r>
            <a:endParaRPr lang="en-US" dirty="0"/>
          </a:p>
        </p:txBody>
      </p:sp>
      <p:sp>
        <p:nvSpPr>
          <p:cNvPr id="10" name="Picture Placeholder 9"/>
          <p:cNvSpPr>
            <a:spLocks noGrp="1"/>
          </p:cNvSpPr>
          <p:nvPr>
            <p:ph type="pic" idx="1"/>
          </p:nvPr>
        </p:nvSpPr>
        <p:spPr/>
      </p:sp>
      <p:sp>
        <p:nvSpPr>
          <p:cNvPr id="3" name="Content Placeholder 2"/>
          <p:cNvSpPr>
            <a:spLocks noGrp="1"/>
          </p:cNvSpPr>
          <p:nvPr>
            <p:ph type="body" sz="half" idx="2"/>
          </p:nvPr>
        </p:nvSpPr>
        <p:spPr/>
        <p:txBody>
          <a:bodyPr>
            <a:normAutofit fontScale="25000" lnSpcReduction="20000"/>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r>
              <a:rPr lang="en-US" dirty="0" smtClean="0">
                <a:solidFill>
                  <a:srgbClr val="FFC000"/>
                </a:solidFill>
              </a:rPr>
              <a:t>Adapted from Start with Why by Simon </a:t>
            </a:r>
            <a:r>
              <a:rPr lang="en-US" dirty="0" err="1" smtClean="0">
                <a:solidFill>
                  <a:srgbClr val="FFC000"/>
                </a:solidFill>
              </a:rPr>
              <a:t>Sinek</a:t>
            </a:r>
            <a:endParaRPr lang="en-US" dirty="0">
              <a:solidFill>
                <a:srgbClr val="FFC000"/>
              </a:solidFill>
            </a:endParaRPr>
          </a:p>
        </p:txBody>
      </p:sp>
      <p:sp>
        <p:nvSpPr>
          <p:cNvPr id="4" name="Oval 3"/>
          <p:cNvSpPr/>
          <p:nvPr/>
        </p:nvSpPr>
        <p:spPr>
          <a:xfrm>
            <a:off x="3886200" y="479090"/>
            <a:ext cx="5791200" cy="5179586"/>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Oval 4"/>
          <p:cNvSpPr/>
          <p:nvPr/>
        </p:nvSpPr>
        <p:spPr>
          <a:xfrm>
            <a:off x="4762500" y="1305539"/>
            <a:ext cx="4038600" cy="3635308"/>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Oval 5"/>
          <p:cNvSpPr/>
          <p:nvPr/>
        </p:nvSpPr>
        <p:spPr>
          <a:xfrm>
            <a:off x="5610225" y="1941761"/>
            <a:ext cx="2343150" cy="2266108"/>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TextBox 6"/>
          <p:cNvSpPr txBox="1"/>
          <p:nvPr/>
        </p:nvSpPr>
        <p:spPr>
          <a:xfrm>
            <a:off x="5295900" y="2561052"/>
            <a:ext cx="2743200" cy="1015663"/>
          </a:xfrm>
          <a:prstGeom prst="rect">
            <a:avLst/>
          </a:prstGeom>
          <a:noFill/>
        </p:spPr>
        <p:txBody>
          <a:bodyPr wrap="square" rtlCol="0">
            <a:spAutoFit/>
          </a:bodyPr>
          <a:lstStyle/>
          <a:p>
            <a:pPr algn="ctr"/>
            <a:r>
              <a:rPr lang="en-US" sz="6000" dirty="0">
                <a:solidFill>
                  <a:srgbClr val="FFFFFF"/>
                </a:solidFill>
              </a:rPr>
              <a:t> </a:t>
            </a:r>
            <a:r>
              <a:rPr lang="en-US" sz="4000" b="1" dirty="0"/>
              <a:t>WHY</a:t>
            </a:r>
          </a:p>
        </p:txBody>
      </p:sp>
      <p:sp>
        <p:nvSpPr>
          <p:cNvPr id="8" name="TextBox 7"/>
          <p:cNvSpPr txBox="1"/>
          <p:nvPr/>
        </p:nvSpPr>
        <p:spPr>
          <a:xfrm>
            <a:off x="5946458" y="4192147"/>
            <a:ext cx="1600200" cy="707886"/>
          </a:xfrm>
          <a:prstGeom prst="rect">
            <a:avLst/>
          </a:prstGeom>
          <a:noFill/>
        </p:spPr>
        <p:txBody>
          <a:bodyPr wrap="square" rtlCol="0">
            <a:spAutoFit/>
          </a:bodyPr>
          <a:lstStyle/>
          <a:p>
            <a:pPr algn="ctr"/>
            <a:r>
              <a:rPr lang="en-US" sz="4000" b="1" dirty="0"/>
              <a:t> HOW </a:t>
            </a:r>
          </a:p>
        </p:txBody>
      </p:sp>
      <p:sp>
        <p:nvSpPr>
          <p:cNvPr id="9" name="TextBox 8"/>
          <p:cNvSpPr txBox="1"/>
          <p:nvPr/>
        </p:nvSpPr>
        <p:spPr>
          <a:xfrm>
            <a:off x="5867400" y="4904966"/>
            <a:ext cx="1828800" cy="707886"/>
          </a:xfrm>
          <a:prstGeom prst="rect">
            <a:avLst/>
          </a:prstGeom>
          <a:noFill/>
        </p:spPr>
        <p:txBody>
          <a:bodyPr wrap="square" rtlCol="0">
            <a:spAutoFit/>
          </a:bodyPr>
          <a:lstStyle/>
          <a:p>
            <a:pPr algn="ctr"/>
            <a:r>
              <a:rPr lang="en-US" sz="4000" b="1" dirty="0"/>
              <a:t>WHAT</a:t>
            </a:r>
          </a:p>
        </p:txBody>
      </p:sp>
    </p:spTree>
    <p:extLst>
      <p:ext uri="{BB962C8B-B14F-4D97-AF65-F5344CB8AC3E}">
        <p14:creationId xmlns:p14="http://schemas.microsoft.com/office/powerpoint/2010/main" val="274307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47800" y="838200"/>
            <a:ext cx="9144000" cy="5410200"/>
          </a:xfrm>
        </p:spPr>
        <p:txBody>
          <a:bodyPr>
            <a:normAutofit/>
          </a:bodyPr>
          <a:lstStyle/>
          <a:p>
            <a:pPr marL="114300" indent="0">
              <a:buNone/>
            </a:pPr>
            <a:r>
              <a:rPr lang="en-US" sz="4000" b="1" dirty="0"/>
              <a:t>The Importance of WHY: </a:t>
            </a:r>
          </a:p>
          <a:p>
            <a:pPr marL="114300" indent="0">
              <a:buNone/>
            </a:pPr>
            <a:endParaRPr lang="en-US" sz="3200" b="1" dirty="0"/>
          </a:p>
          <a:p>
            <a:pPr marL="114300" indent="0">
              <a:buNone/>
            </a:pPr>
            <a:r>
              <a:rPr lang="en-US" sz="3200" dirty="0"/>
              <a:t>Passion comes from feeling like you are part of something you believe in, something bigger than yourself.</a:t>
            </a:r>
          </a:p>
          <a:p>
            <a:pPr marL="114300" indent="0">
              <a:buNone/>
            </a:pPr>
            <a:r>
              <a:rPr lang="en-US" sz="3200" dirty="0"/>
              <a:t> </a:t>
            </a:r>
          </a:p>
          <a:p>
            <a:pPr marL="114300" indent="0">
              <a:buNone/>
            </a:pPr>
            <a:r>
              <a:rPr lang="en-US" sz="3200" dirty="0"/>
              <a:t>-- Simon </a:t>
            </a:r>
            <a:r>
              <a:rPr lang="en-US" sz="3200" dirty="0" err="1"/>
              <a:t>Sinek</a:t>
            </a:r>
            <a:endParaRPr lang="en-US" sz="3200" dirty="0"/>
          </a:p>
        </p:txBody>
      </p:sp>
    </p:spTree>
    <p:extLst>
      <p:ext uri="{BB962C8B-B14F-4D97-AF65-F5344CB8AC3E}">
        <p14:creationId xmlns:p14="http://schemas.microsoft.com/office/powerpoint/2010/main" val="3716299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0"/>
            <a:ext cx="10058400" cy="7171194"/>
          </a:xfrm>
          <a:prstGeom prst="rect">
            <a:avLst/>
          </a:prstGeom>
        </p:spPr>
        <p:txBody>
          <a:bodyPr wrap="square">
            <a:spAutoFit/>
          </a:bodyPr>
          <a:lstStyle/>
          <a:p>
            <a:pPr marL="114300"/>
            <a:r>
              <a:rPr lang="en-US" sz="4800" b="1" dirty="0">
                <a:solidFill>
                  <a:srgbClr val="0070C0"/>
                </a:solidFill>
              </a:rPr>
              <a:t>HOW: </a:t>
            </a:r>
          </a:p>
          <a:p>
            <a:pPr marL="114300"/>
            <a:endParaRPr lang="en-US" sz="2400" b="1" dirty="0">
              <a:solidFill>
                <a:schemeClr val="tx1">
                  <a:lumMod val="75000"/>
                  <a:lumOff val="25000"/>
                </a:schemeClr>
              </a:solidFill>
            </a:endParaRPr>
          </a:p>
          <a:p>
            <a:pPr marL="114300"/>
            <a:r>
              <a:rPr lang="en-US" sz="3000" dirty="0">
                <a:solidFill>
                  <a:schemeClr val="tx1">
                    <a:lumMod val="75000"/>
                    <a:lumOff val="25000"/>
                  </a:schemeClr>
                </a:solidFill>
              </a:rPr>
              <a:t>Values and principles that bring the WHY to life</a:t>
            </a:r>
          </a:p>
          <a:p>
            <a:pPr marL="114300"/>
            <a:endParaRPr lang="en-US" sz="3000" dirty="0">
              <a:solidFill>
                <a:schemeClr val="tx1">
                  <a:lumMod val="75000"/>
                  <a:lumOff val="25000"/>
                </a:schemeClr>
              </a:solidFill>
            </a:endParaRPr>
          </a:p>
          <a:p>
            <a:pPr marL="114300"/>
            <a:r>
              <a:rPr lang="en-US" sz="3000" dirty="0">
                <a:solidFill>
                  <a:schemeClr val="tx1">
                    <a:lumMod val="75000"/>
                    <a:lumOff val="25000"/>
                  </a:schemeClr>
                </a:solidFill>
              </a:rPr>
              <a:t>Actions you take to realize the WHY</a:t>
            </a:r>
          </a:p>
          <a:p>
            <a:pPr marL="914400" lvl="1" indent="-457200">
              <a:buFont typeface="Arial" panose="020B0604020202020204" pitchFamily="34" charset="0"/>
              <a:buChar char="•"/>
            </a:pPr>
            <a:r>
              <a:rPr lang="en-US" sz="3000" dirty="0">
                <a:solidFill>
                  <a:schemeClr val="tx1">
                    <a:lumMod val="75000"/>
                    <a:lumOff val="25000"/>
                  </a:schemeClr>
                </a:solidFill>
              </a:rPr>
              <a:t>Requires building practical structures and processes</a:t>
            </a:r>
          </a:p>
          <a:p>
            <a:pPr marL="914400" lvl="1" indent="-457200">
              <a:buFont typeface="Arial" panose="020B0604020202020204" pitchFamily="34" charset="0"/>
              <a:buChar char="•"/>
            </a:pPr>
            <a:r>
              <a:rPr lang="en-US" sz="3000" dirty="0">
                <a:solidFill>
                  <a:schemeClr val="tx1">
                    <a:lumMod val="75000"/>
                    <a:lumOff val="25000"/>
                  </a:schemeClr>
                </a:solidFill>
              </a:rPr>
              <a:t>Requires discipline and accountability</a:t>
            </a:r>
          </a:p>
          <a:p>
            <a:pPr lvl="1"/>
            <a:endParaRPr lang="en-US" sz="3000" dirty="0">
              <a:solidFill>
                <a:schemeClr val="tx1">
                  <a:lumMod val="75000"/>
                  <a:lumOff val="25000"/>
                </a:schemeClr>
              </a:solidFill>
            </a:endParaRPr>
          </a:p>
          <a:p>
            <a:r>
              <a:rPr lang="en-US" sz="3000" dirty="0">
                <a:solidFill>
                  <a:schemeClr val="tx1">
                    <a:lumMod val="75000"/>
                    <a:lumOff val="25000"/>
                  </a:schemeClr>
                </a:solidFill>
              </a:rPr>
              <a:t>The hardest part of the WHY-HOW-WHAT process??</a:t>
            </a:r>
          </a:p>
          <a:p>
            <a:endParaRPr lang="en-US" sz="3000" dirty="0">
              <a:solidFill>
                <a:schemeClr val="tx1">
                  <a:lumMod val="75000"/>
                  <a:lumOff val="25000"/>
                </a:schemeClr>
              </a:solidFill>
            </a:endParaRPr>
          </a:p>
          <a:p>
            <a:r>
              <a:rPr lang="en-US" sz="3000" dirty="0">
                <a:solidFill>
                  <a:schemeClr val="tx1">
                    <a:lumMod val="75000"/>
                    <a:lumOff val="25000"/>
                  </a:schemeClr>
                </a:solidFill>
              </a:rPr>
              <a:t>Most people are HOW-types rather than visionaries (WHY)</a:t>
            </a:r>
          </a:p>
          <a:p>
            <a:pPr lvl="1"/>
            <a:endParaRPr lang="en-US" sz="2800"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4003431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72899"/>
            <a:ext cx="10287000" cy="6155531"/>
          </a:xfrm>
          <a:prstGeom prst="rect">
            <a:avLst/>
          </a:prstGeom>
        </p:spPr>
        <p:txBody>
          <a:bodyPr wrap="square">
            <a:spAutoFit/>
          </a:bodyPr>
          <a:lstStyle/>
          <a:p>
            <a:pPr marL="114300"/>
            <a:r>
              <a:rPr lang="en-US" sz="4000" b="1" dirty="0">
                <a:solidFill>
                  <a:schemeClr val="tx1">
                    <a:lumMod val="75000"/>
                    <a:lumOff val="25000"/>
                  </a:schemeClr>
                </a:solidFill>
              </a:rPr>
              <a:t>Disability Office Examples of HOW</a:t>
            </a:r>
            <a:r>
              <a:rPr lang="en-US" sz="4000" b="1" dirty="0" smtClean="0">
                <a:solidFill>
                  <a:schemeClr val="tx1">
                    <a:lumMod val="75000"/>
                    <a:lumOff val="25000"/>
                  </a:schemeClr>
                </a:solidFill>
              </a:rPr>
              <a:t>: </a:t>
            </a:r>
            <a:endParaRPr lang="en-US" sz="4000" b="1" dirty="0">
              <a:solidFill>
                <a:schemeClr val="tx1">
                  <a:lumMod val="75000"/>
                  <a:lumOff val="25000"/>
                </a:schemeClr>
              </a:solidFill>
            </a:endParaRPr>
          </a:p>
          <a:p>
            <a:pPr lvl="1"/>
            <a:endParaRPr lang="en-US" sz="1200" b="1" dirty="0">
              <a:solidFill>
                <a:schemeClr val="tx1">
                  <a:lumMod val="75000"/>
                  <a:lumOff val="25000"/>
                </a:schemeClr>
              </a:solidFill>
            </a:endParaRPr>
          </a:p>
          <a:p>
            <a:pPr marL="914400" lvl="1" indent="-457200">
              <a:buFont typeface="Arial" panose="020B0604020202020204" pitchFamily="34" charset="0"/>
              <a:buChar char="•"/>
            </a:pPr>
            <a:r>
              <a:rPr lang="en-US" sz="2800" dirty="0">
                <a:solidFill>
                  <a:schemeClr val="tx1">
                    <a:lumMod val="75000"/>
                    <a:lumOff val="25000"/>
                  </a:schemeClr>
                </a:solidFill>
              </a:rPr>
              <a:t>How you intentionally communicate your message (web, accommodation letters, etc.)</a:t>
            </a:r>
          </a:p>
          <a:p>
            <a:pPr marL="914400" lvl="1" indent="-457200">
              <a:buFont typeface="Arial" panose="020B0604020202020204" pitchFamily="34" charset="0"/>
              <a:buChar char="•"/>
            </a:pPr>
            <a:r>
              <a:rPr lang="en-US" sz="2800" dirty="0">
                <a:solidFill>
                  <a:schemeClr val="tx1">
                    <a:lumMod val="75000"/>
                    <a:lumOff val="25000"/>
                  </a:schemeClr>
                </a:solidFill>
              </a:rPr>
              <a:t>Philosophy that drives initial student meetings</a:t>
            </a:r>
          </a:p>
          <a:p>
            <a:pPr marL="914400" lvl="1" indent="-457200">
              <a:buFont typeface="Arial" panose="020B0604020202020204" pitchFamily="34" charset="0"/>
              <a:buChar char="•"/>
            </a:pPr>
            <a:r>
              <a:rPr lang="en-US" sz="2800" dirty="0">
                <a:solidFill>
                  <a:schemeClr val="tx1">
                    <a:lumMod val="75000"/>
                    <a:lumOff val="25000"/>
                  </a:schemeClr>
                </a:solidFill>
              </a:rPr>
              <a:t>How you connect with faculty</a:t>
            </a:r>
          </a:p>
          <a:p>
            <a:pPr marL="914400" lvl="1" indent="-457200">
              <a:buFont typeface="Arial" panose="020B0604020202020204" pitchFamily="34" charset="0"/>
              <a:buChar char="•"/>
            </a:pPr>
            <a:r>
              <a:rPr lang="en-US" sz="2800" dirty="0">
                <a:solidFill>
                  <a:schemeClr val="tx1">
                    <a:lumMod val="75000"/>
                    <a:lumOff val="25000"/>
                  </a:schemeClr>
                </a:solidFill>
              </a:rPr>
              <a:t>Process to distribute accommodation letters</a:t>
            </a:r>
          </a:p>
          <a:p>
            <a:pPr marL="914400" lvl="1" indent="-457200">
              <a:buFont typeface="Arial" panose="020B0604020202020204" pitchFamily="34" charset="0"/>
              <a:buChar char="•"/>
            </a:pPr>
            <a:r>
              <a:rPr lang="en-US" sz="2800" dirty="0">
                <a:solidFill>
                  <a:schemeClr val="tx1">
                    <a:lumMod val="75000"/>
                    <a:lumOff val="25000"/>
                  </a:schemeClr>
                </a:solidFill>
              </a:rPr>
              <a:t>Database management</a:t>
            </a:r>
          </a:p>
          <a:p>
            <a:pPr marL="914400" lvl="1" indent="-457200">
              <a:buFont typeface="Arial" panose="020B0604020202020204" pitchFamily="34" charset="0"/>
              <a:buChar char="•"/>
            </a:pPr>
            <a:r>
              <a:rPr lang="en-US" sz="2800" dirty="0">
                <a:solidFill>
                  <a:schemeClr val="tx1">
                    <a:lumMod val="75000"/>
                    <a:lumOff val="25000"/>
                  </a:schemeClr>
                </a:solidFill>
              </a:rPr>
              <a:t>How you intentionally and consistently use programs to move your message forward</a:t>
            </a:r>
          </a:p>
          <a:p>
            <a:pPr marL="914400" lvl="1" indent="-457200">
              <a:buFont typeface="Arial" panose="020B0604020202020204" pitchFamily="34" charset="0"/>
              <a:buChar char="•"/>
            </a:pPr>
            <a:endParaRPr lang="en-US" sz="2800" dirty="0"/>
          </a:p>
          <a:p>
            <a:pPr lvl="2"/>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2824582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0"/>
            <a:ext cx="9448800" cy="7571303"/>
          </a:xfrm>
          <a:prstGeom prst="rect">
            <a:avLst/>
          </a:prstGeom>
        </p:spPr>
        <p:txBody>
          <a:bodyPr wrap="square">
            <a:spAutoFit/>
          </a:bodyPr>
          <a:lstStyle/>
          <a:p>
            <a:pPr marL="114300"/>
            <a:r>
              <a:rPr lang="en-US" sz="4800" b="1" dirty="0">
                <a:solidFill>
                  <a:srgbClr val="0070C0"/>
                </a:solidFill>
              </a:rPr>
              <a:t>WHAT: </a:t>
            </a:r>
          </a:p>
          <a:p>
            <a:pPr marL="114300"/>
            <a:endParaRPr lang="en-US" sz="1100" b="1" dirty="0">
              <a:solidFill>
                <a:schemeClr val="tx1">
                  <a:lumMod val="75000"/>
                  <a:lumOff val="25000"/>
                </a:schemeClr>
              </a:solidFill>
            </a:endParaRPr>
          </a:p>
          <a:p>
            <a:pPr marL="114300"/>
            <a:r>
              <a:rPr lang="en-US" sz="2800" dirty="0">
                <a:solidFill>
                  <a:schemeClr val="tx1">
                    <a:lumMod val="75000"/>
                    <a:lumOff val="25000"/>
                  </a:schemeClr>
                </a:solidFill>
              </a:rPr>
              <a:t>The results of those actions taken to realize the belief</a:t>
            </a:r>
          </a:p>
          <a:p>
            <a:pPr marL="114300"/>
            <a:endParaRPr lang="en-US" sz="1100" dirty="0">
              <a:solidFill>
                <a:schemeClr val="tx1">
                  <a:lumMod val="75000"/>
                  <a:lumOff val="25000"/>
                </a:schemeClr>
              </a:solidFill>
            </a:endParaRPr>
          </a:p>
          <a:p>
            <a:pPr marL="114300"/>
            <a:r>
              <a:rPr lang="en-US" sz="2800" dirty="0">
                <a:solidFill>
                  <a:schemeClr val="tx1">
                    <a:lumMod val="75000"/>
                    <a:lumOff val="25000"/>
                  </a:schemeClr>
                </a:solidFill>
              </a:rPr>
              <a:t>Everything we specifically do and say:</a:t>
            </a:r>
          </a:p>
          <a:p>
            <a:pPr marL="914400" lvl="1" indent="-457200">
              <a:buFont typeface="Arial" panose="020B0604020202020204" pitchFamily="34" charset="0"/>
              <a:buChar char="•"/>
            </a:pPr>
            <a:r>
              <a:rPr lang="en-US" sz="2800" i="1" dirty="0" smtClean="0">
                <a:solidFill>
                  <a:srgbClr val="FF0000"/>
                </a:solidFill>
              </a:rPr>
              <a:t>Accommodations</a:t>
            </a:r>
            <a:endParaRPr lang="en-US" sz="2800" dirty="0" smtClean="0">
              <a:solidFill>
                <a:schemeClr val="tx1">
                  <a:lumMod val="75000"/>
                  <a:lumOff val="25000"/>
                </a:schemeClr>
              </a:solidFill>
            </a:endParaRPr>
          </a:p>
          <a:p>
            <a:pPr marL="914400" lvl="1" indent="-457200">
              <a:buFont typeface="Arial" panose="020B0604020202020204" pitchFamily="34" charset="0"/>
              <a:buChar char="•"/>
            </a:pPr>
            <a:r>
              <a:rPr lang="en-US" sz="2800" dirty="0" smtClean="0">
                <a:solidFill>
                  <a:schemeClr val="tx1">
                    <a:lumMod val="75000"/>
                    <a:lumOff val="25000"/>
                  </a:schemeClr>
                </a:solidFill>
              </a:rPr>
              <a:t>Specific </a:t>
            </a:r>
            <a:r>
              <a:rPr lang="en-US" sz="2800" dirty="0">
                <a:solidFill>
                  <a:schemeClr val="tx1">
                    <a:lumMod val="75000"/>
                    <a:lumOff val="25000"/>
                  </a:schemeClr>
                </a:solidFill>
              </a:rPr>
              <a:t>initial meeting questions and style</a:t>
            </a:r>
          </a:p>
          <a:p>
            <a:pPr marL="914400" lvl="1" indent="-457200">
              <a:buFont typeface="Arial" panose="020B0604020202020204" pitchFamily="34" charset="0"/>
              <a:buChar char="•"/>
            </a:pPr>
            <a:r>
              <a:rPr lang="en-US" sz="2800" dirty="0" smtClean="0">
                <a:solidFill>
                  <a:schemeClr val="tx1">
                    <a:lumMod val="75000"/>
                    <a:lumOff val="25000"/>
                  </a:schemeClr>
                </a:solidFill>
              </a:rPr>
              <a:t>Website </a:t>
            </a:r>
            <a:r>
              <a:rPr lang="en-US" sz="2800" dirty="0">
                <a:solidFill>
                  <a:schemeClr val="tx1">
                    <a:lumMod val="75000"/>
                    <a:lumOff val="25000"/>
                  </a:schemeClr>
                </a:solidFill>
              </a:rPr>
              <a:t>(specific language, use of, design)</a:t>
            </a:r>
          </a:p>
          <a:p>
            <a:pPr marL="914400" lvl="1" indent="-457200">
              <a:buFont typeface="Arial" panose="020B0604020202020204" pitchFamily="34" charset="0"/>
              <a:buChar char="•"/>
            </a:pPr>
            <a:r>
              <a:rPr lang="en-US" sz="2800" dirty="0">
                <a:solidFill>
                  <a:schemeClr val="tx1">
                    <a:lumMod val="75000"/>
                    <a:lumOff val="25000"/>
                  </a:schemeClr>
                </a:solidFill>
              </a:rPr>
              <a:t>Logo and/or tagline</a:t>
            </a:r>
          </a:p>
          <a:p>
            <a:pPr marL="914400" lvl="1" indent="-457200">
              <a:buFont typeface="Arial" panose="020B0604020202020204" pitchFamily="34" charset="0"/>
              <a:buChar char="•"/>
            </a:pPr>
            <a:r>
              <a:rPr lang="en-US" sz="2800" dirty="0">
                <a:solidFill>
                  <a:schemeClr val="tx1">
                    <a:lumMod val="75000"/>
                    <a:lumOff val="25000"/>
                  </a:schemeClr>
                </a:solidFill>
              </a:rPr>
              <a:t>Language used in overall </a:t>
            </a:r>
            <a:r>
              <a:rPr lang="en-US" sz="2800" dirty="0" smtClean="0">
                <a:solidFill>
                  <a:schemeClr val="tx1">
                    <a:lumMod val="75000"/>
                    <a:lumOff val="25000"/>
                  </a:schemeClr>
                </a:solidFill>
              </a:rPr>
              <a:t>documents</a:t>
            </a:r>
            <a:endParaRPr lang="en-US" sz="2800" dirty="0">
              <a:solidFill>
                <a:schemeClr val="tx1">
                  <a:lumMod val="75000"/>
                  <a:lumOff val="25000"/>
                </a:schemeClr>
              </a:solidFill>
            </a:endParaRPr>
          </a:p>
          <a:p>
            <a:pPr marL="914400" lvl="1" indent="-457200">
              <a:buFont typeface="Arial" panose="020B0604020202020204" pitchFamily="34" charset="0"/>
              <a:buChar char="•"/>
            </a:pPr>
            <a:r>
              <a:rPr lang="en-US" sz="2800" dirty="0">
                <a:solidFill>
                  <a:schemeClr val="tx1">
                    <a:lumMod val="75000"/>
                    <a:lumOff val="25000"/>
                  </a:schemeClr>
                </a:solidFill>
              </a:rPr>
              <a:t>The way the office engages with </a:t>
            </a:r>
            <a:r>
              <a:rPr lang="en-US" sz="2800" dirty="0" smtClean="0">
                <a:solidFill>
                  <a:schemeClr val="tx1">
                    <a:lumMod val="75000"/>
                    <a:lumOff val="25000"/>
                  </a:schemeClr>
                </a:solidFill>
              </a:rPr>
              <a:t>campus faculty and staff</a:t>
            </a:r>
          </a:p>
          <a:p>
            <a:pPr marL="914400" lvl="1" indent="-457200">
              <a:buFont typeface="Arial" panose="020B0604020202020204" pitchFamily="34" charset="0"/>
              <a:buChar char="•"/>
            </a:pPr>
            <a:r>
              <a:rPr lang="en-US" sz="2800" dirty="0" smtClean="0">
                <a:solidFill>
                  <a:schemeClr val="tx1">
                    <a:lumMod val="75000"/>
                    <a:lumOff val="25000"/>
                  </a:schemeClr>
                </a:solidFill>
              </a:rPr>
              <a:t>The specific programs and workshops that people see and experience</a:t>
            </a:r>
            <a:endParaRPr lang="en-US" sz="2800" dirty="0">
              <a:solidFill>
                <a:schemeClr val="tx1">
                  <a:lumMod val="75000"/>
                  <a:lumOff val="25000"/>
                </a:schemeClr>
              </a:solidFill>
            </a:endParaRPr>
          </a:p>
          <a:p>
            <a:pPr marL="914400" lvl="1" indent="-457200">
              <a:buFont typeface="Arial" panose="020B0604020202020204" pitchFamily="34" charset="0"/>
              <a:buChar char="•"/>
            </a:pPr>
            <a:endParaRPr lang="en-US" sz="2800" dirty="0">
              <a:solidFill>
                <a:schemeClr val="tx1">
                  <a:lumMod val="75000"/>
                  <a:lumOff val="25000"/>
                </a:schemeClr>
              </a:solidFill>
            </a:endParaRP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58590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000"/>
                                        <p:tgtEl>
                                          <p:spTgt spid="2">
                                            <p:txEl>
                                              <p:pRg st="7" end="7"/>
                                            </p:txEl>
                                          </p:spTgt>
                                        </p:tgtEl>
                                      </p:cBhvr>
                                    </p:animEffect>
                                    <p:anim calcmode="lin" valueType="num">
                                      <p:cBhvr>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1000"/>
                                        <p:tgtEl>
                                          <p:spTgt spid="2">
                                            <p:txEl>
                                              <p:pRg st="10" end="10"/>
                                            </p:txEl>
                                          </p:spTgt>
                                        </p:tgtEl>
                                      </p:cBhvr>
                                    </p:animEffect>
                                    <p:anim calcmode="lin" valueType="num">
                                      <p:cBhvr>
                                        <p:cTn id="4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1000"/>
                                        <p:tgtEl>
                                          <p:spTgt spid="2">
                                            <p:txEl>
                                              <p:pRg st="11" end="11"/>
                                            </p:txEl>
                                          </p:spTgt>
                                        </p:tgtEl>
                                      </p:cBhvr>
                                    </p:animEffect>
                                    <p:anim calcmode="lin" valueType="num">
                                      <p:cBhvr>
                                        <p:cTn id="52"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3400"/>
            <a:ext cx="10256520" cy="838200"/>
          </a:xfrm>
        </p:spPr>
        <p:txBody>
          <a:bodyPr>
            <a:normAutofit/>
          </a:bodyPr>
          <a:lstStyle/>
          <a:p>
            <a:r>
              <a:rPr lang="en-US" sz="4400" b="1" dirty="0"/>
              <a:t>The Purpose of a </a:t>
            </a:r>
            <a:r>
              <a:rPr lang="en-US" sz="4400" b="1" dirty="0" smtClean="0"/>
              <a:t>Disability Services  </a:t>
            </a:r>
            <a:r>
              <a:rPr lang="en-US" sz="4400" b="1" dirty="0"/>
              <a:t>Office…</a:t>
            </a:r>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lgn="ctr">
              <a:buNone/>
            </a:pPr>
            <a:r>
              <a:rPr lang="en-US" sz="3600" dirty="0"/>
              <a:t>Are we (our field) primarily defined by WHAT we do or WHY we do what we do?</a:t>
            </a:r>
          </a:p>
          <a:p>
            <a:pPr marL="114300" indent="0" algn="ctr">
              <a:buNone/>
            </a:pPr>
            <a:endParaRPr lang="en-US" sz="3600" dirty="0"/>
          </a:p>
          <a:p>
            <a:pPr marL="114300" indent="0" algn="ctr">
              <a:buNone/>
            </a:pPr>
            <a:r>
              <a:rPr lang="en-US" sz="3600" dirty="0"/>
              <a:t>On your campus, is your office primarily defined by WHAT you do or WHY you do what you do?</a:t>
            </a:r>
          </a:p>
        </p:txBody>
      </p:sp>
    </p:spTree>
    <p:extLst>
      <p:ext uri="{BB962C8B-B14F-4D97-AF65-F5344CB8AC3E}">
        <p14:creationId xmlns:p14="http://schemas.microsoft.com/office/powerpoint/2010/main" val="415217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756263" cy="1054250"/>
          </a:xfrm>
        </p:spPr>
        <p:txBody>
          <a:bodyPr>
            <a:normAutofit/>
          </a:bodyPr>
          <a:lstStyle/>
          <a:p>
            <a:r>
              <a:rPr lang="en-US" sz="5400" b="1" dirty="0" smtClean="0"/>
              <a:t>Something to Ponder…</a:t>
            </a:r>
            <a:endParaRPr lang="en-US" sz="5400" b="1" dirty="0"/>
          </a:p>
        </p:txBody>
      </p:sp>
      <p:sp>
        <p:nvSpPr>
          <p:cNvPr id="3" name="Content Placeholder 2"/>
          <p:cNvSpPr>
            <a:spLocks noGrp="1"/>
          </p:cNvSpPr>
          <p:nvPr>
            <p:ph idx="1"/>
          </p:nvPr>
        </p:nvSpPr>
        <p:spPr>
          <a:xfrm>
            <a:off x="1371600" y="1905000"/>
            <a:ext cx="10515600" cy="3877815"/>
          </a:xfrm>
        </p:spPr>
        <p:txBody>
          <a:bodyPr>
            <a:noAutofit/>
          </a:bodyPr>
          <a:lstStyle/>
          <a:p>
            <a:pPr marL="0" indent="0">
              <a:buNone/>
            </a:pPr>
            <a:r>
              <a:rPr lang="en-US" sz="3200" dirty="0" smtClean="0"/>
              <a:t>Does your office </a:t>
            </a:r>
            <a:r>
              <a:rPr lang="en-US" sz="3200" dirty="0"/>
              <a:t>focus on accommodations as a means to fulfill </a:t>
            </a:r>
            <a:r>
              <a:rPr lang="en-US" sz="3200" dirty="0" smtClean="0"/>
              <a:t>access and inclusion?</a:t>
            </a:r>
            <a:endParaRPr lang="en-US" sz="3200" dirty="0"/>
          </a:p>
          <a:p>
            <a:pPr marL="0" indent="0" algn="ctr">
              <a:buNone/>
            </a:pPr>
            <a:r>
              <a:rPr lang="en-US" sz="3200" dirty="0" smtClean="0"/>
              <a:t>OR</a:t>
            </a:r>
            <a:endParaRPr lang="en-US" sz="3200" dirty="0"/>
          </a:p>
          <a:p>
            <a:pPr marL="0" indent="0">
              <a:buNone/>
            </a:pPr>
            <a:r>
              <a:rPr lang="en-US" sz="3200" dirty="0" smtClean="0"/>
              <a:t>Does your office </a:t>
            </a:r>
            <a:r>
              <a:rPr lang="en-US" sz="3200" dirty="0"/>
              <a:t>focus on </a:t>
            </a:r>
            <a:r>
              <a:rPr lang="en-US" sz="3200" dirty="0" smtClean="0"/>
              <a:t>access and inclusion first and foremost </a:t>
            </a:r>
            <a:r>
              <a:rPr lang="en-US" sz="3200" dirty="0"/>
              <a:t>with accommodations as one path to making access a reality?</a:t>
            </a:r>
          </a:p>
        </p:txBody>
      </p:sp>
    </p:spTree>
    <p:extLst>
      <p:ext uri="{BB962C8B-B14F-4D97-AF65-F5344CB8AC3E}">
        <p14:creationId xmlns:p14="http://schemas.microsoft.com/office/powerpoint/2010/main" val="910503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84997"/>
          </a:xfrm>
        </p:spPr>
        <p:txBody>
          <a:bodyPr>
            <a:normAutofit/>
          </a:bodyPr>
          <a:lstStyle/>
          <a:p>
            <a:r>
              <a:rPr lang="en-US" sz="5400" b="1" dirty="0" smtClean="0"/>
              <a:t>Accommodations over Access?</a:t>
            </a:r>
            <a:endParaRPr lang="en-US" sz="5400" b="1" dirty="0"/>
          </a:p>
        </p:txBody>
      </p:sp>
      <p:sp>
        <p:nvSpPr>
          <p:cNvPr id="3" name="Content Placeholder 2"/>
          <p:cNvSpPr>
            <a:spLocks noGrp="1"/>
          </p:cNvSpPr>
          <p:nvPr>
            <p:ph idx="1"/>
          </p:nvPr>
        </p:nvSpPr>
        <p:spPr/>
        <p:txBody>
          <a:bodyPr>
            <a:normAutofit/>
          </a:bodyPr>
          <a:lstStyle/>
          <a:p>
            <a:r>
              <a:rPr lang="en-US" sz="2400" dirty="0" smtClean="0"/>
              <a:t>The </a:t>
            </a:r>
            <a:r>
              <a:rPr lang="en-US" sz="2400" dirty="0"/>
              <a:t>Disability Services Office determines reasonable accommodations for students with disabilities to ensure equal access </a:t>
            </a:r>
            <a:r>
              <a:rPr lang="en-US" sz="2400" dirty="0" smtClean="0"/>
              <a:t>and compliance with the law. </a:t>
            </a:r>
          </a:p>
          <a:p>
            <a:endParaRPr lang="en-US" sz="2400" dirty="0"/>
          </a:p>
          <a:p>
            <a:r>
              <a:rPr lang="en-US" sz="2400" dirty="0"/>
              <a:t>The </a:t>
            </a:r>
            <a:r>
              <a:rPr lang="en-US" sz="2400" dirty="0" smtClean="0"/>
              <a:t>Disability Services Office works </a:t>
            </a:r>
            <a:r>
              <a:rPr lang="en-US" sz="2400" dirty="0"/>
              <a:t>with students to determine appropriate accommodations in the academic </a:t>
            </a:r>
            <a:r>
              <a:rPr lang="en-US" sz="2400" dirty="0" smtClean="0"/>
              <a:t>setting.</a:t>
            </a:r>
          </a:p>
          <a:p>
            <a:endParaRPr lang="en-US" sz="2400" dirty="0" smtClean="0"/>
          </a:p>
          <a:p>
            <a:r>
              <a:rPr lang="en-US" sz="2400" dirty="0" smtClean="0"/>
              <a:t>The Disability Services Office works </a:t>
            </a:r>
            <a:r>
              <a:rPr lang="en-US" sz="2400" dirty="0"/>
              <a:t>directly with students and faculty to provide accommodations for qualified students with disabilities. </a:t>
            </a:r>
          </a:p>
          <a:p>
            <a:endParaRPr lang="en-US" dirty="0"/>
          </a:p>
        </p:txBody>
      </p:sp>
    </p:spTree>
    <p:extLst>
      <p:ext uri="{BB962C8B-B14F-4D97-AF65-F5344CB8AC3E}">
        <p14:creationId xmlns:p14="http://schemas.microsoft.com/office/powerpoint/2010/main" val="161870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84997"/>
          </a:xfrm>
        </p:spPr>
        <p:txBody>
          <a:bodyPr>
            <a:normAutofit/>
          </a:bodyPr>
          <a:lstStyle/>
          <a:p>
            <a:r>
              <a:rPr lang="en-US" sz="5400" b="1" dirty="0" smtClean="0"/>
              <a:t>Access over Accommodations? </a:t>
            </a:r>
            <a:endParaRPr lang="en-US" sz="5400" b="1" dirty="0"/>
          </a:p>
        </p:txBody>
      </p:sp>
      <p:sp>
        <p:nvSpPr>
          <p:cNvPr id="3" name="Content Placeholder 2"/>
          <p:cNvSpPr>
            <a:spLocks noGrp="1"/>
          </p:cNvSpPr>
          <p:nvPr>
            <p:ph idx="1"/>
          </p:nvPr>
        </p:nvSpPr>
        <p:spPr>
          <a:xfrm>
            <a:off x="1097280" y="1845734"/>
            <a:ext cx="10058400" cy="4402666"/>
          </a:xfrm>
        </p:spPr>
        <p:txBody>
          <a:bodyPr>
            <a:normAutofit lnSpcReduction="10000"/>
          </a:bodyPr>
          <a:lstStyle/>
          <a:p>
            <a:r>
              <a:rPr lang="en-US" sz="2200" dirty="0"/>
              <a:t>The mission of the </a:t>
            </a:r>
            <a:r>
              <a:rPr lang="en-US" sz="2200" dirty="0" smtClean="0"/>
              <a:t>(disability office) is </a:t>
            </a:r>
            <a:r>
              <a:rPr lang="en-US" sz="2200" dirty="0"/>
              <a:t>to partner with the campus community in creating equitable access to eligible students while promoting disability-inclusive diversity</a:t>
            </a:r>
            <a:r>
              <a:rPr lang="en-US" sz="2200" dirty="0" smtClean="0"/>
              <a:t>.</a:t>
            </a:r>
          </a:p>
          <a:p>
            <a:endParaRPr lang="en-US" sz="2200" dirty="0" smtClean="0"/>
          </a:p>
          <a:p>
            <a:r>
              <a:rPr lang="en-US" sz="2200" dirty="0"/>
              <a:t>The mission of the </a:t>
            </a:r>
            <a:r>
              <a:rPr lang="en-US" sz="2200" dirty="0" smtClean="0"/>
              <a:t>(disability office) is </a:t>
            </a:r>
            <a:r>
              <a:rPr lang="en-US" sz="2200" dirty="0"/>
              <a:t>to create an accessible, inclusive, sustainable learning environment, where disability is recognized as an aspect of diversity that is integral to the campus community and to </a:t>
            </a:r>
            <a:r>
              <a:rPr lang="en-US" sz="2200" dirty="0" smtClean="0"/>
              <a:t>society. Our </a:t>
            </a:r>
            <a:r>
              <a:rPr lang="en-US" sz="2200" dirty="0"/>
              <a:t>primary objective is to provide equal access to campus programs and activities for all </a:t>
            </a:r>
            <a:r>
              <a:rPr lang="en-US" sz="2200" dirty="0" smtClean="0"/>
              <a:t>students.</a:t>
            </a:r>
          </a:p>
          <a:p>
            <a:endParaRPr lang="en-US" sz="2200" dirty="0"/>
          </a:p>
          <a:p>
            <a:r>
              <a:rPr lang="en-US" sz="2200" dirty="0" smtClean="0"/>
              <a:t>(Disability office) leads </a:t>
            </a:r>
            <a:r>
              <a:rPr lang="en-US" sz="2200" dirty="0"/>
              <a:t>the campus in the creation of inclusive learning and working environments and facilitates access through innovative services, programs, and </a:t>
            </a:r>
            <a:r>
              <a:rPr lang="en-US" sz="2200" dirty="0" smtClean="0"/>
              <a:t>partnerships.</a:t>
            </a:r>
            <a:endParaRPr lang="en-US" sz="2200" dirty="0"/>
          </a:p>
          <a:p>
            <a:endParaRPr lang="en-US" dirty="0"/>
          </a:p>
        </p:txBody>
      </p:sp>
    </p:spTree>
    <p:extLst>
      <p:ext uri="{BB962C8B-B14F-4D97-AF65-F5344CB8AC3E}">
        <p14:creationId xmlns:p14="http://schemas.microsoft.com/office/powerpoint/2010/main" val="209421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Office Brand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66799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smtClean="0"/>
              <a:t>Connecting with Others and </a:t>
            </a:r>
            <a:br>
              <a:rPr lang="en-US" sz="6600" dirty="0" smtClean="0"/>
            </a:br>
            <a:r>
              <a:rPr lang="en-US" sz="6600" dirty="0" smtClean="0"/>
              <a:t>Managing Expectations</a:t>
            </a:r>
            <a:endParaRPr lang="en-US" sz="66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13660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13597"/>
          </a:xfrm>
        </p:spPr>
        <p:txBody>
          <a:bodyPr/>
          <a:lstStyle/>
          <a:p>
            <a:r>
              <a:rPr lang="en-US" b="1" dirty="0" smtClean="0"/>
              <a:t>Other Critical Brand Components:</a:t>
            </a:r>
            <a:endParaRPr lang="en-US" b="1" dirty="0"/>
          </a:p>
        </p:txBody>
      </p:sp>
      <p:sp>
        <p:nvSpPr>
          <p:cNvPr id="3" name="Content Placeholder 2"/>
          <p:cNvSpPr>
            <a:spLocks noGrp="1"/>
          </p:cNvSpPr>
          <p:nvPr>
            <p:ph idx="1"/>
          </p:nvPr>
        </p:nvSpPr>
        <p:spPr>
          <a:xfrm>
            <a:off x="1097280" y="1905000"/>
            <a:ext cx="10058400" cy="4023360"/>
          </a:xfrm>
        </p:spPr>
        <p:txBody>
          <a:bodyPr>
            <a:normAutofit/>
          </a:bodyPr>
          <a:lstStyle/>
          <a:p>
            <a:pPr>
              <a:buFont typeface="Arial" panose="020B0604020202020204" pitchFamily="34" charset="0"/>
              <a:buChar char="•"/>
            </a:pPr>
            <a:r>
              <a:rPr lang="en-US" sz="2600" dirty="0" smtClean="0"/>
              <a:t>  </a:t>
            </a:r>
            <a:r>
              <a:rPr lang="en-US" sz="2600" b="1" dirty="0" smtClean="0"/>
              <a:t>Put people first (your team and your target audiences)</a:t>
            </a:r>
          </a:p>
          <a:p>
            <a:pPr>
              <a:buFont typeface="Arial" panose="020B0604020202020204" pitchFamily="34" charset="0"/>
              <a:buChar char="•"/>
            </a:pPr>
            <a:r>
              <a:rPr lang="en-US" sz="2600" dirty="0" smtClean="0"/>
              <a:t>  </a:t>
            </a:r>
            <a:r>
              <a:rPr lang="en-US" sz="2600" b="1" dirty="0" smtClean="0"/>
              <a:t>Be consistent and aligned</a:t>
            </a:r>
          </a:p>
          <a:p>
            <a:pPr lvl="1">
              <a:buFont typeface="Arial" panose="020B0604020202020204" pitchFamily="34" charset="0"/>
              <a:buChar char="•"/>
            </a:pPr>
            <a:r>
              <a:rPr lang="en-US" sz="2600" dirty="0" smtClean="0"/>
              <a:t>Language, process, customer service, Facebook, web language, interactions and overall actions, etc. should all go back to core purpose and message</a:t>
            </a:r>
          </a:p>
          <a:p>
            <a:pPr>
              <a:buFont typeface="Arial" panose="020B0604020202020204" pitchFamily="34" charset="0"/>
              <a:buChar char="•"/>
            </a:pPr>
            <a:r>
              <a:rPr lang="en-US" sz="2600" b="1" dirty="0" smtClean="0"/>
              <a:t>The perception of others and overall reputation</a:t>
            </a:r>
          </a:p>
          <a:p>
            <a:pPr lvl="1">
              <a:buFont typeface="Arial" panose="020B0604020202020204" pitchFamily="34" charset="0"/>
              <a:buChar char="•"/>
            </a:pPr>
            <a:r>
              <a:rPr lang="en-US" sz="2600" dirty="0" smtClean="0"/>
              <a:t>The ultimate truth is based on what is in other people’s hearts and minds more so than based on what you do in reality</a:t>
            </a:r>
          </a:p>
          <a:p>
            <a:pPr lvl="1">
              <a:buFont typeface="Arial" panose="020B0604020202020204" pitchFamily="34" charset="0"/>
              <a:buChar char="•"/>
            </a:pPr>
            <a:r>
              <a:rPr lang="en-US" sz="2600" dirty="0" smtClean="0"/>
              <a:t>What do others say about you?</a:t>
            </a:r>
          </a:p>
          <a:p>
            <a:pPr marL="0" indent="0">
              <a:buNone/>
            </a:pPr>
            <a:endParaRPr lang="en-US" sz="2600" dirty="0" smtClean="0"/>
          </a:p>
          <a:p>
            <a:pPr lvl="1">
              <a:buFont typeface="Arial" panose="020B0604020202020204" pitchFamily="34" charset="0"/>
              <a:buChar char="•"/>
            </a:pPr>
            <a:endParaRPr lang="en-US" b="1" dirty="0" smtClean="0"/>
          </a:p>
          <a:p>
            <a:endParaRPr lang="en-US" dirty="0"/>
          </a:p>
          <a:p>
            <a:endParaRPr lang="en-US" dirty="0"/>
          </a:p>
        </p:txBody>
      </p:sp>
    </p:spTree>
    <p:extLst>
      <p:ext uri="{BB962C8B-B14F-4D97-AF65-F5344CB8AC3E}">
        <p14:creationId xmlns:p14="http://schemas.microsoft.com/office/powerpoint/2010/main" val="360693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61197"/>
          </a:xfrm>
        </p:spPr>
        <p:txBody>
          <a:bodyPr>
            <a:normAutofit/>
          </a:bodyPr>
          <a:lstStyle/>
          <a:p>
            <a:r>
              <a:rPr lang="en-US" sz="5400" b="1" dirty="0" smtClean="0"/>
              <a:t>To Accomplish…</a:t>
            </a:r>
            <a:endParaRPr lang="en-US" sz="5400" b="1" dirty="0"/>
          </a:p>
        </p:txBody>
      </p:sp>
      <p:sp>
        <p:nvSpPr>
          <p:cNvPr id="3" name="Content Placeholder 2"/>
          <p:cNvSpPr>
            <a:spLocks noGrp="1"/>
          </p:cNvSpPr>
          <p:nvPr>
            <p:ph idx="1"/>
          </p:nvPr>
        </p:nvSpPr>
        <p:spPr>
          <a:xfrm>
            <a:off x="1097280" y="1828800"/>
            <a:ext cx="10058400" cy="4555066"/>
          </a:xfrm>
        </p:spPr>
        <p:txBody>
          <a:bodyPr>
            <a:normAutofit/>
          </a:bodyPr>
          <a:lstStyle/>
          <a:p>
            <a:pPr>
              <a:buFont typeface="Arial" panose="020B0604020202020204" pitchFamily="34" charset="0"/>
              <a:buChar char="•"/>
            </a:pPr>
            <a:r>
              <a:rPr lang="en-US" sz="2600" dirty="0" smtClean="0"/>
              <a:t>Keep </a:t>
            </a:r>
            <a:r>
              <a:rPr lang="en-US" sz="2600" dirty="0"/>
              <a:t>your brand simple by focusing on a small number of key </a:t>
            </a:r>
            <a:r>
              <a:rPr lang="en-US" sz="2600" dirty="0" smtClean="0"/>
              <a:t>values</a:t>
            </a:r>
            <a:endParaRPr lang="en-US" sz="2600" dirty="0"/>
          </a:p>
          <a:p>
            <a:pPr>
              <a:buFont typeface="Arial" panose="020B0604020202020204" pitchFamily="34" charset="0"/>
              <a:buChar char="•"/>
            </a:pPr>
            <a:r>
              <a:rPr lang="en-US" sz="2600" dirty="0" smtClean="0"/>
              <a:t>Involve your team</a:t>
            </a:r>
          </a:p>
          <a:p>
            <a:pPr lvl="1">
              <a:buFont typeface="Arial" panose="020B0604020202020204" pitchFamily="34" charset="0"/>
              <a:buChar char="•"/>
            </a:pPr>
            <a:r>
              <a:rPr lang="en-US" sz="2600" dirty="0" smtClean="0"/>
              <a:t>Every person in the office should understand the brand and operate accordingly</a:t>
            </a:r>
          </a:p>
          <a:p>
            <a:pPr>
              <a:buFont typeface="Arial" panose="020B0604020202020204" pitchFamily="34" charset="0"/>
              <a:buChar char="•"/>
            </a:pPr>
            <a:r>
              <a:rPr lang="en-US" sz="2600" dirty="0" smtClean="0"/>
              <a:t>Know your niche relative to other offices on campus</a:t>
            </a:r>
          </a:p>
          <a:p>
            <a:pPr lvl="1">
              <a:buFont typeface="Arial" panose="020B0604020202020204" pitchFamily="34" charset="0"/>
              <a:buChar char="•"/>
            </a:pPr>
            <a:r>
              <a:rPr lang="en-US" sz="2600" dirty="0" smtClean="0"/>
              <a:t>If your office disappears from the campus map tomorrow, what will be taken from the campus, students, faculty, staff and parents?</a:t>
            </a:r>
          </a:p>
          <a:p>
            <a:pPr>
              <a:buFont typeface="Arial" panose="020B0604020202020204" pitchFamily="34" charset="0"/>
              <a:buChar char="•"/>
            </a:pPr>
            <a:r>
              <a:rPr lang="en-US" sz="2600" dirty="0" smtClean="0"/>
              <a:t>Assess and understand how your services meet (or do not meet) the specific needs of your target audiences</a:t>
            </a:r>
          </a:p>
          <a:p>
            <a:endParaRPr lang="en-US" dirty="0"/>
          </a:p>
          <a:p>
            <a:endParaRPr lang="en-US" dirty="0"/>
          </a:p>
          <a:p>
            <a:endParaRPr lang="en-US" dirty="0"/>
          </a:p>
        </p:txBody>
      </p:sp>
    </p:spTree>
    <p:extLst>
      <p:ext uri="{BB962C8B-B14F-4D97-AF65-F5344CB8AC3E}">
        <p14:creationId xmlns:p14="http://schemas.microsoft.com/office/powerpoint/2010/main" val="39816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Connect with Others</a:t>
            </a:r>
            <a:endParaRPr lang="en-US" b="1" dirty="0"/>
          </a:p>
        </p:txBody>
      </p:sp>
      <p:sp>
        <p:nvSpPr>
          <p:cNvPr id="3" name="Content Placeholder 2"/>
          <p:cNvSpPr>
            <a:spLocks noGrp="1"/>
          </p:cNvSpPr>
          <p:nvPr>
            <p:ph idx="1"/>
          </p:nvPr>
        </p:nvSpPr>
        <p:spPr>
          <a:xfrm>
            <a:off x="1219200" y="1981200"/>
            <a:ext cx="10515601" cy="4023360"/>
          </a:xfrm>
        </p:spPr>
        <p:txBody>
          <a:bodyPr>
            <a:noAutofit/>
          </a:bodyPr>
          <a:lstStyle/>
          <a:p>
            <a:pPr marL="0" indent="0">
              <a:buNone/>
            </a:pPr>
            <a:r>
              <a:rPr lang="en-US" sz="2600" b="1" i="1" dirty="0">
                <a:solidFill>
                  <a:srgbClr val="FF0000"/>
                </a:solidFill>
              </a:rPr>
              <a:t>Find a way to connect to your customers on a deeper, more emotional level:</a:t>
            </a:r>
          </a:p>
          <a:p>
            <a:pPr marL="0" indent="0">
              <a:buNone/>
            </a:pPr>
            <a:endParaRPr lang="en-US" sz="800" dirty="0"/>
          </a:p>
          <a:p>
            <a:pPr lvl="1">
              <a:buFont typeface="Arial" panose="020B0604020202020204" pitchFamily="34" charset="0"/>
              <a:buChar char="•"/>
            </a:pPr>
            <a:r>
              <a:rPr lang="en-US" sz="2800" dirty="0"/>
              <a:t>Do you give them peace of mind? (or do frustrations arise when they see your email?)</a:t>
            </a:r>
          </a:p>
          <a:p>
            <a:pPr lvl="1">
              <a:buFont typeface="Arial" panose="020B0604020202020204" pitchFamily="34" charset="0"/>
              <a:buChar char="•"/>
            </a:pPr>
            <a:r>
              <a:rPr lang="en-US" sz="2800" dirty="0"/>
              <a:t>Make them feel like part of the family? (or do they feel like a number?)</a:t>
            </a:r>
          </a:p>
          <a:p>
            <a:pPr lvl="1">
              <a:buFont typeface="Arial" panose="020B0604020202020204" pitchFamily="34" charset="0"/>
              <a:buChar char="•"/>
            </a:pPr>
            <a:r>
              <a:rPr lang="en-US" sz="2800" dirty="0"/>
              <a:t>Do you make life easier? (or are your processes too complicated and burdensome?)</a:t>
            </a:r>
          </a:p>
          <a:p>
            <a:pPr lvl="1">
              <a:buFont typeface="Arial" panose="020B0604020202020204" pitchFamily="34" charset="0"/>
              <a:buChar char="•"/>
            </a:pPr>
            <a:r>
              <a:rPr lang="en-US" sz="2800" dirty="0"/>
              <a:t>Do you connect with their purpose and passion? (or do others see no relationship?)</a:t>
            </a:r>
          </a:p>
          <a:p>
            <a:endParaRPr lang="en-US" sz="400" i="1" dirty="0" smtClean="0"/>
          </a:p>
        </p:txBody>
      </p:sp>
    </p:spTree>
    <p:extLst>
      <p:ext uri="{BB962C8B-B14F-4D97-AF65-F5344CB8AC3E}">
        <p14:creationId xmlns:p14="http://schemas.microsoft.com/office/powerpoint/2010/main" val="159334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Create a Customer Service “Wow”</a:t>
            </a:r>
            <a:br>
              <a:rPr lang="en-US" b="1" dirty="0" smtClean="0"/>
            </a:br>
            <a:r>
              <a:rPr lang="en-US" sz="3200" b="1" dirty="0" smtClean="0"/>
              <a:t>(Michael Hyatt)</a:t>
            </a:r>
            <a:endParaRPr lang="en-US" sz="3200" b="1" dirty="0"/>
          </a:p>
        </p:txBody>
      </p:sp>
      <p:sp>
        <p:nvSpPr>
          <p:cNvPr id="3" name="Content Placeholder 2"/>
          <p:cNvSpPr>
            <a:spLocks noGrp="1"/>
          </p:cNvSpPr>
          <p:nvPr>
            <p:ph idx="1"/>
          </p:nvPr>
        </p:nvSpPr>
        <p:spPr>
          <a:xfrm>
            <a:off x="1097280" y="1981200"/>
            <a:ext cx="10058400" cy="4023360"/>
          </a:xfrm>
        </p:spPr>
        <p:txBody>
          <a:bodyPr>
            <a:normAutofit/>
          </a:bodyPr>
          <a:lstStyle/>
          <a:p>
            <a:pPr>
              <a:lnSpc>
                <a:spcPct val="107000"/>
              </a:lnSpc>
              <a:spcBef>
                <a:spcPts val="0"/>
              </a:spcBef>
              <a:spcAft>
                <a:spcPts val="0"/>
              </a:spcAft>
              <a:buFont typeface="Arial" panose="020B0604020202020204" pitchFamily="34" charset="0"/>
              <a:buChar char="•"/>
            </a:pPr>
            <a:r>
              <a:rPr lang="en-US" sz="2800" spc="-40" dirty="0">
                <a:latin typeface="Calibri" panose="020F0502020204030204" pitchFamily="34" charset="0"/>
                <a:ea typeface="Calibri" panose="020F0502020204030204" pitchFamily="34" charset="0"/>
                <a:cs typeface="Times New Roman" panose="02020603050405020304" pitchFamily="18" charset="0"/>
              </a:rPr>
              <a:t>A “wow” experience is one of those experiences that causes your jaw to drop, where what you expected and what you got were totally different. In a “wow” experience, the actual experience exceeded the expectation. </a:t>
            </a:r>
          </a:p>
          <a:p>
            <a:pPr>
              <a:lnSpc>
                <a:spcPct val="107000"/>
              </a:lnSpc>
              <a:spcBef>
                <a:spcPts val="0"/>
              </a:spcBef>
              <a:spcAft>
                <a:spcPts val="0"/>
              </a:spcAft>
              <a:buFont typeface="Arial" panose="020B0604020202020204" pitchFamily="34" charset="0"/>
              <a:buChar char="•"/>
            </a:pPr>
            <a:r>
              <a:rPr lang="en-US" sz="2800" spc="-40" dirty="0">
                <a:latin typeface="Calibri" panose="020F0502020204030204" pitchFamily="34" charset="0"/>
                <a:ea typeface="Calibri" panose="020F0502020204030204" pitchFamily="34" charset="0"/>
                <a:cs typeface="Times New Roman" panose="02020603050405020304" pitchFamily="18" charset="0"/>
              </a:rPr>
              <a:t>Customer satisfaction is when you get what you expect.</a:t>
            </a:r>
          </a:p>
          <a:p>
            <a:pPr>
              <a:lnSpc>
                <a:spcPct val="107000"/>
              </a:lnSpc>
              <a:spcBef>
                <a:spcPts val="0"/>
              </a:spcBef>
              <a:spcAft>
                <a:spcPts val="800"/>
              </a:spcAft>
              <a:buFont typeface="Arial" panose="020B0604020202020204" pitchFamily="34" charset="0"/>
              <a:buChar char="•"/>
            </a:pPr>
            <a:r>
              <a:rPr lang="en-US" sz="2800" spc="-40" dirty="0">
                <a:latin typeface="Calibri" panose="020F0502020204030204" pitchFamily="34" charset="0"/>
                <a:ea typeface="Calibri" panose="020F0502020204030204" pitchFamily="34" charset="0"/>
                <a:cs typeface="Times New Roman" panose="02020603050405020304" pitchFamily="18" charset="0"/>
              </a:rPr>
              <a:t>Disappointment happens when the expectation is greater than the experience</a:t>
            </a:r>
            <a:r>
              <a:rPr lang="en-US" sz="2800" spc="-4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spc="-4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355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286000"/>
            <a:ext cx="8610600" cy="3877815"/>
          </a:xfrm>
        </p:spPr>
        <p:txBody>
          <a:bodyPr>
            <a:normAutofit/>
          </a:bodyPr>
          <a:lstStyle/>
          <a:p>
            <a:pPr>
              <a:buFont typeface="Arial" panose="020B0604020202020204" pitchFamily="34" charset="0"/>
              <a:buChar char="•"/>
            </a:pPr>
            <a:r>
              <a:rPr lang="en-US" sz="3200" dirty="0"/>
              <a:t>Expectations clearly outlined but not followed</a:t>
            </a:r>
          </a:p>
          <a:p>
            <a:pPr marL="576072" indent="-457200">
              <a:buFont typeface="Arial" panose="020B0604020202020204" pitchFamily="34" charset="0"/>
              <a:buChar char="•"/>
            </a:pPr>
            <a:endParaRPr lang="en-US" sz="3200" dirty="0"/>
          </a:p>
          <a:p>
            <a:pPr>
              <a:buFont typeface="Arial" panose="020B0604020202020204" pitchFamily="34" charset="0"/>
              <a:buChar char="•"/>
            </a:pPr>
            <a:r>
              <a:rPr lang="en-US" sz="3200" dirty="0"/>
              <a:t>Expectations not clearly outlined</a:t>
            </a:r>
          </a:p>
          <a:p>
            <a:pPr marL="576072" indent="-457200">
              <a:buFont typeface="Arial" panose="020B0604020202020204" pitchFamily="34" charset="0"/>
              <a:buChar char="•"/>
            </a:pPr>
            <a:endParaRPr lang="en-US" sz="3200" dirty="0"/>
          </a:p>
          <a:p>
            <a:pPr>
              <a:buFont typeface="Arial" panose="020B0604020202020204" pitchFamily="34" charset="0"/>
              <a:buChar char="•"/>
            </a:pPr>
            <a:r>
              <a:rPr lang="en-US" sz="3200" dirty="0"/>
              <a:t>Internal expectations assumed but not met</a:t>
            </a:r>
          </a:p>
        </p:txBody>
      </p:sp>
      <p:sp>
        <p:nvSpPr>
          <p:cNvPr id="2" name="Title 1"/>
          <p:cNvSpPr>
            <a:spLocks noGrp="1"/>
          </p:cNvSpPr>
          <p:nvPr>
            <p:ph type="title"/>
          </p:nvPr>
        </p:nvSpPr>
        <p:spPr>
          <a:xfrm>
            <a:off x="1257300" y="228601"/>
            <a:ext cx="10058400" cy="1066800"/>
          </a:xfrm>
        </p:spPr>
        <p:txBody>
          <a:bodyPr>
            <a:normAutofit/>
          </a:bodyPr>
          <a:lstStyle/>
          <a:p>
            <a:r>
              <a:rPr lang="en-US" sz="5400" b="1" dirty="0" smtClean="0"/>
              <a:t>Why Unmet Expectations Occur</a:t>
            </a:r>
            <a:endParaRPr lang="en-US" sz="5400" b="1" dirty="0"/>
          </a:p>
        </p:txBody>
      </p:sp>
    </p:spTree>
    <p:extLst>
      <p:ext uri="{BB962C8B-B14F-4D97-AF65-F5344CB8AC3E}">
        <p14:creationId xmlns:p14="http://schemas.microsoft.com/office/powerpoint/2010/main" val="49949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561320" cy="1008797"/>
          </a:xfrm>
        </p:spPr>
        <p:txBody>
          <a:bodyPr>
            <a:normAutofit/>
          </a:bodyPr>
          <a:lstStyle/>
          <a:p>
            <a:r>
              <a:rPr lang="en-US" b="1" dirty="0"/>
              <a:t>5 </a:t>
            </a:r>
            <a:r>
              <a:rPr lang="en-US" b="1" dirty="0" smtClean="0"/>
              <a:t>Questions to Ask Regarding Expectations</a:t>
            </a:r>
            <a:endParaRPr lang="en-US" b="1" dirty="0"/>
          </a:p>
        </p:txBody>
      </p:sp>
      <p:sp>
        <p:nvSpPr>
          <p:cNvPr id="3" name="Content Placeholder 2"/>
          <p:cNvSpPr>
            <a:spLocks noGrp="1"/>
          </p:cNvSpPr>
          <p:nvPr>
            <p:ph idx="1"/>
          </p:nvPr>
        </p:nvSpPr>
        <p:spPr>
          <a:xfrm>
            <a:off x="1097280" y="1845734"/>
            <a:ext cx="10561320" cy="4402666"/>
          </a:xfrm>
        </p:spPr>
        <p:txBody>
          <a:bodyPr>
            <a:normAutofit lnSpcReduction="10000"/>
          </a:bodyPr>
          <a:lstStyle/>
          <a:p>
            <a:pPr marL="514350" indent="-514350">
              <a:buFont typeface="+mj-lt"/>
              <a:buAutoNum type="arabicPeriod"/>
            </a:pPr>
            <a:r>
              <a:rPr lang="en-US" sz="2800" dirty="0" smtClean="0"/>
              <a:t>What </a:t>
            </a:r>
            <a:r>
              <a:rPr lang="en-US" sz="2800" dirty="0"/>
              <a:t>is the product or the experience I want to create or transform into a ‘wow</a:t>
            </a:r>
            <a:r>
              <a:rPr lang="en-US" sz="2800" dirty="0" smtClean="0"/>
              <a:t>’?</a:t>
            </a:r>
            <a:endParaRPr lang="en-US" sz="2800" dirty="0"/>
          </a:p>
          <a:p>
            <a:pPr marL="514350" indent="-514350">
              <a:buFont typeface="+mj-lt"/>
              <a:buAutoNum type="arabicPeriod"/>
            </a:pPr>
            <a:r>
              <a:rPr lang="en-US" sz="2800" dirty="0" smtClean="0"/>
              <a:t>How </a:t>
            </a:r>
            <a:r>
              <a:rPr lang="en-US" sz="2800" dirty="0"/>
              <a:t>will the customer or the prospect feel as a result of this experience</a:t>
            </a:r>
            <a:r>
              <a:rPr lang="en-US" sz="2800" dirty="0" smtClean="0"/>
              <a:t>?</a:t>
            </a:r>
            <a:endParaRPr lang="en-US" sz="2800" dirty="0"/>
          </a:p>
          <a:p>
            <a:pPr marL="514350" indent="-514350">
              <a:buFont typeface="+mj-lt"/>
              <a:buAutoNum type="arabicPeriod"/>
            </a:pPr>
            <a:r>
              <a:rPr lang="en-US" sz="2800" dirty="0" smtClean="0"/>
              <a:t>What </a:t>
            </a:r>
            <a:r>
              <a:rPr lang="en-US" sz="2800" dirty="0"/>
              <a:t>specific expectations does the customer typically bring to this experience</a:t>
            </a:r>
            <a:r>
              <a:rPr lang="en-US" sz="2800" dirty="0" smtClean="0"/>
              <a:t>?</a:t>
            </a:r>
            <a:endParaRPr lang="en-US" sz="2800" dirty="0"/>
          </a:p>
          <a:p>
            <a:pPr marL="514350" indent="-514350">
              <a:buFont typeface="+mj-lt"/>
              <a:buAutoNum type="arabicPeriod"/>
            </a:pPr>
            <a:r>
              <a:rPr lang="en-US" sz="2800" dirty="0" smtClean="0"/>
              <a:t>What </a:t>
            </a:r>
            <a:r>
              <a:rPr lang="en-US" sz="2800" dirty="0"/>
              <a:t>does failing to meet customer expectations for this experience look like</a:t>
            </a:r>
            <a:r>
              <a:rPr lang="en-US" sz="2800" dirty="0" smtClean="0"/>
              <a:t>?</a:t>
            </a:r>
            <a:endParaRPr lang="en-US" sz="2800" dirty="0"/>
          </a:p>
          <a:p>
            <a:pPr marL="514350" indent="-514350">
              <a:buFont typeface="+mj-lt"/>
              <a:buAutoNum type="arabicPeriod"/>
            </a:pPr>
            <a:r>
              <a:rPr lang="en-US" sz="2800" dirty="0" smtClean="0"/>
              <a:t>What </a:t>
            </a:r>
            <a:r>
              <a:rPr lang="en-US" sz="2800" dirty="0"/>
              <a:t>does meeting customers’ expectations for this experience look like</a:t>
            </a:r>
            <a:r>
              <a:rPr lang="en-US" sz="2800" dirty="0" smtClean="0"/>
              <a:t>?</a:t>
            </a:r>
            <a:endParaRPr lang="en-US" sz="2800" dirty="0"/>
          </a:p>
          <a:p>
            <a:endParaRPr lang="en-US" dirty="0"/>
          </a:p>
        </p:txBody>
      </p:sp>
    </p:spTree>
    <p:extLst>
      <p:ext uri="{BB962C8B-B14F-4D97-AF65-F5344CB8AC3E}">
        <p14:creationId xmlns:p14="http://schemas.microsoft.com/office/powerpoint/2010/main" val="3718449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10058400" cy="1008797"/>
          </a:xfrm>
        </p:spPr>
        <p:txBody>
          <a:bodyPr>
            <a:normAutofit/>
          </a:bodyPr>
          <a:lstStyle/>
          <a:p>
            <a:r>
              <a:rPr lang="en-US" sz="5400" b="1" dirty="0"/>
              <a:t>When Connecting with Others</a:t>
            </a:r>
          </a:p>
        </p:txBody>
      </p:sp>
      <p:sp>
        <p:nvSpPr>
          <p:cNvPr id="3" name="Content Placeholder 2"/>
          <p:cNvSpPr>
            <a:spLocks noGrp="1"/>
          </p:cNvSpPr>
          <p:nvPr>
            <p:ph idx="1"/>
          </p:nvPr>
        </p:nvSpPr>
        <p:spPr>
          <a:xfrm>
            <a:off x="1219200" y="1981200"/>
            <a:ext cx="10058400" cy="4343400"/>
          </a:xfrm>
        </p:spPr>
        <p:txBody>
          <a:bodyPr>
            <a:normAutofit/>
          </a:bodyPr>
          <a:lstStyle/>
          <a:p>
            <a:pPr>
              <a:buFont typeface="Arial" panose="020B0604020202020204" pitchFamily="34" charset="0"/>
              <a:buChar char="•"/>
            </a:pPr>
            <a:r>
              <a:rPr lang="en-US" sz="2800" b="1" dirty="0"/>
              <a:t>WHAT</a:t>
            </a:r>
            <a:r>
              <a:rPr lang="en-US" sz="2800" dirty="0"/>
              <a:t> can meet short-term needs but may feel like </a:t>
            </a:r>
            <a:r>
              <a:rPr lang="en-US" sz="2800" dirty="0" smtClean="0"/>
              <a:t>manipulation</a:t>
            </a:r>
            <a:endParaRPr lang="en-US" sz="1000" dirty="0"/>
          </a:p>
          <a:p>
            <a:pPr>
              <a:buFont typeface="Arial" panose="020B0604020202020204" pitchFamily="34" charset="0"/>
              <a:buChar char="•"/>
            </a:pPr>
            <a:r>
              <a:rPr lang="en-US" sz="2800" b="1" dirty="0"/>
              <a:t>WHAT</a:t>
            </a:r>
            <a:r>
              <a:rPr lang="en-US" sz="2800" dirty="0"/>
              <a:t> is more concrete and simple on the surface but shallow in creating real </a:t>
            </a:r>
            <a:r>
              <a:rPr lang="en-US" sz="2800" dirty="0" smtClean="0"/>
              <a:t>connections</a:t>
            </a:r>
          </a:p>
          <a:p>
            <a:pPr lvl="1">
              <a:buFont typeface="Arial" panose="020B0604020202020204" pitchFamily="34" charset="0"/>
              <a:buChar char="•"/>
            </a:pPr>
            <a:r>
              <a:rPr lang="en-US" sz="2600" dirty="0" smtClean="0"/>
              <a:t>Facilitates a transaction, not a relationship</a:t>
            </a:r>
            <a:endParaRPr lang="en-US" sz="1000" dirty="0"/>
          </a:p>
          <a:p>
            <a:pPr>
              <a:buFont typeface="Arial" panose="020B0604020202020204" pitchFamily="34" charset="0"/>
              <a:buChar char="•"/>
            </a:pPr>
            <a:r>
              <a:rPr lang="en-US" sz="2800" b="1" dirty="0"/>
              <a:t>WHY</a:t>
            </a:r>
            <a:r>
              <a:rPr lang="en-US" sz="2800" dirty="0"/>
              <a:t> leads to deeper connections and understandings that people want to be associated </a:t>
            </a:r>
            <a:r>
              <a:rPr lang="en-US" sz="2800" dirty="0" smtClean="0"/>
              <a:t>with</a:t>
            </a:r>
          </a:p>
          <a:p>
            <a:pPr lvl="1">
              <a:buFont typeface="Arial" panose="020B0604020202020204" pitchFamily="34" charset="0"/>
              <a:buChar char="•"/>
            </a:pPr>
            <a:r>
              <a:rPr lang="en-US" sz="2600" dirty="0"/>
              <a:t>We want to be part of something that reflects our passions</a:t>
            </a:r>
          </a:p>
          <a:p>
            <a:pPr lvl="1">
              <a:buFont typeface="Arial" panose="020B0604020202020204" pitchFamily="34" charset="0"/>
              <a:buChar char="•"/>
            </a:pPr>
            <a:r>
              <a:rPr lang="en-US" sz="2600" dirty="0"/>
              <a:t>We want to be part of a deeper connection with others</a:t>
            </a:r>
          </a:p>
          <a:p>
            <a:pPr>
              <a:buFont typeface="Arial" panose="020B0604020202020204" pitchFamily="34" charset="0"/>
              <a:buChar char="•"/>
            </a:pPr>
            <a:endParaRPr lang="en-US" sz="28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217739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86049"/>
          </a:xfrm>
        </p:spPr>
        <p:txBody>
          <a:bodyPr/>
          <a:lstStyle/>
          <a:p>
            <a:r>
              <a:rPr lang="en-US" b="1" dirty="0" smtClean="0"/>
              <a:t>Collaborate on WHAT via WHY</a:t>
            </a:r>
            <a:endParaRPr lang="en-US" b="1" dirty="0"/>
          </a:p>
        </p:txBody>
      </p:sp>
      <p:sp>
        <p:nvSpPr>
          <p:cNvPr id="3" name="Content Placeholder 2"/>
          <p:cNvSpPr>
            <a:spLocks noGrp="1"/>
          </p:cNvSpPr>
          <p:nvPr>
            <p:ph idx="1"/>
          </p:nvPr>
        </p:nvSpPr>
        <p:spPr>
          <a:xfrm>
            <a:off x="1568664" y="1893227"/>
            <a:ext cx="8881781" cy="3877815"/>
          </a:xfrm>
        </p:spPr>
        <p:txBody>
          <a:bodyPr/>
          <a:lstStyle/>
          <a:p>
            <a:pPr>
              <a:buFont typeface="Arial" panose="020B0604020202020204" pitchFamily="34" charset="0"/>
              <a:buChar char="•"/>
            </a:pPr>
            <a:r>
              <a:rPr lang="en-US" sz="2800" dirty="0" smtClean="0"/>
              <a:t>Your WHY ultimately influences and creates your WHAT, which ideally resonates with someone and influences their WHY</a:t>
            </a:r>
          </a:p>
          <a:p>
            <a:pPr lvl="1">
              <a:buFont typeface="Arial" panose="020B0604020202020204" pitchFamily="34" charset="0"/>
              <a:buChar char="•"/>
            </a:pPr>
            <a:r>
              <a:rPr lang="en-US" sz="2800" dirty="0" smtClean="0"/>
              <a:t>At its best, trust, connections and great collaborations are built</a:t>
            </a:r>
          </a:p>
          <a:p>
            <a:pPr lvl="1">
              <a:buFont typeface="Wingdings" panose="05000000000000000000" pitchFamily="2" charset="2"/>
              <a:buChar char="Ø"/>
            </a:pPr>
            <a:endParaRPr lang="en-US" dirty="0"/>
          </a:p>
          <a:p>
            <a:pPr marL="0" indent="0">
              <a:buNone/>
            </a:pPr>
            <a:endParaRPr lang="en-US" dirty="0" smtClean="0"/>
          </a:p>
        </p:txBody>
      </p:sp>
      <p:sp>
        <p:nvSpPr>
          <p:cNvPr id="6" name="TextBox 5"/>
          <p:cNvSpPr txBox="1"/>
          <p:nvPr/>
        </p:nvSpPr>
        <p:spPr>
          <a:xfrm>
            <a:off x="2613212" y="4296360"/>
            <a:ext cx="1371600" cy="954107"/>
          </a:xfrm>
          <a:prstGeom prst="rect">
            <a:avLst/>
          </a:prstGeom>
          <a:noFill/>
        </p:spPr>
        <p:txBody>
          <a:bodyPr wrap="square" rtlCol="0">
            <a:spAutoFit/>
          </a:bodyPr>
          <a:lstStyle/>
          <a:p>
            <a:pPr algn="ctr"/>
            <a:r>
              <a:rPr lang="en-US" sz="2800" b="1" dirty="0">
                <a:solidFill>
                  <a:srgbClr val="FF0000"/>
                </a:solidFill>
              </a:rPr>
              <a:t>YOUR WHY</a:t>
            </a:r>
          </a:p>
        </p:txBody>
      </p:sp>
      <p:sp>
        <p:nvSpPr>
          <p:cNvPr id="7" name="TextBox 6"/>
          <p:cNvSpPr txBox="1"/>
          <p:nvPr/>
        </p:nvSpPr>
        <p:spPr>
          <a:xfrm>
            <a:off x="5240716" y="4511803"/>
            <a:ext cx="1371600" cy="523220"/>
          </a:xfrm>
          <a:prstGeom prst="rect">
            <a:avLst/>
          </a:prstGeom>
          <a:noFill/>
        </p:spPr>
        <p:txBody>
          <a:bodyPr wrap="square" rtlCol="0">
            <a:spAutoFit/>
          </a:bodyPr>
          <a:lstStyle/>
          <a:p>
            <a:r>
              <a:rPr lang="en-US" dirty="0"/>
              <a:t> </a:t>
            </a:r>
            <a:r>
              <a:rPr lang="en-US" sz="2800" b="1" dirty="0">
                <a:solidFill>
                  <a:srgbClr val="FF0000"/>
                </a:solidFill>
              </a:rPr>
              <a:t>WHAT</a:t>
            </a:r>
          </a:p>
        </p:txBody>
      </p:sp>
      <p:sp>
        <p:nvSpPr>
          <p:cNvPr id="8" name="TextBox 7"/>
          <p:cNvSpPr txBox="1"/>
          <p:nvPr/>
        </p:nvSpPr>
        <p:spPr>
          <a:xfrm>
            <a:off x="7903477" y="4296360"/>
            <a:ext cx="1371600" cy="954107"/>
          </a:xfrm>
          <a:prstGeom prst="rect">
            <a:avLst/>
          </a:prstGeom>
          <a:noFill/>
        </p:spPr>
        <p:txBody>
          <a:bodyPr wrap="square" rtlCol="0">
            <a:spAutoFit/>
          </a:bodyPr>
          <a:lstStyle/>
          <a:p>
            <a:pPr algn="ctr"/>
            <a:r>
              <a:rPr lang="en-US" sz="2800" b="1" dirty="0">
                <a:solidFill>
                  <a:srgbClr val="FF0000"/>
                </a:solidFill>
              </a:rPr>
              <a:t>THEIR WHY</a:t>
            </a:r>
          </a:p>
        </p:txBody>
      </p:sp>
      <p:sp>
        <p:nvSpPr>
          <p:cNvPr id="11" name="Left-Right Arrow 10"/>
          <p:cNvSpPr/>
          <p:nvPr/>
        </p:nvSpPr>
        <p:spPr>
          <a:xfrm>
            <a:off x="6722328" y="4602732"/>
            <a:ext cx="990600" cy="3413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Right Arrow 14"/>
          <p:cNvSpPr/>
          <p:nvPr/>
        </p:nvSpPr>
        <p:spPr>
          <a:xfrm>
            <a:off x="3984812" y="4602732"/>
            <a:ext cx="990600" cy="3413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641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391" y="0"/>
            <a:ext cx="8763000" cy="1371600"/>
          </a:xfrm>
        </p:spPr>
        <p:txBody>
          <a:bodyPr/>
          <a:lstStyle/>
          <a:p>
            <a:r>
              <a:rPr lang="en-US" b="1" dirty="0"/>
              <a:t>Think From Their Perspective</a:t>
            </a:r>
          </a:p>
        </p:txBody>
      </p:sp>
      <p:sp>
        <p:nvSpPr>
          <p:cNvPr id="3" name="Content Placeholder 2"/>
          <p:cNvSpPr>
            <a:spLocks noGrp="1"/>
          </p:cNvSpPr>
          <p:nvPr>
            <p:ph idx="1"/>
          </p:nvPr>
        </p:nvSpPr>
        <p:spPr>
          <a:xfrm>
            <a:off x="1371599" y="2286000"/>
            <a:ext cx="8512791" cy="3840163"/>
          </a:xfrm>
        </p:spPr>
        <p:txBody>
          <a:bodyPr>
            <a:normAutofit/>
          </a:bodyPr>
          <a:lstStyle/>
          <a:p>
            <a:pPr marL="118872" indent="0">
              <a:buNone/>
            </a:pPr>
            <a:r>
              <a:rPr lang="en-US" sz="3200" dirty="0"/>
              <a:t>Ultimately, people do things for their reasons, not our reasons. </a:t>
            </a:r>
          </a:p>
          <a:p>
            <a:endParaRPr lang="en-US" sz="3200" dirty="0"/>
          </a:p>
          <a:p>
            <a:pPr marL="118872" indent="0">
              <a:buNone/>
            </a:pPr>
            <a:r>
              <a:rPr lang="en-US" sz="3200" dirty="0"/>
              <a:t>-- Dale Carnegie</a:t>
            </a:r>
          </a:p>
        </p:txBody>
      </p:sp>
    </p:spTree>
    <p:extLst>
      <p:ext uri="{BB962C8B-B14F-4D97-AF65-F5344CB8AC3E}">
        <p14:creationId xmlns:p14="http://schemas.microsoft.com/office/powerpoint/2010/main" val="3476798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is a Brand?</a:t>
            </a:r>
            <a:endParaRPr lang="en-US" sz="6000" b="1" dirty="0"/>
          </a:p>
        </p:txBody>
      </p:sp>
      <p:sp>
        <p:nvSpPr>
          <p:cNvPr id="3" name="Content Placeholder 2"/>
          <p:cNvSpPr>
            <a:spLocks noGrp="1"/>
          </p:cNvSpPr>
          <p:nvPr>
            <p:ph idx="1"/>
          </p:nvPr>
        </p:nvSpPr>
        <p:spPr/>
        <p:txBody>
          <a:bodyPr>
            <a:normAutofit fontScale="85000" lnSpcReduction="20000"/>
          </a:bodyPr>
          <a:lstStyle/>
          <a:p>
            <a:endParaRPr lang="en-US" sz="3200" dirty="0" smtClean="0"/>
          </a:p>
          <a:p>
            <a:pPr>
              <a:buFont typeface="Arial" panose="020B0604020202020204" pitchFamily="34" charset="0"/>
              <a:buChar char="•"/>
            </a:pPr>
            <a:r>
              <a:rPr lang="en-US" sz="3200" dirty="0"/>
              <a:t>Represents something you believe </a:t>
            </a:r>
            <a:r>
              <a:rPr lang="en-US" sz="3200" dirty="0" smtClean="0"/>
              <a:t>in and what you value</a:t>
            </a:r>
          </a:p>
          <a:p>
            <a:pPr>
              <a:buFont typeface="Arial" panose="020B0604020202020204" pitchFamily="34" charset="0"/>
              <a:buChar char="•"/>
            </a:pPr>
            <a:r>
              <a:rPr lang="en-US" sz="3200" dirty="0" smtClean="0"/>
              <a:t>Your </a:t>
            </a:r>
            <a:r>
              <a:rPr lang="en-US" sz="3200" dirty="0"/>
              <a:t>promise to your </a:t>
            </a:r>
            <a:r>
              <a:rPr lang="en-US" sz="3200" dirty="0" smtClean="0"/>
              <a:t>customers / target audiences</a:t>
            </a:r>
          </a:p>
          <a:p>
            <a:pPr>
              <a:buFont typeface="Arial" panose="020B0604020202020204" pitchFamily="34" charset="0"/>
              <a:buChar char="•"/>
            </a:pPr>
            <a:r>
              <a:rPr lang="en-US" sz="3200" dirty="0" smtClean="0"/>
              <a:t>Signifies what people </a:t>
            </a:r>
            <a:r>
              <a:rPr lang="en-US" sz="3200" dirty="0"/>
              <a:t>can expect from your products and </a:t>
            </a:r>
            <a:r>
              <a:rPr lang="en-US" sz="3200" dirty="0" smtClean="0"/>
              <a:t>services</a:t>
            </a:r>
          </a:p>
          <a:p>
            <a:pPr>
              <a:buFont typeface="Arial" panose="020B0604020202020204" pitchFamily="34" charset="0"/>
              <a:buChar char="•"/>
            </a:pPr>
            <a:r>
              <a:rPr lang="en-US" sz="3200" dirty="0" smtClean="0"/>
              <a:t>Differentiates you from your competitors (other offices on campus)</a:t>
            </a:r>
            <a:endParaRPr lang="en-US" sz="3200" dirty="0"/>
          </a:p>
          <a:p>
            <a:pPr>
              <a:buFont typeface="Arial" panose="020B0604020202020204" pitchFamily="34" charset="0"/>
              <a:buChar char="•"/>
            </a:pPr>
            <a:r>
              <a:rPr lang="en-US" sz="3200" dirty="0" smtClean="0"/>
              <a:t>Derived </a:t>
            </a:r>
            <a:r>
              <a:rPr lang="en-US" sz="3200" dirty="0"/>
              <a:t>from who you are, who you want to be and who people perceive you to </a:t>
            </a:r>
            <a:r>
              <a:rPr lang="en-US" sz="3200" dirty="0" smtClean="0"/>
              <a:t>be</a:t>
            </a:r>
          </a:p>
          <a:p>
            <a:pPr lvl="1">
              <a:buFont typeface="Arial" panose="020B0604020202020204" pitchFamily="34" charset="0"/>
              <a:buChar char="•"/>
            </a:pPr>
            <a:r>
              <a:rPr lang="en-US" sz="2800" dirty="0" smtClean="0"/>
              <a:t>May not necessarily align</a:t>
            </a:r>
          </a:p>
          <a:p>
            <a:pPr>
              <a:buFont typeface="Arial" panose="020B0604020202020204" pitchFamily="34" charset="0"/>
              <a:buChar char="•"/>
            </a:pPr>
            <a:r>
              <a:rPr lang="en-US" sz="3200" dirty="0"/>
              <a:t> </a:t>
            </a:r>
            <a:r>
              <a:rPr lang="en-US" sz="3200" dirty="0" smtClean="0"/>
              <a:t>Builds long-term relationships when values mutually aligned</a:t>
            </a:r>
          </a:p>
          <a:p>
            <a:pPr marL="0" indent="0">
              <a:buNone/>
            </a:pPr>
            <a:endParaRPr lang="en-US" sz="3200" dirty="0" smtClean="0"/>
          </a:p>
          <a:p>
            <a:pPr marL="0" indent="0">
              <a:buNone/>
            </a:pPr>
            <a:endParaRPr lang="en-US" sz="3200" dirty="0" smtClean="0"/>
          </a:p>
          <a:p>
            <a:pPr marL="0" indent="0">
              <a:buNone/>
            </a:pPr>
            <a:endParaRPr lang="en-US" sz="3200" dirty="0" smtClean="0"/>
          </a:p>
        </p:txBody>
      </p:sp>
    </p:spTree>
    <p:extLst>
      <p:ext uri="{BB962C8B-B14F-4D97-AF65-F5344CB8AC3E}">
        <p14:creationId xmlns:p14="http://schemas.microsoft.com/office/powerpoint/2010/main" val="4072661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75522"/>
            <a:ext cx="10972800" cy="1084997"/>
          </a:xfrm>
        </p:spPr>
        <p:txBody>
          <a:bodyPr>
            <a:normAutofit fontScale="90000"/>
          </a:bodyPr>
          <a:lstStyle/>
          <a:p>
            <a:r>
              <a:rPr lang="en-US" sz="5400" b="1" dirty="0" smtClean="0"/>
              <a:t>Some Components of Disability Office Brand</a:t>
            </a:r>
            <a:r>
              <a:rPr lang="en-US" dirty="0" smtClean="0"/>
              <a:t>	</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600" dirty="0" smtClean="0"/>
              <a:t>Office Name</a:t>
            </a:r>
          </a:p>
          <a:p>
            <a:pPr>
              <a:buFont typeface="Arial" panose="020B0604020202020204" pitchFamily="34" charset="0"/>
              <a:buChar char="•"/>
            </a:pPr>
            <a:r>
              <a:rPr lang="en-US" sz="2600" dirty="0" smtClean="0"/>
              <a:t>Tagline</a:t>
            </a:r>
          </a:p>
          <a:p>
            <a:pPr>
              <a:buFont typeface="Arial" panose="020B0604020202020204" pitchFamily="34" charset="0"/>
              <a:buChar char="•"/>
            </a:pPr>
            <a:r>
              <a:rPr lang="en-US" sz="2600" dirty="0" smtClean="0"/>
              <a:t>Logo</a:t>
            </a:r>
          </a:p>
          <a:p>
            <a:pPr>
              <a:buFont typeface="Arial" panose="020B0604020202020204" pitchFamily="34" charset="0"/>
              <a:buChar char="•"/>
            </a:pPr>
            <a:r>
              <a:rPr lang="en-US" sz="2600" dirty="0" smtClean="0"/>
              <a:t>Language on Accommodation Letter</a:t>
            </a:r>
          </a:p>
          <a:p>
            <a:pPr>
              <a:buFont typeface="Arial" panose="020B0604020202020204" pitchFamily="34" charset="0"/>
              <a:buChar char="•"/>
            </a:pPr>
            <a:r>
              <a:rPr lang="en-US" sz="2600" dirty="0" smtClean="0"/>
              <a:t>Website language</a:t>
            </a:r>
          </a:p>
          <a:p>
            <a:pPr>
              <a:buFont typeface="Arial" panose="020B0604020202020204" pitchFamily="34" charset="0"/>
              <a:buChar char="•"/>
            </a:pPr>
            <a:r>
              <a:rPr lang="en-US" sz="2600" dirty="0" smtClean="0"/>
              <a:t>Initial meeting style</a:t>
            </a:r>
          </a:p>
          <a:p>
            <a:pPr>
              <a:buFont typeface="Arial" panose="020B0604020202020204" pitchFamily="34" charset="0"/>
              <a:buChar char="•"/>
            </a:pPr>
            <a:r>
              <a:rPr lang="en-US" sz="2600" dirty="0" smtClean="0"/>
              <a:t>Accommodation processes</a:t>
            </a:r>
          </a:p>
        </p:txBody>
      </p:sp>
      <p:sp>
        <p:nvSpPr>
          <p:cNvPr id="4" name="Content Placeholder 3"/>
          <p:cNvSpPr>
            <a:spLocks noGrp="1"/>
          </p:cNvSpPr>
          <p:nvPr>
            <p:ph sz="half" idx="2"/>
          </p:nvPr>
        </p:nvSpPr>
        <p:spPr/>
        <p:txBody>
          <a:bodyPr>
            <a:normAutofit/>
          </a:bodyPr>
          <a:lstStyle/>
          <a:p>
            <a:pPr>
              <a:buFont typeface="Arial" panose="020B0604020202020204" pitchFamily="34" charset="0"/>
              <a:buChar char="•"/>
            </a:pPr>
            <a:r>
              <a:rPr lang="en-US" sz="2600" dirty="0"/>
              <a:t>Messages within your campus </a:t>
            </a:r>
            <a:r>
              <a:rPr lang="en-US" sz="2600" dirty="0" smtClean="0"/>
              <a:t>presentations</a:t>
            </a:r>
          </a:p>
          <a:p>
            <a:pPr>
              <a:buFont typeface="Arial" panose="020B0604020202020204" pitchFamily="34" charset="0"/>
              <a:buChar char="•"/>
            </a:pPr>
            <a:r>
              <a:rPr lang="en-US" sz="2600" dirty="0" smtClean="0"/>
              <a:t>Approach </a:t>
            </a:r>
            <a:r>
              <a:rPr lang="en-US" sz="2600" dirty="0"/>
              <a:t>to working with students</a:t>
            </a:r>
          </a:p>
          <a:p>
            <a:pPr>
              <a:buFont typeface="Arial" panose="020B0604020202020204" pitchFamily="34" charset="0"/>
              <a:buChar char="•"/>
            </a:pPr>
            <a:r>
              <a:rPr lang="en-US" sz="2600" dirty="0"/>
              <a:t>Approach to working with faculty</a:t>
            </a:r>
          </a:p>
          <a:p>
            <a:pPr>
              <a:buFont typeface="Arial" panose="020B0604020202020204" pitchFamily="34" charset="0"/>
              <a:buChar char="•"/>
            </a:pPr>
            <a:r>
              <a:rPr lang="en-US" sz="2600" dirty="0"/>
              <a:t>Approach to working with </a:t>
            </a:r>
            <a:r>
              <a:rPr lang="en-US" sz="2600" dirty="0" smtClean="0"/>
              <a:t>staff</a:t>
            </a:r>
          </a:p>
          <a:p>
            <a:pPr>
              <a:buFont typeface="Arial" panose="020B0604020202020204" pitchFamily="34" charset="0"/>
              <a:buChar char="•"/>
            </a:pPr>
            <a:r>
              <a:rPr lang="en-US" sz="2600" dirty="0" smtClean="0"/>
              <a:t>Approach to working with and supporting your office team</a:t>
            </a:r>
            <a:endParaRPr lang="en-US" sz="2600" dirty="0"/>
          </a:p>
          <a:p>
            <a:endParaRPr lang="en-US" dirty="0"/>
          </a:p>
        </p:txBody>
      </p:sp>
    </p:spTree>
    <p:extLst>
      <p:ext uri="{BB962C8B-B14F-4D97-AF65-F5344CB8AC3E}">
        <p14:creationId xmlns:p14="http://schemas.microsoft.com/office/powerpoint/2010/main" val="13749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1000"/>
                                        <p:tgtEl>
                                          <p:spTgt spid="4">
                                            <p:txEl>
                                              <p:pRg st="0" end="0"/>
                                            </p:txEl>
                                          </p:spTgt>
                                        </p:tgtEl>
                                      </p:cBhvr>
                                    </p:animEffect>
                                    <p:anim calcmode="lin" valueType="num">
                                      <p:cBhvr>
                                        <p:cTn id="4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fade">
                                      <p:cBhvr>
                                        <p:cTn id="54" dur="1000"/>
                                        <p:tgtEl>
                                          <p:spTgt spid="4">
                                            <p:txEl>
                                              <p:pRg st="2" end="2"/>
                                            </p:txEl>
                                          </p:spTgt>
                                        </p:tgtEl>
                                      </p:cBhvr>
                                    </p:animEffect>
                                    <p:anim calcmode="lin" valueType="num">
                                      <p:cBhvr>
                                        <p:cTn id="5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fade">
                                      <p:cBhvr>
                                        <p:cTn id="59" dur="1000"/>
                                        <p:tgtEl>
                                          <p:spTgt spid="4">
                                            <p:txEl>
                                              <p:pRg st="3" end="3"/>
                                            </p:txEl>
                                          </p:spTgt>
                                        </p:tgtEl>
                                      </p:cBhvr>
                                    </p:animEffect>
                                    <p:anim calcmode="lin" valueType="num">
                                      <p:cBhvr>
                                        <p:cTn id="6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4">
                                            <p:txEl>
                                              <p:pRg st="4" end="4"/>
                                            </p:txEl>
                                          </p:spTgt>
                                        </p:tgtEl>
                                        <p:attrNameLst>
                                          <p:attrName>style.visibility</p:attrName>
                                        </p:attrNameLst>
                                      </p:cBhvr>
                                      <p:to>
                                        <p:strVal val="visible"/>
                                      </p:to>
                                    </p:set>
                                    <p:animEffect transition="in" filter="fade">
                                      <p:cBhvr>
                                        <p:cTn id="64" dur="1000"/>
                                        <p:tgtEl>
                                          <p:spTgt spid="4">
                                            <p:txEl>
                                              <p:pRg st="4" end="4"/>
                                            </p:txEl>
                                          </p:spTgt>
                                        </p:tgtEl>
                                      </p:cBhvr>
                                    </p:animEffect>
                                    <p:anim calcmode="lin" valueType="num">
                                      <p:cBhvr>
                                        <p:cTn id="6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895600"/>
            <a:ext cx="7772400" cy="1362075"/>
          </a:xfrm>
        </p:spPr>
        <p:txBody>
          <a:bodyPr>
            <a:normAutofit fontScale="90000"/>
          </a:bodyPr>
          <a:lstStyle/>
          <a:p>
            <a:r>
              <a:rPr lang="en-US" dirty="0" smtClean="0"/>
              <a:t>Disability Office</a:t>
            </a:r>
            <a:br>
              <a:rPr lang="en-US" dirty="0" smtClean="0"/>
            </a:br>
            <a:r>
              <a:rPr lang="en-US" dirty="0" smtClean="0"/>
              <a:t>Brand Example #1</a:t>
            </a:r>
            <a:br>
              <a:rPr lang="en-US" dirty="0" smtClean="0"/>
            </a:br>
            <a:endParaRPr lang="en-US" dirty="0"/>
          </a:p>
        </p:txBody>
      </p:sp>
    </p:spTree>
    <p:extLst>
      <p:ext uri="{BB962C8B-B14F-4D97-AF65-F5344CB8AC3E}">
        <p14:creationId xmlns:p14="http://schemas.microsoft.com/office/powerpoint/2010/main" val="2915410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Office Name</a:t>
            </a:r>
            <a:endParaRPr lang="en-US" b="1" dirty="0"/>
          </a:p>
        </p:txBody>
      </p:sp>
      <p:sp>
        <p:nvSpPr>
          <p:cNvPr id="5" name="Content Placeholder 4"/>
          <p:cNvSpPr>
            <a:spLocks noGrp="1"/>
          </p:cNvSpPr>
          <p:nvPr>
            <p:ph idx="1"/>
          </p:nvPr>
        </p:nvSpPr>
        <p:spPr/>
        <p:txBody>
          <a:bodyPr/>
          <a:lstStyle/>
          <a:p>
            <a:endParaRPr lang="en-US" dirty="0" smtClean="0"/>
          </a:p>
          <a:p>
            <a:endParaRPr lang="en-US" dirty="0"/>
          </a:p>
          <a:p>
            <a:endParaRPr lang="en-US" dirty="0" smtClean="0"/>
          </a:p>
          <a:p>
            <a:pPr algn="ctr"/>
            <a:r>
              <a:rPr lang="en-US" sz="3600" dirty="0" smtClean="0">
                <a:solidFill>
                  <a:srgbClr val="C00000"/>
                </a:solidFill>
              </a:rPr>
              <a:t>Disability Support Services</a:t>
            </a:r>
            <a:endParaRPr lang="en-US" sz="3600" dirty="0">
              <a:solidFill>
                <a:srgbClr val="C00000"/>
              </a:solidFill>
            </a:endParaRPr>
          </a:p>
        </p:txBody>
      </p:sp>
    </p:spTree>
    <p:extLst>
      <p:ext uri="{BB962C8B-B14F-4D97-AF65-F5344CB8AC3E}">
        <p14:creationId xmlns:p14="http://schemas.microsoft.com/office/powerpoint/2010/main" val="2479122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Tagline </a:t>
            </a:r>
            <a:endParaRPr lang="en-US" b="1" dirty="0"/>
          </a:p>
        </p:txBody>
      </p:sp>
      <p:sp>
        <p:nvSpPr>
          <p:cNvPr id="5" name="Content Placeholder 4"/>
          <p:cNvSpPr>
            <a:spLocks noGrp="1"/>
          </p:cNvSpPr>
          <p:nvPr>
            <p:ph idx="1"/>
          </p:nvPr>
        </p:nvSpPr>
        <p:spPr/>
        <p:txBody>
          <a:bodyPr/>
          <a:lstStyle/>
          <a:p>
            <a:endParaRPr lang="en-US" dirty="0" smtClean="0"/>
          </a:p>
          <a:p>
            <a:pPr algn="ctr"/>
            <a:endParaRPr lang="en-US" sz="2800" dirty="0" smtClean="0"/>
          </a:p>
          <a:p>
            <a:pPr algn="ctr"/>
            <a:r>
              <a:rPr lang="en-US" sz="2800" dirty="0" smtClean="0"/>
              <a:t>Supporting and empowering students with disabilities</a:t>
            </a:r>
            <a:endParaRPr lang="en-US" sz="2800" dirty="0"/>
          </a:p>
        </p:txBody>
      </p:sp>
    </p:spTree>
    <p:extLst>
      <p:ext uri="{BB962C8B-B14F-4D97-AF65-F5344CB8AC3E}">
        <p14:creationId xmlns:p14="http://schemas.microsoft.com/office/powerpoint/2010/main" val="17583514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269" y="533400"/>
            <a:ext cx="9144000" cy="1031875"/>
          </a:xfrm>
        </p:spPr>
        <p:txBody>
          <a:bodyPr/>
          <a:lstStyle/>
          <a:p>
            <a:r>
              <a:rPr lang="en-US" b="1" dirty="0" smtClean="0"/>
              <a:t>Mission Statement</a:t>
            </a:r>
            <a:endParaRPr lang="en-US" b="1" dirty="0"/>
          </a:p>
        </p:txBody>
      </p:sp>
      <p:sp>
        <p:nvSpPr>
          <p:cNvPr id="6" name="Content Placeholder 2"/>
          <p:cNvSpPr>
            <a:spLocks noGrp="1"/>
          </p:cNvSpPr>
          <p:nvPr>
            <p:ph idx="1"/>
          </p:nvPr>
        </p:nvSpPr>
        <p:spPr/>
        <p:txBody>
          <a:bodyPr>
            <a:normAutofit/>
          </a:bodyPr>
          <a:lstStyle/>
          <a:p>
            <a:pPr marL="0" indent="0">
              <a:buNone/>
            </a:pPr>
            <a:r>
              <a:rPr lang="en-US" sz="2600" dirty="0"/>
              <a:t>(University) is dedicated to ensuring equal access and does not discriminate against individuals with disabilities in its policies, procedures, programs, or employment processes. (University), in accordance with the Rehabilitation Act of 1973 and the Americans with Disabilities Act of 2008, recognizes the need to provide an environment that does not discriminate against persons with disabilities. The (Office) was created to specifically answer the needs of our students with disabilities.</a:t>
            </a:r>
          </a:p>
        </p:txBody>
      </p:sp>
    </p:spTree>
    <p:extLst>
      <p:ext uri="{BB962C8B-B14F-4D97-AF65-F5344CB8AC3E}">
        <p14:creationId xmlns:p14="http://schemas.microsoft.com/office/powerpoint/2010/main" val="144287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Intake Process</a:t>
            </a:r>
            <a:endParaRPr lang="en-US" b="1" dirty="0"/>
          </a:p>
        </p:txBody>
      </p:sp>
      <p:sp>
        <p:nvSpPr>
          <p:cNvPr id="3" name="Content Placeholder 2"/>
          <p:cNvSpPr>
            <a:spLocks noGrp="1"/>
          </p:cNvSpPr>
          <p:nvPr>
            <p:ph idx="1"/>
          </p:nvPr>
        </p:nvSpPr>
        <p:spPr>
          <a:xfrm>
            <a:off x="1219200" y="2133600"/>
            <a:ext cx="9936480" cy="4114800"/>
          </a:xfrm>
        </p:spPr>
        <p:txBody>
          <a:bodyPr>
            <a:normAutofit/>
          </a:bodyPr>
          <a:lstStyle/>
          <a:p>
            <a:pPr>
              <a:buFont typeface="Arial" panose="020B0604020202020204" pitchFamily="34" charset="0"/>
              <a:buChar char="•"/>
            </a:pPr>
            <a:r>
              <a:rPr lang="en-US" sz="2800" dirty="0"/>
              <a:t>Submit documentation so that it may be reviewed in advance of a meeting to see if it meets documentation requirements</a:t>
            </a:r>
          </a:p>
          <a:p>
            <a:pPr>
              <a:buFont typeface="Arial" panose="020B0604020202020204" pitchFamily="34" charset="0"/>
              <a:buChar char="•"/>
            </a:pPr>
            <a:r>
              <a:rPr lang="en-US" sz="2800" dirty="0"/>
              <a:t>Meet with Disability Advisor once documentation is approved and/or to discuss additional documentation needs along with accommodations</a:t>
            </a:r>
          </a:p>
          <a:p>
            <a:pPr>
              <a:buFont typeface="Arial" panose="020B0604020202020204" pitchFamily="34" charset="0"/>
              <a:buChar char="•"/>
            </a:pPr>
            <a:r>
              <a:rPr lang="en-US" sz="2800" dirty="0"/>
              <a:t>Proceed with using normal accommodation processes once all needed information gathered</a:t>
            </a:r>
          </a:p>
          <a:p>
            <a:endParaRPr lang="en-US" dirty="0" smtClean="0"/>
          </a:p>
        </p:txBody>
      </p:sp>
    </p:spTree>
    <p:extLst>
      <p:ext uri="{BB962C8B-B14F-4D97-AF65-F5344CB8AC3E}">
        <p14:creationId xmlns:p14="http://schemas.microsoft.com/office/powerpoint/2010/main" val="1824733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8229600" cy="1252728"/>
          </a:xfrm>
        </p:spPr>
        <p:txBody>
          <a:bodyPr>
            <a:normAutofit fontScale="90000"/>
          </a:bodyPr>
          <a:lstStyle/>
          <a:p>
            <a:r>
              <a:rPr lang="en-US" b="1" dirty="0" smtClean="0"/>
              <a:t>Intro on an Accommodation Letter</a:t>
            </a:r>
            <a:endParaRPr lang="en-US" b="1" dirty="0"/>
          </a:p>
        </p:txBody>
      </p:sp>
      <p:sp>
        <p:nvSpPr>
          <p:cNvPr id="3" name="Content Placeholder 2"/>
          <p:cNvSpPr>
            <a:spLocks noGrp="1"/>
          </p:cNvSpPr>
          <p:nvPr>
            <p:ph idx="1"/>
          </p:nvPr>
        </p:nvSpPr>
        <p:spPr>
          <a:xfrm>
            <a:off x="1295400" y="2057400"/>
            <a:ext cx="9144000" cy="4114800"/>
          </a:xfrm>
        </p:spPr>
        <p:txBody>
          <a:bodyPr/>
          <a:lstStyle/>
          <a:p>
            <a:pPr marL="118872" indent="0">
              <a:buNone/>
            </a:pPr>
            <a:r>
              <a:rPr lang="en-US" sz="2800" dirty="0"/>
              <a:t>The student named above meets the legal definition of disability as stated in the Americans with Disabilities Amendment Act of 2008. The student is registered with my office and is eligible for course modifications or auxiliary aids and services including but not limited to the following</a:t>
            </a:r>
            <a:r>
              <a:rPr lang="en-US" sz="2800" dirty="0" smtClean="0"/>
              <a:t>:</a:t>
            </a:r>
          </a:p>
          <a:p>
            <a:pPr marL="118872" indent="0">
              <a:buNone/>
            </a:pPr>
            <a:endParaRPr lang="en-US" sz="2800" dirty="0"/>
          </a:p>
          <a:p>
            <a:pPr marL="118872" indent="0">
              <a:buNone/>
            </a:pPr>
            <a:endParaRPr lang="en-US" sz="2800" dirty="0" smtClean="0"/>
          </a:p>
          <a:p>
            <a:pPr marL="118872" indent="0">
              <a:buNone/>
            </a:pPr>
            <a:r>
              <a:rPr lang="en-US" sz="2800" dirty="0" smtClean="0"/>
              <a:t>No additional accommodations can be implemented without our office authorization and approval. </a:t>
            </a:r>
            <a:endParaRPr lang="en-US" sz="2800" dirty="0"/>
          </a:p>
          <a:p>
            <a:endParaRPr lang="en-US" dirty="0"/>
          </a:p>
        </p:txBody>
      </p:sp>
    </p:spTree>
    <p:extLst>
      <p:ext uri="{BB962C8B-B14F-4D97-AF65-F5344CB8AC3E}">
        <p14:creationId xmlns:p14="http://schemas.microsoft.com/office/powerpoint/2010/main" val="2228913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331" y="457200"/>
            <a:ext cx="8139953" cy="1054250"/>
          </a:xfrm>
        </p:spPr>
        <p:txBody>
          <a:bodyPr>
            <a:noAutofit/>
          </a:bodyPr>
          <a:lstStyle/>
          <a:p>
            <a:r>
              <a:rPr lang="en-US" b="1" dirty="0"/>
              <a:t>Example Syllabus </a:t>
            </a:r>
            <a:r>
              <a:rPr lang="en-US" b="1" dirty="0" smtClean="0"/>
              <a:t>Statement</a:t>
            </a:r>
            <a:endParaRPr lang="en-US" b="1" dirty="0"/>
          </a:p>
        </p:txBody>
      </p:sp>
      <p:sp>
        <p:nvSpPr>
          <p:cNvPr id="3" name="Content Placeholder 2"/>
          <p:cNvSpPr>
            <a:spLocks noGrp="1"/>
          </p:cNvSpPr>
          <p:nvPr>
            <p:ph idx="1"/>
          </p:nvPr>
        </p:nvSpPr>
        <p:spPr/>
        <p:txBody>
          <a:bodyPr>
            <a:normAutofit/>
          </a:bodyPr>
          <a:lstStyle/>
          <a:p>
            <a:pPr marL="118872" indent="0">
              <a:buNone/>
            </a:pPr>
            <a:r>
              <a:rPr lang="en-US" sz="2800" dirty="0"/>
              <a:t>Reasonable accommodations are available for students with a documented disability. If you have a disability and may need accommodations to participate in this class, please visit the disability service office as soon as possible. Note that all accommodations MUST first be approved through the disability service office.</a:t>
            </a:r>
          </a:p>
        </p:txBody>
      </p:sp>
    </p:spTree>
    <p:extLst>
      <p:ext uri="{BB962C8B-B14F-4D97-AF65-F5344CB8AC3E}">
        <p14:creationId xmlns:p14="http://schemas.microsoft.com/office/powerpoint/2010/main" val="2432128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888611"/>
              </p:ext>
            </p:extLst>
          </p:nvPr>
        </p:nvGraphicFramePr>
        <p:xfrm>
          <a:off x="1219200" y="228598"/>
          <a:ext cx="9296400" cy="6019802"/>
        </p:xfrm>
        <a:graphic>
          <a:graphicData uri="http://schemas.openxmlformats.org/drawingml/2006/table">
            <a:tbl>
              <a:tblPr firstRow="1" firstCol="1" bandRow="1"/>
              <a:tblGrid>
                <a:gridCol w="3098800"/>
                <a:gridCol w="3098800"/>
                <a:gridCol w="3098800"/>
              </a:tblGrid>
              <a:tr h="412670">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Service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Registered (with DS office)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Client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Eligibility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Qualified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Intake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Self-advocacy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Self-determination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Self-disclosure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Evaluate, evaluation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Determine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Verified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Approved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Implement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Needs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Support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Allow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Empower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670">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Special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Assistance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76">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Help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Weakness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Personal limitation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397">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Deficiency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What is the (disability) problem?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Process (the request, the letter, the documentation)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812">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ADA/504 requirements; minimum legal requirements;compliance; mandated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ADA/504 language as the lead in to an accommodation letter, brochure about resources,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Required (to register, to talk to professors,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127">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Disability advisor determines/grants/approves accommodations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Any language that suggests the disability advisor is THE professional with the answers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Anything that suggests students with disabilities and “everyone else” is a “them/us” relationship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37" marR="670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1182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Disability Simulation </a:t>
            </a:r>
            <a:r>
              <a:rPr lang="en-US" b="1" dirty="0" smtClean="0"/>
              <a:t>Activity</a:t>
            </a:r>
            <a:endParaRPr lang="en-US" b="1" dirty="0"/>
          </a:p>
        </p:txBody>
      </p:sp>
      <p:sp>
        <p:nvSpPr>
          <p:cNvPr id="3" name="Content Placeholder 2"/>
          <p:cNvSpPr>
            <a:spLocks noGrp="1"/>
          </p:cNvSpPr>
          <p:nvPr>
            <p:ph idx="1"/>
          </p:nvPr>
        </p:nvSpPr>
        <p:spPr>
          <a:xfrm>
            <a:off x="1097280" y="1920240"/>
            <a:ext cx="10058400" cy="4023360"/>
          </a:xfrm>
        </p:spPr>
        <p:txBody>
          <a:bodyPr>
            <a:noAutofit/>
          </a:bodyPr>
          <a:lstStyle/>
          <a:p>
            <a:pPr marL="0" indent="0">
              <a:buNone/>
            </a:pPr>
            <a:endParaRPr lang="en-US" sz="800" dirty="0" smtClean="0"/>
          </a:p>
          <a:p>
            <a:pPr marL="0" indent="0">
              <a:buNone/>
            </a:pPr>
            <a:r>
              <a:rPr lang="en-US" sz="2800" dirty="0" smtClean="0"/>
              <a:t>Come learn about what it is like to be blind or deaf or to use a wheelchair or to read with dyslexia through hands-on experiences. Understand firsthand the many challenges that people with disabilities have to manage on a daily basis. Participants will try to complete activities at different stations where you will wear a blindfold while stacking blocks, have a conversation with ear muffs on, navigate a path in a wheelchair and read a document with special glasses that simulate dyslexia. Stop by and appreciate the challenges of having a disability!!  </a:t>
            </a:r>
            <a:endParaRPr lang="en-US" sz="2800" dirty="0"/>
          </a:p>
        </p:txBody>
      </p:sp>
    </p:spTree>
    <p:extLst>
      <p:ext uri="{BB962C8B-B14F-4D97-AF65-F5344CB8AC3E}">
        <p14:creationId xmlns:p14="http://schemas.microsoft.com/office/powerpoint/2010/main" val="174486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914400"/>
            <a:ext cx="9677400" cy="801444"/>
          </a:xfrm>
        </p:spPr>
        <p:txBody>
          <a:bodyPr>
            <a:noAutofit/>
          </a:bodyPr>
          <a:lstStyle/>
          <a:p>
            <a:r>
              <a:rPr lang="en-US" sz="5400" b="1" dirty="0" smtClean="0"/>
              <a:t>Challenge for DS Offices: </a:t>
            </a:r>
            <a:br>
              <a:rPr lang="en-US" sz="5400" b="1" dirty="0" smtClean="0"/>
            </a:br>
            <a:r>
              <a:rPr lang="en-US" sz="5400" b="1" dirty="0" smtClean="0"/>
              <a:t>Different Target Audiences</a:t>
            </a:r>
            <a:endParaRPr lang="en-US" sz="5400" b="1" dirty="0"/>
          </a:p>
        </p:txBody>
      </p:sp>
      <p:sp>
        <p:nvSpPr>
          <p:cNvPr id="2" name="Content Placeholder 1"/>
          <p:cNvSpPr>
            <a:spLocks noGrp="1"/>
          </p:cNvSpPr>
          <p:nvPr>
            <p:ph idx="1"/>
          </p:nvPr>
        </p:nvSpPr>
        <p:spPr>
          <a:xfrm>
            <a:off x="1295400" y="2209800"/>
            <a:ext cx="8839200" cy="3763962"/>
          </a:xfrm>
        </p:spPr>
        <p:txBody>
          <a:bodyPr>
            <a:noAutofit/>
          </a:bodyPr>
          <a:lstStyle/>
          <a:p>
            <a:pPr>
              <a:buFont typeface="Arial" panose="020B0604020202020204" pitchFamily="34" charset="0"/>
              <a:buChar char="•"/>
            </a:pPr>
            <a:r>
              <a:rPr lang="en-US" sz="2800" b="1" dirty="0"/>
              <a:t>Target Audiences for a Disability Office:</a:t>
            </a:r>
          </a:p>
          <a:p>
            <a:pPr lvl="1">
              <a:buFont typeface="Arial" panose="020B0604020202020204" pitchFamily="34" charset="0"/>
              <a:buChar char="•"/>
            </a:pPr>
            <a:r>
              <a:rPr lang="en-US" sz="2800" dirty="0"/>
              <a:t>Students</a:t>
            </a:r>
          </a:p>
          <a:p>
            <a:pPr lvl="1">
              <a:buFont typeface="Arial" panose="020B0604020202020204" pitchFamily="34" charset="0"/>
              <a:buChar char="•"/>
            </a:pPr>
            <a:r>
              <a:rPr lang="en-US" sz="2800" dirty="0"/>
              <a:t>Faculty</a:t>
            </a:r>
          </a:p>
          <a:p>
            <a:pPr lvl="1">
              <a:buFont typeface="Arial" panose="020B0604020202020204" pitchFamily="34" charset="0"/>
              <a:buChar char="•"/>
            </a:pPr>
            <a:r>
              <a:rPr lang="en-US" sz="2800" dirty="0"/>
              <a:t>Campus Staff </a:t>
            </a:r>
          </a:p>
          <a:p>
            <a:pPr lvl="1">
              <a:buFont typeface="Arial" panose="020B0604020202020204" pitchFamily="34" charset="0"/>
              <a:buChar char="•"/>
            </a:pPr>
            <a:r>
              <a:rPr lang="en-US" sz="2800" dirty="0" smtClean="0"/>
              <a:t>Parents</a:t>
            </a:r>
            <a:endParaRPr lang="en-US" sz="2800" dirty="0"/>
          </a:p>
          <a:p>
            <a:pPr>
              <a:buFont typeface="Arial" panose="020B0604020202020204" pitchFamily="34" charset="0"/>
              <a:buChar char="•"/>
            </a:pPr>
            <a:r>
              <a:rPr lang="en-US" sz="2800" dirty="0"/>
              <a:t>What are the needs of the target audience</a:t>
            </a:r>
            <a:r>
              <a:rPr lang="en-US" sz="2800" dirty="0" smtClean="0"/>
              <a:t>? What are they seeking in a brand?</a:t>
            </a:r>
            <a:endParaRPr lang="en-US" sz="2800" dirty="0"/>
          </a:p>
        </p:txBody>
      </p:sp>
    </p:spTree>
    <p:extLst>
      <p:ext uri="{BB962C8B-B14F-4D97-AF65-F5344CB8AC3E}">
        <p14:creationId xmlns:p14="http://schemas.microsoft.com/office/powerpoint/2010/main" val="41700540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3400"/>
            <a:ext cx="8382000" cy="1054250"/>
          </a:xfrm>
        </p:spPr>
        <p:txBody>
          <a:bodyPr/>
          <a:lstStyle/>
          <a:p>
            <a:r>
              <a:rPr lang="en-US" b="1" dirty="0" smtClean="0"/>
              <a:t>Overall Possible Brand Message…</a:t>
            </a:r>
            <a:endParaRPr lang="en-US"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Disability Office is a Gatekeeper</a:t>
            </a:r>
          </a:p>
          <a:p>
            <a:pPr lvl="1">
              <a:buFont typeface="Arial" panose="020B0604020202020204" pitchFamily="34" charset="0"/>
              <a:buChar char="•"/>
            </a:pPr>
            <a:r>
              <a:rPr lang="en-US" sz="2800" dirty="0"/>
              <a:t>All access decisions must go through office</a:t>
            </a:r>
          </a:p>
          <a:p>
            <a:pPr lvl="1">
              <a:buFont typeface="Arial" panose="020B0604020202020204" pitchFamily="34" charset="0"/>
              <a:buChar char="•"/>
            </a:pPr>
            <a:r>
              <a:rPr lang="en-US" sz="2800" dirty="0"/>
              <a:t>Office the power and authority on access</a:t>
            </a:r>
          </a:p>
          <a:p>
            <a:pPr>
              <a:buFont typeface="Arial" panose="020B0604020202020204" pitchFamily="34" charset="0"/>
              <a:buChar char="•"/>
            </a:pPr>
            <a:r>
              <a:rPr lang="en-US" sz="3000" dirty="0" smtClean="0"/>
              <a:t>All decisions are driven by and done in accordance with the law</a:t>
            </a:r>
          </a:p>
          <a:p>
            <a:pPr>
              <a:buFont typeface="Arial" panose="020B0604020202020204" pitchFamily="34" charset="0"/>
              <a:buChar char="•"/>
            </a:pPr>
            <a:r>
              <a:rPr lang="en-US" sz="3000" dirty="0" smtClean="0"/>
              <a:t>The </a:t>
            </a:r>
            <a:r>
              <a:rPr lang="en-US" sz="3000" dirty="0"/>
              <a:t>disability is considered the greatest barrier</a:t>
            </a:r>
          </a:p>
          <a:p>
            <a:pPr>
              <a:buFont typeface="Arial" panose="020B0604020202020204" pitchFamily="34" charset="0"/>
              <a:buChar char="•"/>
            </a:pPr>
            <a:r>
              <a:rPr lang="en-US" sz="3000" dirty="0"/>
              <a:t>Access is a disability office thing, not a campus-wide thing</a:t>
            </a:r>
          </a:p>
          <a:p>
            <a:pPr lvl="1"/>
            <a:endParaRPr lang="en-US" sz="2800" dirty="0"/>
          </a:p>
          <a:p>
            <a:pPr lvl="1"/>
            <a:endParaRPr lang="en-US" sz="2800" dirty="0"/>
          </a:p>
          <a:p>
            <a:pPr lvl="1"/>
            <a:endParaRPr lang="en-US" dirty="0"/>
          </a:p>
        </p:txBody>
      </p:sp>
    </p:spTree>
    <p:extLst>
      <p:ext uri="{BB962C8B-B14F-4D97-AF65-F5344CB8AC3E}">
        <p14:creationId xmlns:p14="http://schemas.microsoft.com/office/powerpoint/2010/main" val="341822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895600"/>
            <a:ext cx="7772400" cy="1362075"/>
          </a:xfrm>
        </p:spPr>
        <p:txBody>
          <a:bodyPr>
            <a:normAutofit fontScale="90000"/>
          </a:bodyPr>
          <a:lstStyle/>
          <a:p>
            <a:r>
              <a:rPr lang="en-US" dirty="0" smtClean="0"/>
              <a:t>Brand Example #2</a:t>
            </a:r>
            <a:br>
              <a:rPr lang="en-US" dirty="0" smtClean="0"/>
            </a:br>
            <a:endParaRPr lang="en-US" dirty="0"/>
          </a:p>
        </p:txBody>
      </p:sp>
    </p:spTree>
    <p:extLst>
      <p:ext uri="{BB962C8B-B14F-4D97-AF65-F5344CB8AC3E}">
        <p14:creationId xmlns:p14="http://schemas.microsoft.com/office/powerpoint/2010/main" val="321550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Office Name</a:t>
            </a:r>
            <a:endParaRPr lang="en-US" b="1" dirty="0"/>
          </a:p>
        </p:txBody>
      </p:sp>
      <p:sp>
        <p:nvSpPr>
          <p:cNvPr id="5" name="Content Placeholder 4"/>
          <p:cNvSpPr>
            <a:spLocks noGrp="1"/>
          </p:cNvSpPr>
          <p:nvPr>
            <p:ph idx="1"/>
          </p:nvPr>
        </p:nvSpPr>
        <p:spPr/>
        <p:txBody>
          <a:bodyPr/>
          <a:lstStyle/>
          <a:p>
            <a:endParaRPr lang="en-US" dirty="0" smtClean="0"/>
          </a:p>
          <a:p>
            <a:endParaRPr lang="en-US" dirty="0"/>
          </a:p>
          <a:p>
            <a:endParaRPr lang="en-US" dirty="0" smtClean="0"/>
          </a:p>
          <a:p>
            <a:pPr algn="ctr"/>
            <a:r>
              <a:rPr lang="en-US" sz="4000" dirty="0" smtClean="0">
                <a:solidFill>
                  <a:srgbClr val="C00000"/>
                </a:solidFill>
              </a:rPr>
              <a:t>Student Accessibility Services</a:t>
            </a:r>
            <a:endParaRPr lang="en-US" sz="4000" dirty="0">
              <a:solidFill>
                <a:srgbClr val="C00000"/>
              </a:solidFill>
            </a:endParaRPr>
          </a:p>
        </p:txBody>
      </p:sp>
    </p:spTree>
    <p:extLst>
      <p:ext uri="{BB962C8B-B14F-4D97-AF65-F5344CB8AC3E}">
        <p14:creationId xmlns:p14="http://schemas.microsoft.com/office/powerpoint/2010/main" val="359858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Tagline	</a:t>
            </a:r>
            <a:endParaRPr lang="en-US" dirty="0"/>
          </a:p>
        </p:txBody>
      </p:sp>
      <p:sp>
        <p:nvSpPr>
          <p:cNvPr id="5" name="Content Placeholder 4"/>
          <p:cNvSpPr>
            <a:spLocks noGrp="1"/>
          </p:cNvSpPr>
          <p:nvPr>
            <p:ph idx="1"/>
          </p:nvPr>
        </p:nvSpPr>
        <p:spPr/>
        <p:txBody>
          <a:bodyPr/>
          <a:lstStyle/>
          <a:p>
            <a:endParaRPr lang="en-US" dirty="0" smtClean="0"/>
          </a:p>
          <a:p>
            <a:pPr algn="ctr"/>
            <a:endParaRPr lang="en-US" dirty="0" smtClean="0"/>
          </a:p>
          <a:p>
            <a:pPr algn="ctr"/>
            <a:r>
              <a:rPr lang="en-US" sz="4000" dirty="0" smtClean="0"/>
              <a:t>Access Matters</a:t>
            </a:r>
            <a:endParaRPr lang="en-US" sz="4000" dirty="0"/>
          </a:p>
        </p:txBody>
      </p:sp>
    </p:spTree>
    <p:extLst>
      <p:ext uri="{BB962C8B-B14F-4D97-AF65-F5344CB8AC3E}">
        <p14:creationId xmlns:p14="http://schemas.microsoft.com/office/powerpoint/2010/main" val="963436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9753600" cy="4114800"/>
          </a:xfrm>
        </p:spPr>
        <p:txBody>
          <a:bodyPr>
            <a:normAutofit fontScale="85000" lnSpcReduction="10000"/>
          </a:bodyPr>
          <a:lstStyle/>
          <a:p>
            <a:pPr>
              <a:buFont typeface="Wingdings" panose="05000000000000000000" pitchFamily="2" charset="2"/>
              <a:buChar char="Ø"/>
            </a:pPr>
            <a:endParaRPr lang="en-US" sz="800" dirty="0"/>
          </a:p>
          <a:p>
            <a:pPr marL="0" marR="0" indent="0">
              <a:lnSpc>
                <a:spcPct val="110000"/>
              </a:lnSpc>
              <a:spcBef>
                <a:spcPts val="0"/>
              </a:spcBef>
              <a:spcAft>
                <a:spcPts val="600"/>
              </a:spcAft>
              <a:buNone/>
            </a:pPr>
            <a:r>
              <a:rPr lang="en-US" sz="2800" b="1" dirty="0" smtClean="0">
                <a:latin typeface="Trebuchet MS" panose="020B0603020202020204" pitchFamily="34" charset="0"/>
                <a:ea typeface="STXinwei"/>
                <a:cs typeface="Tahoma" panose="020B0604030504040204" pitchFamily="34" charset="0"/>
              </a:rPr>
              <a:t>SAS’ Vision </a:t>
            </a:r>
            <a:r>
              <a:rPr lang="en-US" sz="2800" b="1" dirty="0">
                <a:latin typeface="Trebuchet MS" panose="020B0603020202020204" pitchFamily="34" charset="0"/>
                <a:ea typeface="STXinwei"/>
                <a:cs typeface="Tahoma" panose="020B0604030504040204" pitchFamily="34" charset="0"/>
              </a:rPr>
              <a:t>and Purpose:</a:t>
            </a:r>
            <a:r>
              <a:rPr lang="en-US" sz="2800" dirty="0">
                <a:latin typeface="Trebuchet MS" panose="020B0603020202020204" pitchFamily="34" charset="0"/>
                <a:ea typeface="STXinwei"/>
                <a:cs typeface="Tahoma" panose="020B0604030504040204" pitchFamily="34" charset="0"/>
              </a:rPr>
              <a:t> Aspiring to make UCF a fully accessible and inclusive campus for people with </a:t>
            </a:r>
            <a:r>
              <a:rPr lang="en-US" sz="2800" dirty="0" smtClean="0">
                <a:latin typeface="Trebuchet MS" panose="020B0603020202020204" pitchFamily="34" charset="0"/>
                <a:ea typeface="STXinwei"/>
                <a:cs typeface="Tahoma" panose="020B0604030504040204" pitchFamily="34" charset="0"/>
              </a:rPr>
              <a:t>disabilities</a:t>
            </a:r>
          </a:p>
          <a:p>
            <a:pPr marL="0" marR="0">
              <a:lnSpc>
                <a:spcPct val="110000"/>
              </a:lnSpc>
              <a:spcBef>
                <a:spcPts val="0"/>
              </a:spcBef>
              <a:spcAft>
                <a:spcPts val="600"/>
              </a:spcAft>
            </a:pPr>
            <a:endParaRPr lang="en-US" sz="1800" dirty="0">
              <a:latin typeface="Trebuchet MS" panose="020B0603020202020204" pitchFamily="34" charset="0"/>
              <a:ea typeface="STXinwei"/>
              <a:cs typeface="Tahoma" panose="020B0604030504040204" pitchFamily="34" charset="0"/>
            </a:endParaRPr>
          </a:p>
          <a:p>
            <a:pPr marL="0" marR="0" indent="0">
              <a:lnSpc>
                <a:spcPct val="110000"/>
              </a:lnSpc>
              <a:spcBef>
                <a:spcPts val="0"/>
              </a:spcBef>
              <a:spcAft>
                <a:spcPts val="600"/>
              </a:spcAft>
              <a:buNone/>
            </a:pPr>
            <a:r>
              <a:rPr lang="en-US" sz="2800" b="1" dirty="0">
                <a:latin typeface="Trebuchet MS" panose="020B0603020202020204" pitchFamily="34" charset="0"/>
                <a:ea typeface="STXinwei"/>
                <a:cs typeface="Tahoma" panose="020B0604030504040204" pitchFamily="34" charset="0"/>
              </a:rPr>
              <a:t>We do this by: </a:t>
            </a:r>
            <a:endParaRPr lang="en-US" sz="180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Acknowledging disability as an aspect of human diversity</a:t>
            </a:r>
            <a:endParaRPr lang="en-US" sz="1800" spc="-4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Challenging social norms that create barriers</a:t>
            </a:r>
            <a:endParaRPr lang="en-US" sz="1800" spc="-4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Creating partnerships with faculty, staff, students and the community</a:t>
            </a:r>
            <a:endParaRPr lang="en-US" sz="1800" spc="-4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Establishing equal opportunity experiences</a:t>
            </a:r>
            <a:endParaRPr lang="en-US" sz="1800" spc="-4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Sharing resources that facilitate access and inclusion</a:t>
            </a:r>
            <a:endParaRPr lang="en-US" sz="1800" spc="-40" dirty="0">
              <a:latin typeface="Trebuchet MS" panose="020B0603020202020204" pitchFamily="34" charset="0"/>
              <a:ea typeface="STXinwei"/>
              <a:cs typeface="Tahoma" panose="020B0604030504040204" pitchFamily="34" charset="0"/>
            </a:endParaRPr>
          </a:p>
          <a:p>
            <a:pPr marL="342900" marR="0" lvl="0" indent="-342900">
              <a:lnSpc>
                <a:spcPct val="110000"/>
              </a:lnSpc>
              <a:spcBef>
                <a:spcPts val="0"/>
              </a:spcBef>
              <a:spcAft>
                <a:spcPts val="600"/>
              </a:spcAft>
              <a:buFont typeface="Symbol" panose="05050102010706020507" pitchFamily="18" charset="2"/>
              <a:buChar char=""/>
            </a:pPr>
            <a:r>
              <a:rPr lang="en-US" sz="2800" spc="-40" dirty="0">
                <a:latin typeface="Trebuchet MS" panose="020B0603020202020204" pitchFamily="34" charset="0"/>
                <a:ea typeface="STXinwei"/>
                <a:cs typeface="Tahoma" panose="020B0604030504040204" pitchFamily="34" charset="0"/>
              </a:rPr>
              <a:t>Signifying access and inclusion as a university-wide responsibility</a:t>
            </a:r>
            <a:endParaRPr lang="en-US" sz="1800" spc="-40" dirty="0">
              <a:effectLst/>
              <a:latin typeface="Trebuchet MS" panose="020B0603020202020204" pitchFamily="34" charset="0"/>
              <a:ea typeface="STXinwei"/>
              <a:cs typeface="Tahoma" panose="020B0604030504040204" pitchFamily="34" charset="0"/>
            </a:endParaRPr>
          </a:p>
        </p:txBody>
      </p:sp>
      <p:sp>
        <p:nvSpPr>
          <p:cNvPr id="2" name="TextBox 1"/>
          <p:cNvSpPr txBox="1"/>
          <p:nvPr/>
        </p:nvSpPr>
        <p:spPr>
          <a:xfrm>
            <a:off x="1143000" y="609600"/>
            <a:ext cx="8077200" cy="830997"/>
          </a:xfrm>
          <a:prstGeom prst="rect">
            <a:avLst/>
          </a:prstGeom>
          <a:noFill/>
        </p:spPr>
        <p:txBody>
          <a:bodyPr wrap="square" rtlCol="0">
            <a:spAutoFit/>
          </a:bodyPr>
          <a:lstStyle/>
          <a:p>
            <a:r>
              <a:rPr lang="en-US" sz="4800" dirty="0" smtClean="0">
                <a:solidFill>
                  <a:schemeClr val="tx1">
                    <a:lumMod val="75000"/>
                    <a:lumOff val="25000"/>
                  </a:schemeClr>
                </a:solidFill>
                <a:ea typeface="+mj-ea"/>
                <a:cs typeface="+mj-cs"/>
              </a:rPr>
              <a:t>Mission Statement</a:t>
            </a:r>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1028832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37397"/>
          </a:xfrm>
        </p:spPr>
        <p:txBody>
          <a:bodyPr/>
          <a:lstStyle/>
          <a:p>
            <a:r>
              <a:rPr lang="en-US" b="1" dirty="0" smtClean="0"/>
              <a:t>Initial Meeting Process</a:t>
            </a:r>
            <a:endParaRPr lang="en-US" b="1" dirty="0"/>
          </a:p>
        </p:txBody>
      </p:sp>
      <p:sp>
        <p:nvSpPr>
          <p:cNvPr id="3" name="Content Placeholder 2"/>
          <p:cNvSpPr>
            <a:spLocks noGrp="1"/>
          </p:cNvSpPr>
          <p:nvPr>
            <p:ph idx="1"/>
          </p:nvPr>
        </p:nvSpPr>
        <p:spPr>
          <a:xfrm>
            <a:off x="1097280" y="2057400"/>
            <a:ext cx="10058400" cy="4023360"/>
          </a:xfrm>
        </p:spPr>
        <p:txBody>
          <a:bodyPr/>
          <a:lstStyle/>
          <a:p>
            <a:pPr>
              <a:buFont typeface="Arial" panose="020B0604020202020204" pitchFamily="34" charset="0"/>
              <a:buChar char="•"/>
            </a:pPr>
            <a:r>
              <a:rPr lang="en-US" sz="2800" dirty="0"/>
              <a:t>Schedule a meeting with the Accessibility Consultant</a:t>
            </a:r>
          </a:p>
          <a:p>
            <a:pPr>
              <a:buFont typeface="Arial" panose="020B0604020202020204" pitchFamily="34" charset="0"/>
              <a:buChar char="•"/>
            </a:pPr>
            <a:r>
              <a:rPr lang="en-US" sz="2800" dirty="0"/>
              <a:t>Discuss personal story</a:t>
            </a:r>
          </a:p>
          <a:p>
            <a:pPr>
              <a:buFont typeface="Arial" panose="020B0604020202020204" pitchFamily="34" charset="0"/>
              <a:buChar char="•"/>
            </a:pPr>
            <a:r>
              <a:rPr lang="en-US" sz="2800" dirty="0"/>
              <a:t>Provide whatever documentation you feel may be beneficial to understanding</a:t>
            </a:r>
          </a:p>
          <a:p>
            <a:pPr>
              <a:buFont typeface="Arial" panose="020B0604020202020204" pitchFamily="34" charset="0"/>
              <a:buChar char="•"/>
            </a:pPr>
            <a:r>
              <a:rPr lang="en-US" sz="2800" dirty="0"/>
              <a:t>(If/when absolutely necessary, identify additional documentation needs)</a:t>
            </a:r>
          </a:p>
          <a:p>
            <a:pPr>
              <a:buFont typeface="Arial" panose="020B0604020202020204" pitchFamily="34" charset="0"/>
              <a:buChar char="•"/>
            </a:pPr>
            <a:r>
              <a:rPr lang="en-US" sz="2800" dirty="0"/>
              <a:t>Discuss </a:t>
            </a:r>
            <a:r>
              <a:rPr lang="en-US" sz="2800" dirty="0" smtClean="0"/>
              <a:t>access, accommodations </a:t>
            </a:r>
            <a:r>
              <a:rPr lang="en-US" sz="2800" dirty="0"/>
              <a:t>and processes</a:t>
            </a:r>
          </a:p>
          <a:p>
            <a:endParaRPr lang="en-US" dirty="0" smtClean="0"/>
          </a:p>
        </p:txBody>
      </p:sp>
    </p:spTree>
    <p:extLst>
      <p:ext uri="{BB962C8B-B14F-4D97-AF65-F5344CB8AC3E}">
        <p14:creationId xmlns:p14="http://schemas.microsoft.com/office/powerpoint/2010/main" val="2781509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828800"/>
            <a:ext cx="10210800" cy="4114800"/>
          </a:xfrm>
        </p:spPr>
        <p:txBody>
          <a:bodyPr>
            <a:noAutofit/>
          </a:bodyPr>
          <a:lstStyle/>
          <a:p>
            <a:pPr marL="118872" indent="0">
              <a:buNone/>
            </a:pPr>
            <a:r>
              <a:rPr lang="en-US" sz="2200" dirty="0"/>
              <a:t>Student Accessibility Services (SAS) is a resource for students with disabilities and university faculty. Through collaboration, we ensure students with disabilities experience access and inclusion in their coursework through accommodations or other modifications.   </a:t>
            </a:r>
            <a:br>
              <a:rPr lang="en-US" sz="2200" dirty="0"/>
            </a:br>
            <a:r>
              <a:rPr lang="en-US" sz="2200" dirty="0"/>
              <a:t/>
            </a:r>
            <a:br>
              <a:rPr lang="en-US" sz="2200" dirty="0"/>
            </a:br>
            <a:r>
              <a:rPr lang="en-US" sz="2200" dirty="0"/>
              <a:t>The accommodations listed below are a starting point in the conversation. Upon student request or SAS notification (such as a test request), the following accommodations should be facilitated for the student or discussed with SAS when questions of reasonableness exist</a:t>
            </a:r>
            <a:r>
              <a:rPr lang="en-US" sz="2200" dirty="0" smtClean="0"/>
              <a:t>:</a:t>
            </a:r>
          </a:p>
          <a:p>
            <a:pPr marL="118872" indent="0">
              <a:buNone/>
            </a:pPr>
            <a:endParaRPr lang="en-US" sz="2200" dirty="0"/>
          </a:p>
          <a:p>
            <a:pPr marL="118872" indent="0">
              <a:buNone/>
            </a:pPr>
            <a:r>
              <a:rPr lang="en-US" sz="2200" dirty="0"/>
              <a:t>We have a collaborative responsibility to create accessible learning environments and we value your input. Reasonable accommodations are determined on a case-by-case basis based upon the design of the course and the student’s situation. </a:t>
            </a:r>
          </a:p>
        </p:txBody>
      </p:sp>
      <p:sp>
        <p:nvSpPr>
          <p:cNvPr id="4" name="TextBox 3"/>
          <p:cNvSpPr txBox="1"/>
          <p:nvPr/>
        </p:nvSpPr>
        <p:spPr>
          <a:xfrm>
            <a:off x="1143000" y="533400"/>
            <a:ext cx="8458200" cy="830997"/>
          </a:xfrm>
          <a:prstGeom prst="rect">
            <a:avLst/>
          </a:prstGeom>
          <a:noFill/>
        </p:spPr>
        <p:txBody>
          <a:bodyPr wrap="square" rtlCol="0">
            <a:spAutoFit/>
          </a:bodyPr>
          <a:lstStyle/>
          <a:p>
            <a:r>
              <a:rPr lang="en-US" sz="4800" dirty="0" smtClean="0">
                <a:solidFill>
                  <a:schemeClr val="tx1">
                    <a:lumMod val="75000"/>
                    <a:lumOff val="25000"/>
                  </a:schemeClr>
                </a:solidFill>
                <a:ea typeface="+mj-ea"/>
                <a:cs typeface="+mj-cs"/>
              </a:rPr>
              <a:t>Intro </a:t>
            </a:r>
            <a:r>
              <a:rPr lang="en-US" sz="4800" dirty="0">
                <a:solidFill>
                  <a:schemeClr val="tx1">
                    <a:lumMod val="75000"/>
                    <a:lumOff val="25000"/>
                  </a:schemeClr>
                </a:solidFill>
                <a:ea typeface="+mj-ea"/>
                <a:cs typeface="+mj-cs"/>
              </a:rPr>
              <a:t>on Accommodation </a:t>
            </a:r>
            <a:r>
              <a:rPr lang="en-US" sz="4800" dirty="0" smtClean="0">
                <a:solidFill>
                  <a:schemeClr val="tx1">
                    <a:lumMod val="75000"/>
                    <a:lumOff val="25000"/>
                  </a:schemeClr>
                </a:solidFill>
                <a:ea typeface="+mj-ea"/>
                <a:cs typeface="+mj-cs"/>
              </a:rPr>
              <a:t>Letter</a:t>
            </a:r>
            <a:endParaRPr lang="en-US" sz="3200" dirty="0">
              <a:solidFill>
                <a:schemeClr val="tx1">
                  <a:lumMod val="75000"/>
                  <a:lumOff val="25000"/>
                </a:schemeClr>
              </a:solidFill>
            </a:endParaRPr>
          </a:p>
        </p:txBody>
      </p:sp>
    </p:spTree>
    <p:extLst>
      <p:ext uri="{BB962C8B-B14F-4D97-AF65-F5344CB8AC3E}">
        <p14:creationId xmlns:p14="http://schemas.microsoft.com/office/powerpoint/2010/main" val="588481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905000"/>
            <a:ext cx="9982200" cy="4114800"/>
          </a:xfrm>
        </p:spPr>
        <p:txBody>
          <a:bodyPr>
            <a:normAutofit fontScale="85000" lnSpcReduction="20000"/>
          </a:bodyPr>
          <a:lstStyle/>
          <a:p>
            <a:pPr marL="0" indent="0">
              <a:buNone/>
            </a:pPr>
            <a:r>
              <a:rPr lang="en-US" sz="2800" dirty="0" smtClean="0"/>
              <a:t>UCF considers </a:t>
            </a:r>
            <a:r>
              <a:rPr lang="en-US" sz="2800" dirty="0"/>
              <a:t>the diversity of its students, faculty, and staff to be a strength and critical to its educational mission. </a:t>
            </a:r>
            <a:r>
              <a:rPr lang="en-US" sz="2800" dirty="0" smtClean="0"/>
              <a:t>UCF expects </a:t>
            </a:r>
            <a:r>
              <a:rPr lang="en-US" sz="2800" dirty="0"/>
              <a:t>every member of the university community to contribute to an inclusive and respectful culture for all in its classrooms, work environments, and at campus events. Dimensions of diversity can include sex, race, age, national origin, ethnicity, gender identity and expression, intellectual and physical ability, sexual orientation, income, faith and non-faith perspectives, socio-economic class, political ideology, education, primary language, family status, military experience, cognitive style, and communication style. The individual intersection of these experiences and characteristics must be valued in our community. </a:t>
            </a:r>
            <a:endParaRPr lang="en-US" sz="2800" dirty="0" smtClean="0"/>
          </a:p>
          <a:p>
            <a:pPr marL="0" indent="0">
              <a:buNone/>
            </a:pPr>
            <a:r>
              <a:rPr lang="en-US" sz="2800" dirty="0" smtClean="0"/>
              <a:t>If </a:t>
            </a:r>
            <a:r>
              <a:rPr lang="en-US" sz="2800" dirty="0"/>
              <a:t>there are aspects of the design, instruction, and/or experiences within this course that result in barriers to your inclusion or accurate assessment of achievement, please notify the instructor as soon as possible and/or contact </a:t>
            </a:r>
            <a:r>
              <a:rPr lang="en-US" sz="2800" dirty="0" smtClean="0"/>
              <a:t>(disability office).</a:t>
            </a:r>
            <a:endParaRPr lang="en-US" sz="2800" dirty="0"/>
          </a:p>
          <a:p>
            <a:pPr marL="0" indent="0">
              <a:buNone/>
            </a:pPr>
            <a:endParaRPr lang="en-US" sz="2800" dirty="0"/>
          </a:p>
        </p:txBody>
      </p:sp>
      <p:sp>
        <p:nvSpPr>
          <p:cNvPr id="2" name="TextBox 1"/>
          <p:cNvSpPr txBox="1"/>
          <p:nvPr/>
        </p:nvSpPr>
        <p:spPr>
          <a:xfrm>
            <a:off x="1066800" y="533400"/>
            <a:ext cx="8229600" cy="830997"/>
          </a:xfrm>
          <a:prstGeom prst="rect">
            <a:avLst/>
          </a:prstGeom>
          <a:noFill/>
        </p:spPr>
        <p:txBody>
          <a:bodyPr wrap="square" rtlCol="0">
            <a:spAutoFit/>
          </a:bodyPr>
          <a:lstStyle/>
          <a:p>
            <a:r>
              <a:rPr lang="en-US" sz="4800" dirty="0" smtClean="0">
                <a:solidFill>
                  <a:schemeClr val="tx1">
                    <a:lumMod val="75000"/>
                    <a:lumOff val="25000"/>
                  </a:schemeClr>
                </a:solidFill>
                <a:ea typeface="+mj-ea"/>
                <a:cs typeface="+mj-cs"/>
              </a:rPr>
              <a:t>Syllabus Statement</a:t>
            </a:r>
            <a:endParaRPr lang="en-US" sz="4800" b="1" dirty="0">
              <a:solidFill>
                <a:schemeClr val="tx1">
                  <a:lumMod val="75000"/>
                  <a:lumOff val="25000"/>
                </a:schemeClr>
              </a:solidFill>
            </a:endParaRPr>
          </a:p>
        </p:txBody>
      </p:sp>
    </p:spTree>
    <p:extLst>
      <p:ext uri="{BB962C8B-B14F-4D97-AF65-F5344CB8AC3E}">
        <p14:creationId xmlns:p14="http://schemas.microsoft.com/office/powerpoint/2010/main" val="2695073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9838756"/>
              </p:ext>
            </p:extLst>
          </p:nvPr>
        </p:nvGraphicFramePr>
        <p:xfrm>
          <a:off x="1524000" y="228600"/>
          <a:ext cx="8838465" cy="6019803"/>
        </p:xfrm>
        <a:graphic>
          <a:graphicData uri="http://schemas.openxmlformats.org/drawingml/2006/table">
            <a:tbl>
              <a:tblPr firstRow="1" firstCol="1" bandRow="1"/>
              <a:tblGrid>
                <a:gridCol w="2946155"/>
                <a:gridCol w="2946155"/>
                <a:gridCol w="2946155"/>
              </a:tblGrid>
              <a:tr h="445901">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Barriers (environment)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Design (impact of; limitations of)</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Inclusive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439">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Equitable (academic or campus experience)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Sustainable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Connected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Awareness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Intentional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Proactive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Resources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Access, accessibility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Welcoming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Conversation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Innovation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Collaborative; Partnerships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Consultation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Facilitation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Universal, inclusive design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Creating and maintaining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Reframe perspectives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Infusing perspectives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Usable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Full access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Seamless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901">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Full participation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Ongoing development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Embraces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357">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Accept/embrace disabilities as an integral part of the rich diversity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Reasonable accommodations for access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Identifying reasonable accommodations is a collaborative process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799">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Intersection of disability and design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Times New Roman" panose="02020603050405020304" pitchFamily="18" charset="0"/>
                        </a:rPr>
                        <a:t>Anyone/everyone can contribute to inclusion through awareness of attitudes and intentionality of design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Benefits all community members; all students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846" marR="608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987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Real Disability Barriers Workshop</a:t>
            </a:r>
            <a:endParaRPr lang="en-US" b="1" dirty="0"/>
          </a:p>
        </p:txBody>
      </p:sp>
      <p:sp>
        <p:nvSpPr>
          <p:cNvPr id="3" name="Content Placeholder 2"/>
          <p:cNvSpPr>
            <a:spLocks noGrp="1"/>
          </p:cNvSpPr>
          <p:nvPr>
            <p:ph idx="1"/>
          </p:nvPr>
        </p:nvSpPr>
        <p:spPr/>
        <p:txBody>
          <a:bodyPr/>
          <a:lstStyle/>
          <a:p>
            <a:r>
              <a:rPr lang="en-US" sz="2600" dirty="0"/>
              <a:t>T</a:t>
            </a:r>
            <a:r>
              <a:rPr lang="en-US" sz="2600" dirty="0" smtClean="0"/>
              <a:t>his </a:t>
            </a:r>
            <a:r>
              <a:rPr lang="en-US" sz="2600" dirty="0"/>
              <a:t>interactive workshop will explore some of the greatest disability barriers that exist in day-to-day </a:t>
            </a:r>
            <a:r>
              <a:rPr lang="en-US" sz="2600" dirty="0" smtClean="0"/>
              <a:t>activities and experiences. Through the videos, images and conversations shared, participants will gain insight into the challenges of the environment (physical, procedural and attitudes) and the environment’s impact on the experiences of people with disabilities. Discover how the environment is more “disabling” than one’s personal situation. Everyone </a:t>
            </a:r>
            <a:r>
              <a:rPr lang="en-US" sz="2600" dirty="0"/>
              <a:t>who attends will be able to identify at least one action-item take-away that they can use to contribute to a more accessible and inclusive environment for people with </a:t>
            </a:r>
            <a:r>
              <a:rPr lang="en-US" sz="2600" dirty="0" smtClean="0"/>
              <a:t>disabilities within their spheres of influence.  </a:t>
            </a:r>
            <a:endParaRPr lang="en-US" sz="2600" dirty="0"/>
          </a:p>
          <a:p>
            <a:endParaRPr lang="en-US" dirty="0"/>
          </a:p>
        </p:txBody>
      </p:sp>
    </p:spTree>
    <p:extLst>
      <p:ext uri="{BB962C8B-B14F-4D97-AF65-F5344CB8AC3E}">
        <p14:creationId xmlns:p14="http://schemas.microsoft.com/office/powerpoint/2010/main" val="230209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0700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13597"/>
          </a:xfrm>
        </p:spPr>
        <p:txBody>
          <a:bodyPr/>
          <a:lstStyle/>
          <a:p>
            <a:r>
              <a:rPr lang="en-US" b="1" dirty="0"/>
              <a:t>Overall Possible Brand Message…</a:t>
            </a:r>
          </a:p>
        </p:txBody>
      </p:sp>
      <p:sp>
        <p:nvSpPr>
          <p:cNvPr id="3" name="Content Placeholder 2"/>
          <p:cNvSpPr>
            <a:spLocks noGrp="1"/>
          </p:cNvSpPr>
          <p:nvPr>
            <p:ph idx="1"/>
          </p:nvPr>
        </p:nvSpPr>
        <p:spPr>
          <a:xfrm>
            <a:off x="1097280" y="1905000"/>
            <a:ext cx="10058400" cy="4023360"/>
          </a:xfrm>
        </p:spPr>
        <p:txBody>
          <a:bodyPr/>
          <a:lstStyle/>
          <a:p>
            <a:pPr>
              <a:buFont typeface="Arial" panose="020B0604020202020204" pitchFamily="34" charset="0"/>
              <a:buChar char="•"/>
            </a:pPr>
            <a:r>
              <a:rPr lang="en-US" sz="2800" dirty="0"/>
              <a:t>Disability Office is a Catalyst</a:t>
            </a:r>
          </a:p>
          <a:p>
            <a:pPr lvl="1">
              <a:buFont typeface="Arial" panose="020B0604020202020204" pitchFamily="34" charset="0"/>
              <a:buChar char="•"/>
            </a:pPr>
            <a:r>
              <a:rPr lang="en-US" sz="2800" dirty="0"/>
              <a:t>An agent that facilitates change</a:t>
            </a:r>
          </a:p>
          <a:p>
            <a:pPr lvl="1">
              <a:buFont typeface="Arial" panose="020B0604020202020204" pitchFamily="34" charset="0"/>
              <a:buChar char="•"/>
            </a:pPr>
            <a:r>
              <a:rPr lang="en-US" sz="2800" dirty="0"/>
              <a:t>The office is more of a consultant for campus, not a great </a:t>
            </a:r>
            <a:r>
              <a:rPr lang="en-US" sz="2800" dirty="0" smtClean="0"/>
              <a:t>authority</a:t>
            </a:r>
          </a:p>
          <a:p>
            <a:pPr>
              <a:buFont typeface="Arial" panose="020B0604020202020204" pitchFamily="34" charset="0"/>
              <a:buChar char="•"/>
            </a:pPr>
            <a:r>
              <a:rPr lang="en-US" sz="3000" dirty="0" smtClean="0"/>
              <a:t>Faculty play a critical role in the process of facilitating access</a:t>
            </a:r>
          </a:p>
          <a:p>
            <a:pPr>
              <a:buFont typeface="Arial" panose="020B0604020202020204" pitchFamily="34" charset="0"/>
              <a:buChar char="•"/>
            </a:pPr>
            <a:r>
              <a:rPr lang="en-US" sz="3000" dirty="0" smtClean="0"/>
              <a:t>Disability is an aspect of diversity </a:t>
            </a:r>
            <a:endParaRPr lang="en-US" sz="3000" dirty="0"/>
          </a:p>
          <a:p>
            <a:pPr>
              <a:buFont typeface="Arial" panose="020B0604020202020204" pitchFamily="34" charset="0"/>
              <a:buChar char="•"/>
            </a:pPr>
            <a:r>
              <a:rPr lang="en-US" sz="3000" dirty="0"/>
              <a:t>The design of the environment is the greatest barrier</a:t>
            </a:r>
          </a:p>
          <a:p>
            <a:pPr>
              <a:buFont typeface="Arial" panose="020B0604020202020204" pitchFamily="34" charset="0"/>
              <a:buChar char="•"/>
            </a:pPr>
            <a:r>
              <a:rPr lang="en-US" sz="3000" dirty="0"/>
              <a:t>Creating and ensuring access is a campus-wide responsibility</a:t>
            </a:r>
          </a:p>
          <a:p>
            <a:pPr lvl="1"/>
            <a:endParaRPr lang="en-US" sz="2800" dirty="0"/>
          </a:p>
          <a:p>
            <a:pPr lvl="1"/>
            <a:endParaRPr lang="en-US" sz="2800" dirty="0"/>
          </a:p>
          <a:p>
            <a:pPr lvl="1"/>
            <a:endParaRPr lang="en-US" dirty="0"/>
          </a:p>
        </p:txBody>
      </p:sp>
    </p:spTree>
    <p:extLst>
      <p:ext uri="{BB962C8B-B14F-4D97-AF65-F5344CB8AC3E}">
        <p14:creationId xmlns:p14="http://schemas.microsoft.com/office/powerpoint/2010/main" val="142878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09028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Suggested Next Steps</a:t>
            </a:r>
            <a:endParaRPr lang="en-US" b="1" dirty="0"/>
          </a:p>
        </p:txBody>
      </p:sp>
      <p:sp>
        <p:nvSpPr>
          <p:cNvPr id="3" name="Content Placeholder 2"/>
          <p:cNvSpPr>
            <a:spLocks noGrp="1"/>
          </p:cNvSpPr>
          <p:nvPr>
            <p:ph idx="1"/>
          </p:nvPr>
        </p:nvSpPr>
        <p:spPr>
          <a:xfrm>
            <a:off x="1097280" y="1845734"/>
            <a:ext cx="10058400" cy="4631266"/>
          </a:xfrm>
        </p:spPr>
        <p:txBody>
          <a:bodyPr>
            <a:normAutofit fontScale="85000" lnSpcReduction="20000"/>
          </a:bodyPr>
          <a:lstStyle/>
          <a:p>
            <a:pPr>
              <a:buFont typeface="Arial" panose="020B0604020202020204" pitchFamily="34" charset="0"/>
              <a:buChar char="•"/>
            </a:pPr>
            <a:r>
              <a:rPr lang="en-US" sz="2800" dirty="0" smtClean="0"/>
              <a:t>Create your WHY</a:t>
            </a:r>
          </a:p>
          <a:p>
            <a:pPr lvl="1">
              <a:buFont typeface="Arial" panose="020B0604020202020204" pitchFamily="34" charset="0"/>
              <a:buChar char="•"/>
            </a:pPr>
            <a:r>
              <a:rPr lang="en-US" sz="2600" dirty="0" smtClean="0"/>
              <a:t>Answer the questions on the WHY slide</a:t>
            </a:r>
          </a:p>
          <a:p>
            <a:pPr lvl="1">
              <a:buFont typeface="Arial" panose="020B0604020202020204" pitchFamily="34" charset="0"/>
              <a:buChar char="•"/>
            </a:pPr>
            <a:r>
              <a:rPr lang="en-US" sz="2600" dirty="0" smtClean="0"/>
              <a:t>Involve your team (if applicable)</a:t>
            </a:r>
          </a:p>
          <a:p>
            <a:pPr lvl="1">
              <a:buFont typeface="Arial" panose="020B0604020202020204" pitchFamily="34" charset="0"/>
              <a:buChar char="•"/>
            </a:pPr>
            <a:r>
              <a:rPr lang="en-US" sz="2600" dirty="0" smtClean="0"/>
              <a:t>How does social justice vs. compliance influence your operations?</a:t>
            </a:r>
          </a:p>
          <a:p>
            <a:pPr>
              <a:buFont typeface="Arial" panose="020B0604020202020204" pitchFamily="34" charset="0"/>
              <a:buChar char="•"/>
            </a:pPr>
            <a:r>
              <a:rPr lang="en-US" sz="2800" dirty="0" smtClean="0"/>
              <a:t>Create a vision/purpose/WHY statement</a:t>
            </a:r>
          </a:p>
          <a:p>
            <a:pPr lvl="1">
              <a:buFont typeface="Arial" panose="020B0604020202020204" pitchFamily="34" charset="0"/>
              <a:buChar char="•"/>
            </a:pPr>
            <a:r>
              <a:rPr lang="en-US" sz="2600" dirty="0" smtClean="0"/>
              <a:t>If ever achieved, how will your campus truly be different?</a:t>
            </a:r>
          </a:p>
          <a:p>
            <a:pPr lvl="1">
              <a:buFont typeface="Arial" panose="020B0604020202020204" pitchFamily="34" charset="0"/>
              <a:buChar char="•"/>
            </a:pPr>
            <a:r>
              <a:rPr lang="en-US" sz="2600" dirty="0" smtClean="0"/>
              <a:t>Look at other universities (websites) for language ideas</a:t>
            </a:r>
          </a:p>
          <a:p>
            <a:pPr>
              <a:buFont typeface="Arial" panose="020B0604020202020204" pitchFamily="34" charset="0"/>
              <a:buChar char="•"/>
            </a:pPr>
            <a:r>
              <a:rPr lang="en-US" sz="2800" dirty="0" smtClean="0"/>
              <a:t>Get feedback from students and faculty on your office perception</a:t>
            </a:r>
          </a:p>
          <a:p>
            <a:pPr>
              <a:buFont typeface="Arial" panose="020B0604020202020204" pitchFamily="34" charset="0"/>
              <a:buChar char="•"/>
            </a:pPr>
            <a:r>
              <a:rPr lang="en-US" sz="2800" dirty="0" smtClean="0"/>
              <a:t>Make a small change</a:t>
            </a:r>
          </a:p>
          <a:p>
            <a:pPr lvl="1">
              <a:buFont typeface="Arial" panose="020B0604020202020204" pitchFamily="34" charset="0"/>
              <a:buChar char="•"/>
            </a:pPr>
            <a:r>
              <a:rPr lang="en-US" sz="2600" dirty="0" smtClean="0"/>
              <a:t>Accommodation Letter language tweak, website language, etc.</a:t>
            </a:r>
          </a:p>
          <a:p>
            <a:pPr>
              <a:buFont typeface="Arial" panose="020B0604020202020204" pitchFamily="34" charset="0"/>
              <a:buChar char="•"/>
            </a:pPr>
            <a:r>
              <a:rPr lang="en-US" sz="2800" dirty="0" smtClean="0"/>
              <a:t>Examine your customer service philosophy and approach</a:t>
            </a:r>
          </a:p>
          <a:p>
            <a:pPr lvl="1">
              <a:buFont typeface="Arial" panose="020B0604020202020204" pitchFamily="34" charset="0"/>
              <a:buChar char="•"/>
            </a:pPr>
            <a:r>
              <a:rPr lang="en-US" sz="2600" dirty="0" smtClean="0"/>
              <a:t>Create a WOW experience</a:t>
            </a:r>
          </a:p>
          <a:p>
            <a:pPr lvl="1">
              <a:buFont typeface="Arial" panose="020B0604020202020204" pitchFamily="34" charset="0"/>
              <a:buChar char="•"/>
            </a:pPr>
            <a:endParaRPr lang="en-US" sz="2200" dirty="0" smtClean="0"/>
          </a:p>
          <a:p>
            <a:pPr>
              <a:buFont typeface="Arial" panose="020B0604020202020204" pitchFamily="34" charset="0"/>
              <a:buChar char="•"/>
            </a:pPr>
            <a:endParaRPr lang="en-US" sz="2400" dirty="0" smtClean="0"/>
          </a:p>
          <a:p>
            <a:pPr>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423740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Exploration</a:t>
            </a:r>
            <a:endParaRPr lang="en-US" b="1"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600" dirty="0"/>
              <a:t>Spend some intentional time exploring the emotional reaction of your office and your influence from the perspective of…</a:t>
            </a:r>
          </a:p>
          <a:p>
            <a:pPr marL="914400" lvl="1" indent="-457200">
              <a:buFont typeface="Arial" panose="020B0604020202020204" pitchFamily="34" charset="0"/>
              <a:buChar char="•"/>
            </a:pPr>
            <a:r>
              <a:rPr lang="en-US" sz="2600" dirty="0"/>
              <a:t>Students</a:t>
            </a:r>
          </a:p>
          <a:p>
            <a:pPr marL="914400" lvl="1" indent="-457200">
              <a:buFont typeface="Arial" panose="020B0604020202020204" pitchFamily="34" charset="0"/>
              <a:buChar char="•"/>
            </a:pPr>
            <a:r>
              <a:rPr lang="en-US" sz="2600" dirty="0"/>
              <a:t>Faculty</a:t>
            </a:r>
          </a:p>
          <a:p>
            <a:pPr marL="914400" lvl="1" indent="-457200">
              <a:buFont typeface="Arial" panose="020B0604020202020204" pitchFamily="34" charset="0"/>
              <a:buChar char="•"/>
            </a:pPr>
            <a:r>
              <a:rPr lang="en-US" sz="2600" dirty="0"/>
              <a:t>Campus partners</a:t>
            </a:r>
          </a:p>
          <a:p>
            <a:pPr marL="914400" lvl="1" indent="-457200">
              <a:buFont typeface="Arial" panose="020B0604020202020204" pitchFamily="34" charset="0"/>
              <a:buChar char="•"/>
            </a:pPr>
            <a:r>
              <a:rPr lang="en-US" sz="2600" dirty="0"/>
              <a:t>Parents</a:t>
            </a:r>
          </a:p>
          <a:p>
            <a:pPr marL="914400" lvl="1" indent="-457200">
              <a:buFont typeface="Arial" panose="020B0604020202020204" pitchFamily="34" charset="0"/>
              <a:buChar char="•"/>
            </a:pPr>
            <a:r>
              <a:rPr lang="en-US" sz="2600" dirty="0"/>
              <a:t>????</a:t>
            </a:r>
          </a:p>
          <a:p>
            <a:pPr>
              <a:buFont typeface="Arial" panose="020B0604020202020204" pitchFamily="34" charset="0"/>
              <a:buChar char="•"/>
            </a:pPr>
            <a:endParaRPr lang="en-US" sz="900" dirty="0"/>
          </a:p>
          <a:p>
            <a:pPr>
              <a:buFont typeface="Arial" panose="020B0604020202020204" pitchFamily="34" charset="0"/>
              <a:buChar char="•"/>
            </a:pPr>
            <a:r>
              <a:rPr lang="en-US" sz="2600" dirty="0"/>
              <a:t>Are these emotional reactions the same?</a:t>
            </a:r>
          </a:p>
          <a:p>
            <a:pPr>
              <a:buFont typeface="Arial" panose="020B0604020202020204" pitchFamily="34" charset="0"/>
              <a:buChar char="•"/>
            </a:pPr>
            <a:r>
              <a:rPr lang="en-US" sz="2600" dirty="0"/>
              <a:t>Different? Opportunities for improvement?</a:t>
            </a:r>
          </a:p>
          <a:p>
            <a:pPr marL="800100" lvl="1" indent="-342900"/>
            <a:endParaRPr lang="en-US" sz="2600" dirty="0"/>
          </a:p>
          <a:p>
            <a:pPr marL="800100" lvl="1" indent="-342900"/>
            <a:endParaRPr lang="en-US" sz="2600" dirty="0"/>
          </a:p>
          <a:p>
            <a:pPr lvl="1" indent="0">
              <a:buNone/>
            </a:pPr>
            <a:endParaRPr lang="en-US" sz="2600" dirty="0"/>
          </a:p>
          <a:p>
            <a:endParaRPr lang="en-US" dirty="0"/>
          </a:p>
        </p:txBody>
      </p:sp>
    </p:spTree>
    <p:extLst>
      <p:ext uri="{BB962C8B-B14F-4D97-AF65-F5344CB8AC3E}">
        <p14:creationId xmlns:p14="http://schemas.microsoft.com/office/powerpoint/2010/main" val="42543772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456" y="838200"/>
            <a:ext cx="8305800" cy="762318"/>
          </a:xfrm>
        </p:spPr>
        <p:txBody>
          <a:bodyPr>
            <a:normAutofit/>
          </a:bodyPr>
          <a:lstStyle/>
          <a:p>
            <a:r>
              <a:rPr lang="en-US" sz="4400" b="1" dirty="0"/>
              <a:t>Strategies for </a:t>
            </a:r>
            <a:r>
              <a:rPr lang="en-US" sz="4400" b="1" dirty="0" smtClean="0"/>
              <a:t>Exploration</a:t>
            </a:r>
            <a:endParaRPr lang="en-US" b="1" dirty="0"/>
          </a:p>
        </p:txBody>
      </p:sp>
      <p:sp>
        <p:nvSpPr>
          <p:cNvPr id="3" name="Content Placeholder 2"/>
          <p:cNvSpPr>
            <a:spLocks noGrp="1"/>
          </p:cNvSpPr>
          <p:nvPr>
            <p:ph idx="1"/>
          </p:nvPr>
        </p:nvSpPr>
        <p:spPr>
          <a:xfrm>
            <a:off x="1295400" y="1845734"/>
            <a:ext cx="9860280" cy="4023360"/>
          </a:xfrm>
        </p:spPr>
        <p:txBody>
          <a:bodyPr>
            <a:normAutofit fontScale="92500" lnSpcReduction="10000"/>
          </a:bodyPr>
          <a:lstStyle/>
          <a:p>
            <a:pPr marL="342900" indent="-342900">
              <a:buFont typeface="Arial" panose="020B0604020202020204" pitchFamily="34" charset="0"/>
              <a:buChar char="•"/>
            </a:pPr>
            <a:r>
              <a:rPr lang="en-US" sz="2800" dirty="0"/>
              <a:t>Student Advisory Board</a:t>
            </a:r>
          </a:p>
          <a:p>
            <a:pPr marL="342900" indent="-342900">
              <a:buFont typeface="Arial" panose="020B0604020202020204" pitchFamily="34" charset="0"/>
              <a:buChar char="•"/>
            </a:pPr>
            <a:r>
              <a:rPr lang="en-US" sz="2800" dirty="0"/>
              <a:t>Faculty Advisory Board</a:t>
            </a:r>
          </a:p>
          <a:p>
            <a:pPr marL="342900" indent="-342900">
              <a:buFont typeface="Arial" panose="020B0604020202020204" pitchFamily="34" charset="0"/>
              <a:buChar char="•"/>
            </a:pPr>
            <a:r>
              <a:rPr lang="en-US" sz="2800" dirty="0"/>
              <a:t>Focus group </a:t>
            </a:r>
            <a:r>
              <a:rPr lang="en-US" sz="2800" dirty="0" smtClean="0"/>
              <a:t>conversations</a:t>
            </a:r>
          </a:p>
          <a:p>
            <a:pPr marL="342900" indent="-342900">
              <a:buFont typeface="Arial" panose="020B0604020202020204" pitchFamily="34" charset="0"/>
              <a:buChar char="•"/>
            </a:pPr>
            <a:r>
              <a:rPr lang="en-US" sz="2800" dirty="0" smtClean="0"/>
              <a:t>Coffee conversations</a:t>
            </a:r>
            <a:endParaRPr lang="en-US" sz="2800" dirty="0"/>
          </a:p>
          <a:p>
            <a:pPr marL="342900" indent="-342900">
              <a:buFont typeface="Arial" panose="020B0604020202020204" pitchFamily="34" charset="0"/>
              <a:buChar char="•"/>
            </a:pPr>
            <a:r>
              <a:rPr lang="en-US" sz="2800" dirty="0"/>
              <a:t>Surveys</a:t>
            </a:r>
          </a:p>
          <a:p>
            <a:pPr marL="342900" indent="-342900">
              <a:buFont typeface="Arial" panose="020B0604020202020204" pitchFamily="34" charset="0"/>
              <a:buChar char="•"/>
            </a:pPr>
            <a:r>
              <a:rPr lang="en-US" sz="2800" dirty="0" smtClean="0"/>
              <a:t>Recognize similar </a:t>
            </a:r>
            <a:r>
              <a:rPr lang="en-US" sz="2800" dirty="0"/>
              <a:t>student concerns/challenges</a:t>
            </a:r>
          </a:p>
          <a:p>
            <a:pPr marL="342900" indent="-342900">
              <a:buFont typeface="Arial" panose="020B0604020202020204" pitchFamily="34" charset="0"/>
              <a:buChar char="•"/>
            </a:pPr>
            <a:r>
              <a:rPr lang="en-US" sz="2800" dirty="0" smtClean="0"/>
              <a:t>Recognize similar </a:t>
            </a:r>
            <a:r>
              <a:rPr lang="en-US" sz="2800" dirty="0"/>
              <a:t>faculty concerns/challenges</a:t>
            </a:r>
          </a:p>
          <a:p>
            <a:pPr marL="342900" indent="-342900">
              <a:buFont typeface="Arial" panose="020B0604020202020204" pitchFamily="34" charset="0"/>
              <a:buChar char="•"/>
            </a:pPr>
            <a:r>
              <a:rPr lang="en-US" sz="2800" dirty="0"/>
              <a:t>Frequent staff observations and assessments</a:t>
            </a:r>
          </a:p>
          <a:p>
            <a:endParaRPr lang="en-US" dirty="0"/>
          </a:p>
        </p:txBody>
      </p:sp>
    </p:spTree>
    <p:extLst>
      <p:ext uri="{BB962C8B-B14F-4D97-AF65-F5344CB8AC3E}">
        <p14:creationId xmlns:p14="http://schemas.microsoft.com/office/powerpoint/2010/main" val="36045969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This is an On-Going Journey</a:t>
            </a:r>
            <a:endParaRPr lang="en-US" b="1" dirty="0"/>
          </a:p>
        </p:txBody>
      </p:sp>
      <p:sp>
        <p:nvSpPr>
          <p:cNvPr id="3" name="Content Placeholder 2"/>
          <p:cNvSpPr>
            <a:spLocks noGrp="1"/>
          </p:cNvSpPr>
          <p:nvPr>
            <p:ph idx="1"/>
          </p:nvPr>
        </p:nvSpPr>
        <p:spPr>
          <a:xfrm>
            <a:off x="1097280" y="1845734"/>
            <a:ext cx="10058400" cy="4326466"/>
          </a:xfrm>
        </p:spPr>
        <p:txBody>
          <a:bodyPr>
            <a:normAutofit/>
          </a:bodyPr>
          <a:lstStyle/>
          <a:p>
            <a:pPr>
              <a:buFont typeface="Arial" panose="020B0604020202020204" pitchFamily="34" charset="0"/>
              <a:buChar char="•"/>
            </a:pPr>
            <a:r>
              <a:rPr lang="en-US" sz="2600" dirty="0"/>
              <a:t>Developing your brand is an incremental journey</a:t>
            </a:r>
          </a:p>
          <a:p>
            <a:pPr>
              <a:buFont typeface="Arial" panose="020B0604020202020204" pitchFamily="34" charset="0"/>
              <a:buChar char="•"/>
            </a:pPr>
            <a:r>
              <a:rPr lang="en-US" sz="2600" dirty="0"/>
              <a:t>Process takes time </a:t>
            </a:r>
          </a:p>
          <a:p>
            <a:pPr>
              <a:buFont typeface="Arial" panose="020B0604020202020204" pitchFamily="34" charset="0"/>
              <a:buChar char="•"/>
            </a:pPr>
            <a:r>
              <a:rPr lang="en-US" sz="2600" dirty="0"/>
              <a:t>Mistakes will be made along the way</a:t>
            </a:r>
          </a:p>
          <a:p>
            <a:pPr>
              <a:buFont typeface="Arial" panose="020B0604020202020204" pitchFamily="34" charset="0"/>
              <a:buChar char="•"/>
            </a:pPr>
            <a:r>
              <a:rPr lang="en-US" sz="2600" dirty="0"/>
              <a:t>Requires constant attention and focus to the point where it becomes engrained in your culture and in your habits</a:t>
            </a:r>
          </a:p>
          <a:p>
            <a:pPr>
              <a:buFont typeface="Arial" panose="020B0604020202020204" pitchFamily="34" charset="0"/>
              <a:buChar char="•"/>
            </a:pPr>
            <a:r>
              <a:rPr lang="en-US" sz="2600" dirty="0"/>
              <a:t>After you identify your WHY, </a:t>
            </a:r>
            <a:r>
              <a:rPr lang="en-US" sz="2600" dirty="0" smtClean="0"/>
              <a:t>assess </a:t>
            </a:r>
            <a:r>
              <a:rPr lang="en-US" sz="2600" b="1" dirty="0" smtClean="0"/>
              <a:t>any </a:t>
            </a:r>
            <a:r>
              <a:rPr lang="en-US" sz="2600" b="1" dirty="0"/>
              <a:t>part </a:t>
            </a:r>
            <a:r>
              <a:rPr lang="en-US" sz="2600" dirty="0"/>
              <a:t>of your </a:t>
            </a:r>
            <a:r>
              <a:rPr lang="en-US" sz="2600" dirty="0" smtClean="0"/>
              <a:t>operations and ask:      </a:t>
            </a:r>
            <a:r>
              <a:rPr lang="en-US" sz="2600" dirty="0"/>
              <a:t>“How does X align with our WHY?” </a:t>
            </a:r>
          </a:p>
          <a:p>
            <a:pPr lvl="1">
              <a:buFont typeface="Arial" panose="020B0604020202020204" pitchFamily="34" charset="0"/>
              <a:buChar char="•"/>
            </a:pPr>
            <a:r>
              <a:rPr lang="en-US" sz="2600" dirty="0"/>
              <a:t>Tweak so it aligns</a:t>
            </a:r>
          </a:p>
          <a:p>
            <a:pPr lvl="1">
              <a:buFont typeface="Arial" panose="020B0604020202020204" pitchFamily="34" charset="0"/>
              <a:buChar char="•"/>
            </a:pPr>
            <a:r>
              <a:rPr lang="en-US" sz="2600" dirty="0"/>
              <a:t>Move on if it does not align</a:t>
            </a:r>
          </a:p>
          <a:p>
            <a:endParaRPr lang="en-US" dirty="0" smtClean="0"/>
          </a:p>
        </p:txBody>
      </p:sp>
    </p:spTree>
    <p:extLst>
      <p:ext uri="{BB962C8B-B14F-4D97-AF65-F5344CB8AC3E}">
        <p14:creationId xmlns:p14="http://schemas.microsoft.com/office/powerpoint/2010/main" val="814390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500328"/>
            <a:ext cx="10363200" cy="5797550"/>
          </a:xfrm>
        </p:spPr>
        <p:txBody>
          <a:bodyPr>
            <a:normAutofit/>
          </a:bodyPr>
          <a:lstStyle/>
          <a:p>
            <a:pPr marL="0" indent="0">
              <a:buNone/>
            </a:pPr>
            <a:r>
              <a:rPr lang="en-US" sz="3200" dirty="0"/>
              <a:t>How we </a:t>
            </a:r>
            <a:r>
              <a:rPr lang="en-US" sz="3200" b="1" dirty="0">
                <a:solidFill>
                  <a:srgbClr val="C00000"/>
                </a:solidFill>
              </a:rPr>
              <a:t>see</a:t>
            </a:r>
            <a:r>
              <a:rPr lang="en-US" sz="3200" dirty="0"/>
              <a:t> things can create a shift in how we </a:t>
            </a:r>
            <a:r>
              <a:rPr lang="en-US" sz="3200" b="1" dirty="0">
                <a:solidFill>
                  <a:srgbClr val="C00000"/>
                </a:solidFill>
              </a:rPr>
              <a:t>communicate</a:t>
            </a:r>
            <a:r>
              <a:rPr lang="en-US" sz="3200" dirty="0"/>
              <a:t> and in how we </a:t>
            </a:r>
            <a:r>
              <a:rPr lang="en-US" sz="3200" b="1" dirty="0">
                <a:solidFill>
                  <a:srgbClr val="C00000"/>
                </a:solidFill>
              </a:rPr>
              <a:t>behave</a:t>
            </a:r>
            <a:r>
              <a:rPr lang="en-US" sz="3200" dirty="0"/>
              <a:t>. </a:t>
            </a:r>
          </a:p>
          <a:p>
            <a:pPr marL="0" indent="0">
              <a:buNone/>
            </a:pPr>
            <a:r>
              <a:rPr lang="en-US" sz="3200" dirty="0"/>
              <a:t>--Stephen MR Covey</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sz="1000" dirty="0"/>
          </a:p>
          <a:p>
            <a:pPr marL="0" indent="0" algn="ctr">
              <a:buNone/>
            </a:pPr>
            <a:endParaRPr lang="en-US" sz="2800" dirty="0"/>
          </a:p>
          <a:p>
            <a:pPr marL="0" indent="0" algn="ctr">
              <a:buNone/>
            </a:pPr>
            <a:endParaRPr lang="en-US" sz="2800" dirty="0">
              <a:solidFill>
                <a:srgbClr val="FFC000"/>
              </a:solidFill>
            </a:endParaRPr>
          </a:p>
          <a:p>
            <a:pPr marL="0" indent="0" algn="ctr">
              <a:buNone/>
            </a:pPr>
            <a:r>
              <a:rPr lang="en-US" sz="2800" b="1" dirty="0">
                <a:solidFill>
                  <a:srgbClr val="C00000"/>
                </a:solidFill>
              </a:rPr>
              <a:t>Three dimensions are interdependent and change in any one impacts the others</a:t>
            </a:r>
          </a:p>
        </p:txBody>
      </p:sp>
      <p:sp>
        <p:nvSpPr>
          <p:cNvPr id="13" name="TextBox 12"/>
          <p:cNvSpPr txBox="1"/>
          <p:nvPr/>
        </p:nvSpPr>
        <p:spPr>
          <a:xfrm>
            <a:off x="5230476" y="2060275"/>
            <a:ext cx="5029200" cy="2677656"/>
          </a:xfrm>
          <a:prstGeom prst="rect">
            <a:avLst/>
          </a:prstGeom>
          <a:noFill/>
        </p:spPr>
        <p:txBody>
          <a:bodyPr wrap="square" rtlCol="0">
            <a:spAutoFit/>
          </a:bodyPr>
          <a:lstStyle/>
          <a:p>
            <a:r>
              <a:rPr lang="en-US" sz="2800" b="1" dirty="0"/>
              <a:t>        Communication</a:t>
            </a:r>
          </a:p>
          <a:p>
            <a:endParaRPr lang="en-US" sz="2800" b="1" dirty="0"/>
          </a:p>
          <a:p>
            <a:endParaRPr lang="en-US" sz="2800" b="1" dirty="0"/>
          </a:p>
          <a:p>
            <a:endParaRPr lang="en-US" sz="2800" b="1" dirty="0"/>
          </a:p>
          <a:p>
            <a:endParaRPr lang="en-US" sz="2800" b="1" dirty="0"/>
          </a:p>
          <a:p>
            <a:r>
              <a:rPr lang="en-US" sz="2800" b="1" dirty="0"/>
              <a:t>  See	 	              Behave</a:t>
            </a:r>
          </a:p>
        </p:txBody>
      </p:sp>
      <p:sp>
        <p:nvSpPr>
          <p:cNvPr id="17" name="Up-Down Arrow 16"/>
          <p:cNvSpPr/>
          <p:nvPr/>
        </p:nvSpPr>
        <p:spPr>
          <a:xfrm rot="1662662">
            <a:off x="6276108" y="2538843"/>
            <a:ext cx="401782" cy="17245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Up-Down Arrow 17"/>
          <p:cNvSpPr/>
          <p:nvPr/>
        </p:nvSpPr>
        <p:spPr>
          <a:xfrm rot="19757695">
            <a:off x="7751440" y="2526019"/>
            <a:ext cx="401782" cy="17245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Up-Down Arrow 18"/>
          <p:cNvSpPr/>
          <p:nvPr/>
        </p:nvSpPr>
        <p:spPr>
          <a:xfrm rot="5400000">
            <a:off x="6986007" y="3635845"/>
            <a:ext cx="401782" cy="17245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5915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770063"/>
            <a:ext cx="7745413" cy="3878262"/>
          </a:xfrm>
        </p:spPr>
        <p:txBody>
          <a:bodyPr rtlCol="0">
            <a:normAutofit/>
          </a:bodyPr>
          <a:lstStyle/>
          <a:p>
            <a:pPr marL="365760" indent="-365760" eaLnBrk="1" fontAlgn="auto" hangingPunct="1">
              <a:spcAft>
                <a:spcPts val="0"/>
              </a:spcAft>
              <a:defRPr/>
            </a:pPr>
            <a:endParaRPr lang="en-US" dirty="0">
              <a:solidFill>
                <a:schemeClr val="tx1">
                  <a:lumMod val="85000"/>
                  <a:lumOff val="15000"/>
                </a:schemeClr>
              </a:solidFill>
            </a:endParaRPr>
          </a:p>
          <a:p>
            <a:pPr marL="0" indent="0" eaLnBrk="1" fontAlgn="auto" hangingPunct="1">
              <a:spcAft>
                <a:spcPts val="0"/>
              </a:spcAft>
              <a:buFont typeface="Calibri" panose="020F0502020204030204" pitchFamily="34" charset="0"/>
              <a:buNone/>
              <a:defRPr/>
            </a:pPr>
            <a:r>
              <a:rPr lang="en-US" sz="3200" dirty="0">
                <a:solidFill>
                  <a:schemeClr val="tx1">
                    <a:lumMod val="85000"/>
                    <a:lumOff val="15000"/>
                  </a:schemeClr>
                </a:solidFill>
              </a:rPr>
              <a:t>You are more likely to act your way into a new way of thinking than to think your way into a new way of acting. </a:t>
            </a:r>
          </a:p>
          <a:p>
            <a:pPr marL="0" indent="0" eaLnBrk="1" fontAlgn="auto" hangingPunct="1">
              <a:spcAft>
                <a:spcPts val="0"/>
              </a:spcAft>
              <a:buFont typeface="Calibri" panose="020F0502020204030204" pitchFamily="34" charset="0"/>
              <a:buNone/>
              <a:defRPr/>
            </a:pPr>
            <a:r>
              <a:rPr lang="en-US" sz="3200" dirty="0">
                <a:solidFill>
                  <a:schemeClr val="tx1">
                    <a:lumMod val="85000"/>
                    <a:lumOff val="15000"/>
                  </a:schemeClr>
                </a:solidFill>
              </a:rPr>
              <a:t>	</a:t>
            </a:r>
          </a:p>
          <a:p>
            <a:pPr marL="0" indent="0" eaLnBrk="1" fontAlgn="auto" hangingPunct="1">
              <a:spcAft>
                <a:spcPts val="0"/>
              </a:spcAft>
              <a:buFont typeface="Calibri" panose="020F0502020204030204" pitchFamily="34" charset="0"/>
              <a:buNone/>
              <a:defRPr/>
            </a:pPr>
            <a:r>
              <a:rPr lang="en-US" sz="3200" dirty="0">
                <a:solidFill>
                  <a:schemeClr val="tx1">
                    <a:lumMod val="85000"/>
                    <a:lumOff val="15000"/>
                  </a:schemeClr>
                </a:solidFill>
              </a:rPr>
              <a:t>		-</a:t>
            </a:r>
            <a:r>
              <a:rPr lang="en-US" sz="3200" i="1" dirty="0">
                <a:solidFill>
                  <a:schemeClr val="tx1">
                    <a:lumMod val="85000"/>
                    <a:lumOff val="15000"/>
                  </a:schemeClr>
                </a:solidFill>
              </a:rPr>
              <a:t>Positive Deviance Initiative Mantra</a:t>
            </a:r>
          </a:p>
          <a:p>
            <a:pPr marL="365760" indent="-365760" eaLnBrk="1" fontAlgn="auto" hangingPunct="1">
              <a:spcAft>
                <a:spcPts val="0"/>
              </a:spcAft>
              <a:defRPr/>
            </a:pPr>
            <a:endParaRPr lang="en-US" dirty="0">
              <a:solidFill>
                <a:schemeClr val="tx1">
                  <a:lumMod val="85000"/>
                  <a:lumOff val="15000"/>
                </a:schemeClr>
              </a:solidFill>
            </a:endParaRPr>
          </a:p>
        </p:txBody>
      </p:sp>
      <p:sp>
        <p:nvSpPr>
          <p:cNvPr id="16387" name="Slide Number Placeholder 3"/>
          <p:cNvSpPr>
            <a:spLocks noGrp="1"/>
          </p:cNvSpPr>
          <p:nvPr>
            <p:ph type="sldNum" sz="quarter" idx="12"/>
          </p:nvPr>
        </p:nvSpPr>
        <p:spPr bwMode="auto">
          <a:xfrm>
            <a:off x="10118725" y="5648325"/>
            <a:ext cx="549275" cy="396875"/>
          </a:xfrm>
          <a:prstGeom prst="bracketPair">
            <a:avLst>
              <a:gd name="adj" fmla="val 17949"/>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defRPr>
            </a:lvl9pPr>
          </a:lstStyle>
          <a:p>
            <a:pPr>
              <a:defRPr/>
            </a:pPr>
            <a:fld id="{A3420828-0DCC-4CC5-AA2B-6802FE9A6457}" type="slidenum">
              <a:rPr lang="en-US" altLang="en-US" smtClean="0">
                <a:solidFill>
                  <a:schemeClr val="tx2"/>
                </a:solidFill>
              </a:rPr>
              <a:pPr>
                <a:defRPr/>
              </a:pPr>
              <a:t>57</a:t>
            </a:fld>
            <a:endParaRPr lang="en-US" altLang="en-US" smtClean="0">
              <a:solidFill>
                <a:schemeClr val="tx2"/>
              </a:solidFill>
            </a:endParaRPr>
          </a:p>
        </p:txBody>
      </p:sp>
      <p:pic>
        <p:nvPicPr>
          <p:cNvPr id="15364" name="Picture 2" descr="happy face frowning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3709988"/>
            <a:ext cx="205740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435132"/>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Refocus Website</a:t>
            </a:r>
            <a:endParaRPr lang="en-US"/>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www.projectshift-refocus.org/index.htm</a:t>
            </a:r>
            <a:endParaRPr lang="en-US" dirty="0" smtClean="0"/>
          </a:p>
          <a:p>
            <a:endParaRPr lang="en-US" dirty="0"/>
          </a:p>
        </p:txBody>
      </p:sp>
    </p:spTree>
    <p:extLst>
      <p:ext uri="{BB962C8B-B14F-4D97-AF65-F5344CB8AC3E}">
        <p14:creationId xmlns:p14="http://schemas.microsoft.com/office/powerpoint/2010/main" val="2290759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60904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Most Critical for Brand: </a:t>
            </a:r>
            <a:endParaRPr lang="en-US" sz="6000" b="1" dirty="0"/>
          </a:p>
        </p:txBody>
      </p:sp>
      <p:sp>
        <p:nvSpPr>
          <p:cNvPr id="3" name="Content Placeholder 2"/>
          <p:cNvSpPr>
            <a:spLocks noGrp="1"/>
          </p:cNvSpPr>
          <p:nvPr>
            <p:ph idx="1"/>
          </p:nvPr>
        </p:nvSpPr>
        <p:spPr/>
        <p:txBody>
          <a:bodyPr>
            <a:normAutofit/>
          </a:bodyPr>
          <a:lstStyle/>
          <a:p>
            <a:pPr marL="0" indent="0">
              <a:buNone/>
            </a:pPr>
            <a:endParaRPr lang="en-US" sz="3600" dirty="0" smtClean="0"/>
          </a:p>
          <a:p>
            <a:pPr marL="0" indent="0">
              <a:buNone/>
            </a:pPr>
            <a:endParaRPr lang="en-US" sz="3600" dirty="0"/>
          </a:p>
          <a:p>
            <a:pPr marL="0" indent="0" algn="ctr">
              <a:buNone/>
            </a:pPr>
            <a:r>
              <a:rPr lang="en-US" sz="3600" dirty="0" smtClean="0"/>
              <a:t>Know the reason your office exists – know your WHY</a:t>
            </a:r>
            <a:endParaRPr lang="en-US" sz="3600" dirty="0"/>
          </a:p>
        </p:txBody>
      </p:sp>
    </p:spTree>
    <p:extLst>
      <p:ext uri="{BB962C8B-B14F-4D97-AF65-F5344CB8AC3E}">
        <p14:creationId xmlns:p14="http://schemas.microsoft.com/office/powerpoint/2010/main" val="237755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19200" y="228600"/>
            <a:ext cx="10058400" cy="6172200"/>
          </a:xfrm>
        </p:spPr>
        <p:txBody>
          <a:bodyPr>
            <a:normAutofit fontScale="92500" lnSpcReduction="20000"/>
          </a:bodyPr>
          <a:lstStyle/>
          <a:p>
            <a:pPr marL="114300" indent="0">
              <a:buNone/>
            </a:pPr>
            <a:r>
              <a:rPr lang="en-US" sz="5800" b="1" dirty="0">
                <a:solidFill>
                  <a:srgbClr val="C00000"/>
                </a:solidFill>
              </a:rPr>
              <a:t>WHY: </a:t>
            </a:r>
            <a:endParaRPr lang="en-US" sz="5800" b="1" dirty="0" smtClean="0">
              <a:solidFill>
                <a:srgbClr val="C00000"/>
              </a:solidFill>
            </a:endParaRPr>
          </a:p>
          <a:p>
            <a:pPr marL="114300" indent="0">
              <a:buNone/>
            </a:pPr>
            <a:endParaRPr lang="en-US" sz="900" b="1" dirty="0"/>
          </a:p>
          <a:p>
            <a:pPr marL="571500" indent="-457200">
              <a:buFont typeface="Arial" panose="020B0604020202020204" pitchFamily="34" charset="0"/>
              <a:buChar char="•"/>
            </a:pPr>
            <a:r>
              <a:rPr lang="en-US" sz="3200" dirty="0"/>
              <a:t>Purpose?</a:t>
            </a:r>
          </a:p>
          <a:p>
            <a:pPr marL="571500" indent="-457200">
              <a:buFont typeface="Arial" panose="020B0604020202020204" pitchFamily="34" charset="0"/>
              <a:buChar char="•"/>
            </a:pPr>
            <a:r>
              <a:rPr lang="en-US" sz="3200" dirty="0"/>
              <a:t>Cause? </a:t>
            </a:r>
          </a:p>
          <a:p>
            <a:pPr marL="571500" indent="-457200">
              <a:buFont typeface="Arial" panose="020B0604020202020204" pitchFamily="34" charset="0"/>
              <a:buChar char="•"/>
            </a:pPr>
            <a:r>
              <a:rPr lang="en-US" sz="3200" dirty="0"/>
              <a:t>Belief? </a:t>
            </a:r>
          </a:p>
          <a:p>
            <a:pPr marL="571500" indent="-457200">
              <a:buFont typeface="Arial" panose="020B0604020202020204" pitchFamily="34" charset="0"/>
              <a:buChar char="•"/>
            </a:pPr>
            <a:r>
              <a:rPr lang="en-US" sz="3200" dirty="0"/>
              <a:t>Vision? </a:t>
            </a:r>
          </a:p>
          <a:p>
            <a:pPr marL="571500" indent="-457200">
              <a:buFont typeface="Arial" panose="020B0604020202020204" pitchFamily="34" charset="0"/>
              <a:buChar char="•"/>
            </a:pPr>
            <a:r>
              <a:rPr lang="en-US" sz="3200" dirty="0"/>
              <a:t>Ideals?</a:t>
            </a:r>
          </a:p>
          <a:p>
            <a:pPr marL="571500" indent="-457200">
              <a:buFont typeface="Arial" panose="020B0604020202020204" pitchFamily="34" charset="0"/>
              <a:buChar char="•"/>
            </a:pPr>
            <a:r>
              <a:rPr lang="en-US" sz="3200" dirty="0"/>
              <a:t>Essence of </a:t>
            </a:r>
            <a:r>
              <a:rPr lang="en-US" sz="3200" dirty="0" smtClean="0"/>
              <a:t>your office operations</a:t>
            </a:r>
            <a:endParaRPr lang="en-US" sz="3200" dirty="0"/>
          </a:p>
          <a:p>
            <a:pPr marL="571500" indent="-457200">
              <a:buFont typeface="Arial" panose="020B0604020202020204" pitchFamily="34" charset="0"/>
              <a:buChar char="•"/>
            </a:pPr>
            <a:r>
              <a:rPr lang="en-US" sz="3200" dirty="0"/>
              <a:t>Why should anyone care about your office</a:t>
            </a:r>
            <a:r>
              <a:rPr lang="en-US" sz="3200" dirty="0" smtClean="0"/>
              <a:t>?</a:t>
            </a:r>
          </a:p>
          <a:p>
            <a:pPr marL="571500" indent="-457200">
              <a:buFont typeface="Arial" panose="020B0604020202020204" pitchFamily="34" charset="0"/>
              <a:buChar char="•"/>
            </a:pPr>
            <a:r>
              <a:rPr lang="en-US" sz="3200" dirty="0"/>
              <a:t>Through your office’s efforts, what is your vision for your </a:t>
            </a:r>
            <a:r>
              <a:rPr lang="en-US" sz="3200" dirty="0" smtClean="0"/>
              <a:t>campus 20 – 30 years from now?</a:t>
            </a:r>
            <a:endParaRPr lang="en-US" sz="3200" dirty="0"/>
          </a:p>
          <a:p>
            <a:pPr marL="571500" indent="-457200">
              <a:buFont typeface="Arial" panose="020B0604020202020204" pitchFamily="34" charset="0"/>
              <a:buChar char="•"/>
            </a:pPr>
            <a:r>
              <a:rPr lang="en-US" sz="3200" dirty="0"/>
              <a:t>Why do you get out of bed Monday morning?</a:t>
            </a:r>
          </a:p>
          <a:p>
            <a:pPr marL="114300" indent="0">
              <a:buNone/>
            </a:pPr>
            <a:endParaRPr lang="en-US" dirty="0" smtClean="0"/>
          </a:p>
        </p:txBody>
      </p:sp>
    </p:spTree>
    <p:extLst>
      <p:ext uri="{BB962C8B-B14F-4D97-AF65-F5344CB8AC3E}">
        <p14:creationId xmlns:p14="http://schemas.microsoft.com/office/powerpoint/2010/main" val="329423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4000" dirty="0" smtClean="0"/>
          </a:p>
          <a:p>
            <a:pPr algn="ctr"/>
            <a:r>
              <a:rPr lang="en-US" sz="4000" dirty="0" smtClean="0"/>
              <a:t>Why does a disability office exist on campus?</a:t>
            </a:r>
          </a:p>
          <a:p>
            <a:pPr algn="ctr"/>
            <a:r>
              <a:rPr lang="en-US" sz="3600" i="1" dirty="0" smtClean="0">
                <a:solidFill>
                  <a:srgbClr val="FF0000"/>
                </a:solidFill>
              </a:rPr>
              <a:t>Identify three </a:t>
            </a:r>
            <a:r>
              <a:rPr lang="en-US" sz="3600" i="1" dirty="0">
                <a:solidFill>
                  <a:srgbClr val="FF0000"/>
                </a:solidFill>
              </a:rPr>
              <a:t>WHY purposes of the disability </a:t>
            </a:r>
            <a:r>
              <a:rPr lang="en-US" sz="3600" i="1" dirty="0" smtClean="0">
                <a:solidFill>
                  <a:srgbClr val="FF0000"/>
                </a:solidFill>
              </a:rPr>
              <a:t>office</a:t>
            </a:r>
            <a:endParaRPr lang="en-US" sz="3600" i="1" dirty="0">
              <a:solidFill>
                <a:srgbClr val="FF0000"/>
              </a:solidFill>
            </a:endParaRPr>
          </a:p>
          <a:p>
            <a:pPr algn="ctr"/>
            <a:endParaRPr lang="en-US" sz="4000" dirty="0"/>
          </a:p>
        </p:txBody>
      </p:sp>
    </p:spTree>
    <p:extLst>
      <p:ext uri="{BB962C8B-B14F-4D97-AF65-F5344CB8AC3E}">
        <p14:creationId xmlns:p14="http://schemas.microsoft.com/office/powerpoint/2010/main" val="801118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84997"/>
          </a:xfrm>
        </p:spPr>
        <p:txBody>
          <a:bodyPr>
            <a:normAutofit/>
          </a:bodyPr>
          <a:lstStyle/>
          <a:p>
            <a:r>
              <a:rPr lang="en-US" sz="6000" b="1" dirty="0" smtClean="0"/>
              <a:t>Possible Core WHY Purposes</a:t>
            </a:r>
            <a:endParaRPr lang="en-US" sz="6000" b="1" dirty="0"/>
          </a:p>
        </p:txBody>
      </p:sp>
      <p:sp>
        <p:nvSpPr>
          <p:cNvPr id="3" name="Content Placeholder 2"/>
          <p:cNvSpPr>
            <a:spLocks noGrp="1"/>
          </p:cNvSpPr>
          <p:nvPr>
            <p:ph sz="half" idx="1"/>
          </p:nvPr>
        </p:nvSpPr>
        <p:spPr>
          <a:xfrm>
            <a:off x="1097278" y="1845734"/>
            <a:ext cx="4998722" cy="4023360"/>
          </a:xfrm>
        </p:spPr>
        <p:txBody>
          <a:bodyPr>
            <a:noAutofit/>
          </a:bodyPr>
          <a:lstStyle/>
          <a:p>
            <a:pPr>
              <a:buFont typeface="Arial" panose="020B0604020202020204" pitchFamily="34" charset="0"/>
              <a:buChar char="•"/>
            </a:pPr>
            <a:r>
              <a:rPr lang="en-US" sz="2800" dirty="0" smtClean="0"/>
              <a:t>Access</a:t>
            </a:r>
          </a:p>
          <a:p>
            <a:pPr>
              <a:buFont typeface="Arial" panose="020B0604020202020204" pitchFamily="34" charset="0"/>
              <a:buChar char="•"/>
            </a:pPr>
            <a:r>
              <a:rPr lang="en-US" sz="2800" dirty="0" smtClean="0"/>
              <a:t>Inclusion</a:t>
            </a:r>
          </a:p>
          <a:p>
            <a:pPr>
              <a:buFont typeface="Arial" panose="020B0604020202020204" pitchFamily="34" charset="0"/>
              <a:buChar char="•"/>
            </a:pPr>
            <a:r>
              <a:rPr lang="en-US" sz="2800" dirty="0" smtClean="0"/>
              <a:t>Disability as an aspect of diversity</a:t>
            </a:r>
          </a:p>
          <a:p>
            <a:pPr>
              <a:buFont typeface="Arial" panose="020B0604020202020204" pitchFamily="34" charset="0"/>
              <a:buChar char="•"/>
            </a:pPr>
            <a:r>
              <a:rPr lang="en-US" sz="2800" dirty="0" smtClean="0"/>
              <a:t>Social responsibility to facilitate access</a:t>
            </a:r>
          </a:p>
          <a:p>
            <a:pPr>
              <a:buFont typeface="Arial" panose="020B0604020202020204" pitchFamily="34" charset="0"/>
              <a:buChar char="•"/>
            </a:pPr>
            <a:r>
              <a:rPr lang="en-US" sz="2800" dirty="0" smtClean="0"/>
              <a:t>Facilitate Inclusive environments</a:t>
            </a:r>
          </a:p>
        </p:txBody>
      </p:sp>
      <p:sp>
        <p:nvSpPr>
          <p:cNvPr id="4" name="Content Placeholder 3"/>
          <p:cNvSpPr>
            <a:spLocks noGrp="1"/>
          </p:cNvSpPr>
          <p:nvPr>
            <p:ph sz="half" idx="2"/>
          </p:nvPr>
        </p:nvSpPr>
        <p:spPr>
          <a:xfrm>
            <a:off x="6477000" y="1845734"/>
            <a:ext cx="4831080" cy="4023360"/>
          </a:xfrm>
        </p:spPr>
        <p:txBody>
          <a:bodyPr/>
          <a:lstStyle/>
          <a:p>
            <a:pPr>
              <a:buFont typeface="Arial" panose="020B0604020202020204" pitchFamily="34" charset="0"/>
              <a:buChar char="•"/>
            </a:pPr>
            <a:r>
              <a:rPr lang="en-US" sz="2800" dirty="0"/>
              <a:t>Social Justice</a:t>
            </a:r>
          </a:p>
          <a:p>
            <a:pPr>
              <a:buFont typeface="Arial" panose="020B0604020202020204" pitchFamily="34" charset="0"/>
              <a:buChar char="•"/>
            </a:pPr>
            <a:r>
              <a:rPr lang="en-US" sz="2800" dirty="0" smtClean="0"/>
              <a:t>Equity</a:t>
            </a:r>
          </a:p>
          <a:p>
            <a:pPr>
              <a:buFont typeface="Arial" panose="020B0604020202020204" pitchFamily="34" charset="0"/>
              <a:buChar char="•"/>
            </a:pPr>
            <a:r>
              <a:rPr lang="en-US" sz="2800" dirty="0" smtClean="0"/>
              <a:t>Facilitating educational </a:t>
            </a:r>
            <a:r>
              <a:rPr lang="en-US" sz="2800" dirty="0"/>
              <a:t>opportunities</a:t>
            </a:r>
          </a:p>
          <a:p>
            <a:pPr>
              <a:buFont typeface="Arial" panose="020B0604020202020204" pitchFamily="34" charset="0"/>
              <a:buChar char="•"/>
            </a:pPr>
            <a:r>
              <a:rPr lang="en-US" sz="2800" dirty="0"/>
              <a:t>System change</a:t>
            </a:r>
          </a:p>
          <a:p>
            <a:pPr>
              <a:buFont typeface="Arial" panose="020B0604020202020204" pitchFamily="34" charset="0"/>
              <a:buChar char="•"/>
            </a:pPr>
            <a:r>
              <a:rPr lang="en-US" sz="2800" dirty="0" smtClean="0"/>
              <a:t>Shifting attitudes</a:t>
            </a:r>
            <a:endParaRPr lang="en-US" sz="2800" dirty="0"/>
          </a:p>
          <a:p>
            <a:endParaRPr lang="en-US" dirty="0"/>
          </a:p>
        </p:txBody>
      </p:sp>
    </p:spTree>
    <p:extLst>
      <p:ext uri="{BB962C8B-B14F-4D97-AF65-F5344CB8AC3E}">
        <p14:creationId xmlns:p14="http://schemas.microsoft.com/office/powerpoint/2010/main" val="3156814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Maximize your Collaborative Efforts by Being Intentional with your Office Brand&amp;quot;&quot;/&gt;&lt;property id=&quot;20307&quot; value=&quot;258&quot;/&gt;&lt;/object&gt;&lt;object type=&quot;3&quot; unique_id=&quot;10005&quot;&gt;&lt;property id=&quot;20148&quot; value=&quot;5&quot;/&gt;&lt;property id=&quot;20300&quot; value=&quot;Slide 10 - &amp;quot;Necessary for Success&amp;quot;&quot;/&gt;&lt;property id=&quot;20307&quot; value=&quot;259&quot;/&gt;&lt;/object&gt;&lt;object type=&quot;3&quot; unique_id=&quot;10006&quot;&gt;&lt;property id=&quot;20148&quot; value=&quot;5&quot;/&gt;&lt;property id=&quot;20300&quot; value=&quot;Slide 7&quot;/&gt;&lt;property id=&quot;20307&quot; value=&quot;262&quot;/&gt;&lt;/object&gt;&lt;object type=&quot;3&quot; unique_id=&quot;10007&quot;&gt;&lt;property id=&quot;20148&quot; value=&quot;5&quot;/&gt;&lt;property id=&quot;20300&quot; value=&quot;Slide 12&quot;/&gt;&lt;property id=&quot;20307&quot; value=&quot;263&quot;/&gt;&lt;/object&gt;&lt;object type=&quot;3&quot; unique_id=&quot;10008&quot;&gt;&lt;property id=&quot;20148&quot; value=&quot;5&quot;/&gt;&lt;property id=&quot;20300&quot; value=&quot;Slide 13&quot;/&gt;&lt;property id=&quot;20307&quot; value=&quot;264&quot;/&gt;&lt;/object&gt;&lt;object type=&quot;3&quot; unique_id=&quot;10009&quot;&gt;&lt;property id=&quot;20148&quot; value=&quot;5&quot;/&gt;&lt;property id=&quot;20300&quot; value=&quot;Slide 14&quot;/&gt;&lt;property id=&quot;20307&quot; value=&quot;265&quot;/&gt;&lt;/object&gt;&lt;object type=&quot;3&quot; unique_id=&quot;10010&quot;&gt;&lt;property id=&quot;20148&quot; value=&quot;5&quot;/&gt;&lt;property id=&quot;20300&quot; value=&quot;Slide 15&quot;/&gt;&lt;property id=&quot;20307&quot; value=&quot;266&quot;/&gt;&lt;/object&gt;&lt;object type=&quot;3&quot; unique_id=&quot;10011&quot;&gt;&lt;property id=&quot;20148&quot; value=&quot;5&quot;/&gt;&lt;property id=&quot;20300&quot; value=&quot;Slide 11 - &amp;quot;The Golden Circle (Adapted from Simon Sinek’s Start with Why)&amp;quot;&quot;/&gt;&lt;property id=&quot;20307&quot; value=&quot;295&quot;/&gt;&lt;/object&gt;&lt;object type=&quot;3&quot; unique_id=&quot;10012&quot;&gt;&lt;property id=&quot;20148&quot; value=&quot;5&quot;/&gt;&lt;property id=&quot;20300&quot; value=&quot;Slide 27 - &amp;quot;When Connecting with Others&amp;quot;&quot;/&gt;&lt;property id=&quot;20307&quot; value=&quot;302&quot;/&gt;&lt;/object&gt;&lt;object type=&quot;3&quot; unique_id=&quot;10015&quot;&gt;&lt;property id=&quot;20148&quot; value=&quot;5&quot;/&gt;&lt;property id=&quot;20300&quot; value=&quot;Slide 16 - &amp;quot;The Purpose of a Disability Services  Office…&amp;quot;&quot;/&gt;&lt;property id=&quot;20307&quot; value=&quot;270&quot;/&gt;&lt;/object&gt;&lt;object type=&quot;3&quot; unique_id=&quot;10017&quot;&gt;&lt;property id=&quot;20148&quot; value=&quot;5&quot;/&gt;&lt;property id=&quot;20300&quot; value=&quot;Slide 17 - &amp;quot;Something to Ponder…&amp;quot;&quot;/&gt;&lt;property id=&quot;20307&quot; value=&quot;272&quot;/&gt;&lt;/object&gt;&lt;object type=&quot;3&quot; unique_id=&quot;10019&quot;&gt;&lt;property id=&quot;20148&quot; value=&quot;5&quot;/&gt;&lt;property id=&quot;20300&quot; value=&quot;Slide 28 - &amp;quot;Collaborate on WHAT via WHY&amp;quot;&quot;/&gt;&lt;property id=&quot;20307&quot; value=&quot;303&quot;/&gt;&lt;/object&gt;&lt;object type=&quot;3&quot; unique_id=&quot;10023&quot;&gt;&lt;property id=&quot;20148&quot; value=&quot;5&quot;/&gt;&lt;property id=&quot;20300&quot; value=&quot;Slide 31 - &amp;quot;Disability Office Brand Example #1 &amp;quot;&quot;/&gt;&lt;property id=&quot;20307&quot; value=&quot;274&quot;/&gt;&lt;/object&gt;&lt;object type=&quot;3&quot; unique_id=&quot;10024&quot;&gt;&lt;property id=&quot;20148&quot; value=&quot;5&quot;/&gt;&lt;property id=&quot;20300&quot; value=&quot;Slide 34 - &amp;quot;Mission Statement&amp;quot;&quot;/&gt;&lt;property id=&quot;20307&quot; value=&quot;275&quot;/&gt;&lt;/object&gt;&lt;object type=&quot;3&quot; unique_id=&quot;10025&quot;&gt;&lt;property id=&quot;20148&quot; value=&quot;5&quot;/&gt;&lt;property id=&quot;20300&quot; value=&quot;Slide 40 - &amp;quot;Overall Possible Brand Message…&amp;quot;&quot;/&gt;&lt;property id=&quot;20307&quot; value=&quot;277&quot;/&gt;&lt;/object&gt;&lt;object type=&quot;3&quot; unique_id=&quot;10026&quot;&gt;&lt;property id=&quot;20148&quot; value=&quot;5&quot;/&gt;&lt;property id=&quot;20300&quot; value=&quot;Slide 35 - &amp;quot;Intake Process&amp;quot;&quot;/&gt;&lt;property id=&quot;20307&quot; value=&quot;278&quot;/&gt;&lt;/object&gt;&lt;object type=&quot;3&quot; unique_id=&quot;10027&quot;&gt;&lt;property id=&quot;20148&quot; value=&quot;5&quot;/&gt;&lt;property id=&quot;20300&quot; value=&quot;Slide 36 - &amp;quot;Intro on an Accommodation Letter&amp;quot;&quot;/&gt;&lt;property id=&quot;20307&quot; value=&quot;279&quot;/&gt;&lt;/object&gt;&lt;object type=&quot;3&quot; unique_id=&quot;10028&quot;&gt;&lt;property id=&quot;20148&quot; value=&quot;5&quot;/&gt;&lt;property id=&quot;20300&quot; value=&quot;Slide 37 - &amp;quot;Example Syllabus Statement&amp;quot;&quot;/&gt;&lt;property id=&quot;20307&quot; value=&quot;296&quot;/&gt;&lt;/object&gt;&lt;object type=&quot;3&quot; unique_id=&quot;10030&quot;&gt;&lt;property id=&quot;20148&quot; value=&quot;5&quot;/&gt;&lt;property id=&quot;20300&quot; value=&quot;Slide 44&quot;/&gt;&lt;property id=&quot;20307&quot; value=&quot;284&quot;/&gt;&lt;/object&gt;&lt;object type=&quot;3&quot; unique_id=&quot;10031&quot;&gt;&lt;property id=&quot;20148&quot; value=&quot;5&quot;/&gt;&lt;property id=&quot;20300&quot; value=&quot;Slide 50 - &amp;quot;Overall Possible Brand Message…&amp;quot;&quot;/&gt;&lt;property id=&quot;20307&quot; value=&quot;286&quot;/&gt;&lt;/object&gt;&lt;object type=&quot;3&quot; unique_id=&quot;10032&quot;&gt;&lt;property id=&quot;20148&quot; value=&quot;5&quot;/&gt;&lt;property id=&quot;20300&quot; value=&quot;Slide 45 - &amp;quot;Initial Meeting Process&amp;quot;&quot;/&gt;&lt;property id=&quot;20307&quot; value=&quot;287&quot;/&gt;&lt;/object&gt;&lt;object type=&quot;3&quot; unique_id=&quot;10033&quot;&gt;&lt;property id=&quot;20148&quot; value=&quot;5&quot;/&gt;&lt;property id=&quot;20300&quot; value=&quot;Slide 46&quot;/&gt;&lt;property id=&quot;20307&quot; value=&quot;288&quot;/&gt;&lt;/object&gt;&lt;object type=&quot;3&quot; unique_id=&quot;10034&quot;&gt;&lt;property id=&quot;20148&quot; value=&quot;5&quot;/&gt;&lt;property id=&quot;20300&quot; value=&quot;Slide 47&quot;/&gt;&lt;property id=&quot;20307&quot; value=&quot;290&quot;/&gt;&lt;/object&gt;&lt;object type=&quot;3&quot; unique_id=&quot;11010&quot;&gt;&lt;property id=&quot;20148&quot; value=&quot;5&quot;/&gt;&lt;property id=&quot;20300&quot; value=&quot;Slide 3 - &amp;quot;What is a Brand?&amp;quot;&quot;/&gt;&lt;property id=&quot;20307&quot; value=&quot;309&quot;/&gt;&lt;/object&gt;&lt;object type=&quot;3&quot; unique_id=&quot;11022&quot;&gt;&lt;property id=&quot;20148&quot; value=&quot;5&quot;/&gt;&lt;property id=&quot;20300&quot; value=&quot;Slide 23 - &amp;quot;Connect with Others&amp;quot;&quot;/&gt;&lt;property id=&quot;20307&quot; value=&quot;316&quot;/&gt;&lt;/object&gt;&lt;object type=&quot;3&quot; unique_id=&quot;11024&quot;&gt;&lt;property id=&quot;20148&quot; value=&quot;5&quot;/&gt;&lt;property id=&quot;20300&quot; value=&quot;Slide 30 - &amp;quot;Some Components of Disability Office Brand&amp;amp;#x09;&amp;quot;&quot;/&gt;&lt;property id=&quot;20307&quot; value=&quot;311&quot;/&gt;&lt;/object&gt;&lt;object type=&quot;3&quot; unique_id=&quot;11524&quot;&gt;&lt;property id=&quot;20148&quot; value=&quot;5&quot;/&gt;&lt;property id=&quot;20300&quot; value=&quot;Slide 53 - &amp;quot;Further Exploration&amp;quot;&quot;/&gt;&lt;property id=&quot;20307&quot; value=&quot;324&quot;/&gt;&lt;/object&gt;&lt;object type=&quot;3&quot; unique_id=&quot;11525&quot;&gt;&lt;property id=&quot;20148&quot; value=&quot;5&quot;/&gt;&lt;property id=&quot;20300&quot; value=&quot;Slide 54 - &amp;quot;Strategies for Exploration&amp;quot;&quot;/&gt;&lt;property id=&quot;20307&quot; value=&quot;325&quot;/&gt;&lt;/object&gt;&lt;object type=&quot;3&quot; unique_id=&quot;12190&quot;&gt;&lt;property id=&quot;20148&quot; value=&quot;5&quot;/&gt;&lt;property id=&quot;20300&quot; value=&quot;Slide 4 - &amp;quot;Challenge for DS Offices:  Different Target Audiences&amp;quot;&quot;/&gt;&lt;property id=&quot;20307&quot; value=&quot;333&quot;/&gt;&lt;/object&gt;&lt;object type=&quot;3&quot; unique_id=&quot;12191&quot;&gt;&lt;property id=&quot;20148&quot; value=&quot;5&quot;/&gt;&lt;property id=&quot;20300&quot; value=&quot;Slide 6 - &amp;quot;Most Critical for Brand: &amp;quot;&quot;/&gt;&lt;property id=&quot;20307&quot; value=&quot;334&quot;/&gt;&lt;/object&gt;&lt;object type=&quot;3&quot; unique_id=&quot;12634&quot;&gt;&lt;property id=&quot;20148&quot; value=&quot;5&quot;/&gt;&lt;property id=&quot;20300&quot; value=&quot;Slide 21 - &amp;quot;Other Critical Brand Components:&amp;quot;&quot;/&gt;&lt;property id=&quot;20307&quot; value=&quot;335&quot;/&gt;&lt;/object&gt;&lt;object type=&quot;3&quot; unique_id=&quot;12635&quot;&gt;&lt;property id=&quot;20148&quot; value=&quot;5&quot;/&gt;&lt;property id=&quot;20300&quot; value=&quot;Slide 22 - &amp;quot;To Accomplish…&amp;quot;&quot;/&gt;&lt;property id=&quot;20307&quot; value=&quot;336&quot;/&gt;&lt;/object&gt;&lt;object type=&quot;3&quot; unique_id=&quot;12636&quot;&gt;&lt;property id=&quot;20148&quot; value=&quot;5&quot;/&gt;&lt;property id=&quot;20300&quot; value=&quot;Slide 41 - &amp;quot;Brand Example #2 &amp;quot;&quot;/&gt;&lt;property id=&quot;20307&quot; value=&quot;337&quot;/&gt;&lt;/object&gt;&lt;object type=&quot;3&quot; unique_id=&quot;12638&quot;&gt;&lt;property id=&quot;20148&quot; value=&quot;5&quot;/&gt;&lt;property id=&quot;20300&quot; value=&quot;Slide 59 - &amp;quot;Questions?&amp;quot;&quot;/&gt;&lt;property id=&quot;20307&quot; value=&quot;339&quot;/&gt;&lt;/object&gt;&lt;object type=&quot;3&quot; unique_id=&quot;13020&quot;&gt;&lt;property id=&quot;20148&quot; value=&quot;5&quot;/&gt;&lt;property id=&quot;20300&quot; value=&quot;Slide 18 - &amp;quot;Accommodations over Access?&amp;quot;&quot;/&gt;&lt;property id=&quot;20307&quot; value=&quot;342&quot;/&gt;&lt;/object&gt;&lt;object type=&quot;3&quot; unique_id=&quot;13021&quot;&gt;&lt;property id=&quot;20148&quot; value=&quot;5&quot;/&gt;&lt;property id=&quot;20300&quot; value=&quot;Slide 19 - &amp;quot;Access over Accommodations? &amp;quot;&quot;/&gt;&lt;property id=&quot;20307&quot; value=&quot;343&quot;/&gt;&lt;/object&gt;&lt;object type=&quot;3&quot; unique_id=&quot;13022&quot;&gt;&lt;property id=&quot;20148&quot; value=&quot;5&quot;/&gt;&lt;property id=&quot;20300&quot; value=&quot;Slide 33 - &amp;quot;Tagline &amp;quot;&quot;/&gt;&lt;property id=&quot;20307&quot; value=&quot;340&quot;/&gt;&lt;/object&gt;&lt;object type=&quot;3&quot; unique_id=&quot;13023&quot;&gt;&lt;property id=&quot;20148&quot; value=&quot;5&quot;/&gt;&lt;property id=&quot;20300&quot; value=&quot;Slide 43 - &amp;quot;Tagline&amp;amp;#x09;&amp;quot;&quot;/&gt;&lt;property id=&quot;20307&quot; value=&quot;341&quot;/&gt;&lt;/object&gt;&lt;object type=&quot;3&quot; unique_id=&quot;13237&quot;&gt;&lt;property id=&quot;20148&quot; value=&quot;5&quot;/&gt;&lt;property id=&quot;20300&quot; value=&quot;Slide 38&quot;/&gt;&lt;property id=&quot;20307&quot; value=&quot;344&quot;/&gt;&lt;/object&gt;&lt;object type=&quot;3&quot; unique_id=&quot;13238&quot;&gt;&lt;property id=&quot;20148&quot; value=&quot;5&quot;/&gt;&lt;property id=&quot;20300&quot; value=&quot;Slide 48&quot;/&gt;&lt;property id=&quot;20307&quot; value=&quot;345&quot;/&gt;&lt;/object&gt;&lt;object type=&quot;3&quot; unique_id=&quot;14325&quot;&gt;&lt;property id=&quot;20148&quot; value=&quot;5&quot;/&gt;&lt;property id=&quot;20300&quot; value=&quot;Slide 9 - &amp;quot;Possible Core WHY Purposes&amp;quot;&quot;/&gt;&lt;property id=&quot;20307&quot; value=&quot;347&quot;/&gt;&lt;/object&gt;&lt;object type=&quot;3&quot; unique_id=&quot;16288&quot;&gt;&lt;property id=&quot;20148&quot; value=&quot;5&quot;/&gt;&lt;property id=&quot;20300&quot; value=&quot;Slide 32 - &amp;quot;Office Name&amp;quot;&quot;/&gt;&lt;property id=&quot;20307&quot; value=&quot;349&quot;/&gt;&lt;/object&gt;&lt;object type=&quot;3&quot; unique_id=&quot;16289&quot;&gt;&lt;property id=&quot;20148&quot; value=&quot;5&quot;/&gt;&lt;property id=&quot;20300&quot; value=&quot;Slide 42 - &amp;quot;Office Name&amp;quot;&quot;/&gt;&lt;property id=&quot;20307&quot; value=&quot;350&quot;/&gt;&lt;/object&gt;&lt;object type=&quot;3&quot; unique_id=&quot;16471&quot;&gt;&lt;property id=&quot;20148&quot; value=&quot;5&quot;/&gt;&lt;property id=&quot;20300&quot; value=&quot;Slide 51 - &amp;quot;Next Steps&amp;quot;&quot;/&gt;&lt;property id=&quot;20307&quot; value=&quot;351&quot;/&gt;&lt;/object&gt;&lt;object type=&quot;3&quot; unique_id=&quot;16717&quot;&gt;&lt;property id=&quot;20148&quot; value=&quot;5&quot;/&gt;&lt;property id=&quot;20300&quot; value=&quot;Slide 8&quot;/&gt;&lt;property id=&quot;20307&quot; value=&quot;352&quot;/&gt;&lt;/object&gt;&lt;object type=&quot;3&quot; unique_id=&quot;16905&quot;&gt;&lt;property id=&quot;20148&quot; value=&quot;5&quot;/&gt;&lt;property id=&quot;20300&quot; value=&quot;Slide 29 - &amp;quot;Think From Their Perspective&amp;quot;&quot;/&gt;&lt;property id=&quot;20307&quot; value=&quot;353&quot;/&gt;&lt;/object&gt;&lt;object type=&quot;3&quot; unique_id=&quot;17636&quot;&gt;&lt;property id=&quot;20148&quot; value=&quot;5&quot;/&gt;&lt;property id=&quot;20300&quot; value=&quot;Slide 55 - &amp;quot;This is an On-Going Journey&amp;quot;&quot;/&gt;&lt;property id=&quot;20307&quot; value=&quot;358&quot;/&gt;&lt;/object&gt;&lt;object type=&quot;3&quot; unique_id=&quot;18012&quot;&gt;&lt;property id=&quot;20148&quot; value=&quot;5&quot;/&gt;&lt;property id=&quot;20300&quot; value=&quot;Slide 56&quot;/&gt;&lt;property id=&quot;20307&quot; value=&quot;360&quot;/&gt;&lt;/object&gt;&lt;object type=&quot;3&quot; unique_id=&quot;18013&quot;&gt;&lt;property id=&quot;20148&quot; value=&quot;5&quot;/&gt;&lt;property id=&quot;20300&quot; value=&quot;Slide 57&quot;/&gt;&lt;property id=&quot;20307&quot; value=&quot;361&quot;/&gt;&lt;/object&gt;&lt;object type=&quot;3&quot; unique_id=&quot;18014&quot;&gt;&lt;property id=&quot;20148&quot; value=&quot;5&quot;/&gt;&lt;property id=&quot;20300&quot; value=&quot;Slide 52 - &amp;quot;Suggested Next Steps&amp;quot;&quot;/&gt;&lt;property id=&quot;20307&quot; value=&quot;359&quot;/&gt;&lt;/object&gt;&lt;object type=&quot;3&quot; unique_id=&quot;18223&quot;&gt;&lt;property id=&quot;20148&quot; value=&quot;5&quot;/&gt;&lt;property id=&quot;20300&quot; value=&quot;Slide 58 - &amp;quot;Refocus Website&amp;quot;&quot;/&gt;&lt;property id=&quot;20307&quot; value=&quot;362&quot;/&gt;&lt;/object&gt;&lt;object type=&quot;3&quot; unique_id=&quot;18435&quot;&gt;&lt;property id=&quot;20148&quot; value=&quot;5&quot;/&gt;&lt;property id=&quot;20300&quot; value=&quot;Slide 24 - &amp;quot;Create a Customer Service “Wow” (Michael Hyatt)&amp;quot;&quot;/&gt;&lt;property id=&quot;20307&quot; value=&quot;363&quot;/&gt;&lt;/object&gt;&lt;object type=&quot;3&quot; unique_id=&quot;18650&quot;&gt;&lt;property id=&quot;20148&quot; value=&quot;5&quot;/&gt;&lt;property id=&quot;20300&quot; value=&quot;Slide 26 - &amp;quot;5 Questions to Ask Regarding Expectations&amp;quot;&quot;/&gt;&lt;property id=&quot;20307&quot; value=&quot;364&quot;/&gt;&lt;/object&gt;&lt;object type=&quot;3&quot; unique_id=&quot;20095&quot;&gt;&lt;property id=&quot;20148&quot; value=&quot;5&quot;/&gt;&lt;property id=&quot;20300&quot; value=&quot;Slide 25 - &amp;quot;Why Unmet Expectations Occur&amp;quot;&quot;/&gt;&lt;property id=&quot;20307&quot; value=&quot;367&quot;/&gt;&lt;/object&gt;&lt;object type=&quot;3&quot; unique_id=&quot;20622&quot;&gt;&lt;property id=&quot;20148&quot; value=&quot;5&quot;/&gt;&lt;property id=&quot;20300&quot; value=&quot;Slide 2 - &amp;quot;Office Brand&amp;quot;&quot;/&gt;&lt;property id=&quot;20307&quot; value=&quot;368&quot;/&gt;&lt;/object&gt;&lt;object type=&quot;3&quot; unique_id=&quot;20623&quot;&gt;&lt;property id=&quot;20148&quot; value=&quot;5&quot;/&gt;&lt;property id=&quot;20300&quot; value=&quot;Slide 5 - &amp;quot;WHY&amp;quot;&quot;/&gt;&lt;property id=&quot;20307&quot; value=&quot;369&quot;/&gt;&lt;/object&gt;&lt;object type=&quot;3&quot; unique_id=&quot;20624&quot;&gt;&lt;property id=&quot;20148&quot; value=&quot;5&quot;/&gt;&lt;property id=&quot;20300&quot; value=&quot;Slide 20 - &amp;quot;Connecting with Others and  Managing Expectations&amp;quot;&quot;/&gt;&lt;property id=&quot;20307&quot; value=&quot;370&quot;/&gt;&lt;/object&gt;&lt;object type=&quot;3&quot; unique_id=&quot;20625&quot;&gt;&lt;property id=&quot;20148&quot; value=&quot;5&quot;/&gt;&lt;property id=&quot;20300&quot; value=&quot;Slide 39 - &amp;quot;Disability Simulation Activity&amp;quot;&quot;/&gt;&lt;property id=&quot;20307&quot; value=&quot;371&quot;/&gt;&lt;/object&gt;&lt;object type=&quot;3&quot; unique_id=&quot;20626&quot;&gt;&lt;property id=&quot;20148&quot; value=&quot;5&quot;/&gt;&lt;property id=&quot;20300&quot; value=&quot;Slide 49 - &amp;quot;The Real Disability Barriers Workshop&amp;quot;&quot;/&gt;&lt;property id=&quot;20307&quot; value=&quot;372&quot;/&gt;&lt;/object&gt;&lt;/object&gt;&lt;object type=&quot;8&quot; unique_id=&quot;10078&quot;&gt;&lt;/object&gt;&lt;/object&gt;&lt;/database&gt;"/>
  <p:tag name="SECTOMILLISECCONVERTED" val="1"/>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759</TotalTime>
  <Words>2839</Words>
  <Application>Microsoft Office PowerPoint</Application>
  <PresentationFormat>Widescreen</PresentationFormat>
  <Paragraphs>443</Paragraphs>
  <Slides>59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59</vt:i4>
      </vt:variant>
    </vt:vector>
  </HeadingPairs>
  <TitlesOfParts>
    <vt:vector size="70" baseType="lpstr">
      <vt:lpstr>Arial</vt:lpstr>
      <vt:lpstr>Book Antiqua</vt:lpstr>
      <vt:lpstr>Calibri</vt:lpstr>
      <vt:lpstr>Calibri Light</vt:lpstr>
      <vt:lpstr>STXinwei</vt:lpstr>
      <vt:lpstr>Symbol</vt:lpstr>
      <vt:lpstr>Tahoma</vt:lpstr>
      <vt:lpstr>Times New Roman</vt:lpstr>
      <vt:lpstr>Trebuchet MS</vt:lpstr>
      <vt:lpstr>Wingdings</vt:lpstr>
      <vt:lpstr>Retrospect</vt:lpstr>
      <vt:lpstr>Maximize your Collaborative Efforts by Being Intentional with your Office Brand</vt:lpstr>
      <vt:lpstr>Office Brand</vt:lpstr>
      <vt:lpstr>What is a Brand?</vt:lpstr>
      <vt:lpstr>Challenge for DS Offices:  Different Target Audiences</vt:lpstr>
      <vt:lpstr>WHY</vt:lpstr>
      <vt:lpstr>Most Critical for Brand: </vt:lpstr>
      <vt:lpstr>PowerPoint Presentation</vt:lpstr>
      <vt:lpstr>PowerPoint Presentation</vt:lpstr>
      <vt:lpstr>Possible Core WHY Purposes</vt:lpstr>
      <vt:lpstr>Necessary for Success</vt:lpstr>
      <vt:lpstr>The Golden Circle (Adapted from Simon Sinek’s Start with Why)</vt:lpstr>
      <vt:lpstr>PowerPoint Presentation</vt:lpstr>
      <vt:lpstr>PowerPoint Presentation</vt:lpstr>
      <vt:lpstr>PowerPoint Presentation</vt:lpstr>
      <vt:lpstr>PowerPoint Presentation</vt:lpstr>
      <vt:lpstr>The Purpose of a Disability Services  Office…</vt:lpstr>
      <vt:lpstr>Something to Ponder…</vt:lpstr>
      <vt:lpstr>Accommodations over Access?</vt:lpstr>
      <vt:lpstr>Access over Accommodations? </vt:lpstr>
      <vt:lpstr>Connecting with Others and  Managing Expectations</vt:lpstr>
      <vt:lpstr>Other Critical Brand Components:</vt:lpstr>
      <vt:lpstr>To Accomplish…</vt:lpstr>
      <vt:lpstr>Connect with Others</vt:lpstr>
      <vt:lpstr>Create a Customer Service “Wow” (Michael Hyatt)</vt:lpstr>
      <vt:lpstr>Why Unmet Expectations Occur</vt:lpstr>
      <vt:lpstr>5 Questions to Ask Regarding Expectations</vt:lpstr>
      <vt:lpstr>When Connecting with Others</vt:lpstr>
      <vt:lpstr>Collaborate on WHAT via WHY</vt:lpstr>
      <vt:lpstr>Think From Their Perspective</vt:lpstr>
      <vt:lpstr>Some Components of Disability Office Brand </vt:lpstr>
      <vt:lpstr>Disability Office Brand Example #1 </vt:lpstr>
      <vt:lpstr>Office Name</vt:lpstr>
      <vt:lpstr>Tagline </vt:lpstr>
      <vt:lpstr>Mission Statement</vt:lpstr>
      <vt:lpstr>Intake Process</vt:lpstr>
      <vt:lpstr>Intro on an Accommodation Letter</vt:lpstr>
      <vt:lpstr>Example Syllabus Statement</vt:lpstr>
      <vt:lpstr>PowerPoint Presentation</vt:lpstr>
      <vt:lpstr>Disability Simulation Activity</vt:lpstr>
      <vt:lpstr>Overall Possible Brand Message…</vt:lpstr>
      <vt:lpstr>Brand Example #2 </vt:lpstr>
      <vt:lpstr>Office Name</vt:lpstr>
      <vt:lpstr>Tagline </vt:lpstr>
      <vt:lpstr>PowerPoint Presentation</vt:lpstr>
      <vt:lpstr>Initial Meeting Process</vt:lpstr>
      <vt:lpstr>PowerPoint Presentation</vt:lpstr>
      <vt:lpstr>PowerPoint Presentation</vt:lpstr>
      <vt:lpstr>PowerPoint Presentation</vt:lpstr>
      <vt:lpstr>The Real Disability Barriers Workshop</vt:lpstr>
      <vt:lpstr>Overall Possible Brand Message…</vt:lpstr>
      <vt:lpstr>Next Steps</vt:lpstr>
      <vt:lpstr>Suggested Next Steps</vt:lpstr>
      <vt:lpstr>Further Exploration</vt:lpstr>
      <vt:lpstr>Strategies for Exploration</vt:lpstr>
      <vt:lpstr>This is an On-Going Journey</vt:lpstr>
      <vt:lpstr>PowerPoint Presentation</vt:lpstr>
      <vt:lpstr>PowerPoint Presentation</vt:lpstr>
      <vt:lpstr>Refocus Website</vt:lpstr>
      <vt:lpstr>Questions?</vt:lpstr>
    </vt:vector>
  </TitlesOfParts>
  <Company>SDES, University of Central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dc:title>
  <dc:creator>Adam Meyer</dc:creator>
  <cp:lastModifiedBy>Kurtis J. Soltman</cp:lastModifiedBy>
  <cp:revision>125</cp:revision>
  <cp:lastPrinted>2016-07-08T16:37:17Z</cp:lastPrinted>
  <dcterms:created xsi:type="dcterms:W3CDTF">2015-01-28T03:50:42Z</dcterms:created>
  <dcterms:modified xsi:type="dcterms:W3CDTF">2016-10-19T17:59:21Z</dcterms:modified>
</cp:coreProperties>
</file>