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257" r:id="rId4"/>
    <p:sldId id="259" r:id="rId5"/>
    <p:sldId id="290" r:id="rId6"/>
    <p:sldId id="258" r:id="rId7"/>
    <p:sldId id="261" r:id="rId8"/>
    <p:sldId id="260" r:id="rId9"/>
    <p:sldId id="274" r:id="rId10"/>
    <p:sldId id="275" r:id="rId11"/>
    <p:sldId id="277" r:id="rId12"/>
    <p:sldId id="287" r:id="rId13"/>
    <p:sldId id="291" r:id="rId14"/>
    <p:sldId id="288" r:id="rId15"/>
    <p:sldId id="289" r:id="rId16"/>
    <p:sldId id="281" r:id="rId17"/>
    <p:sldId id="292" r:id="rId18"/>
    <p:sldId id="264" r:id="rId19"/>
    <p:sldId id="280" r:id="rId20"/>
    <p:sldId id="266" r:id="rId21"/>
    <p:sldId id="293" r:id="rId22"/>
    <p:sldId id="267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6" autoAdjust="0"/>
    <p:restoredTop sz="94660"/>
  </p:normalViewPr>
  <p:slideViewPr>
    <p:cSldViewPr>
      <p:cViewPr varScale="1">
        <p:scale>
          <a:sx n="110" d="100"/>
          <a:sy n="110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Accommodated Test</a:t>
            </a:r>
            <a:r>
              <a:rPr lang="en-US" baseline="0"/>
              <a:t> Proctoring</a:t>
            </a:r>
            <a:br>
              <a:rPr lang="en-US" baseline="0"/>
            </a:br>
            <a:r>
              <a:rPr lang="en-US" baseline="0"/>
              <a:t>AY15 vs AY16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Accommodated Testing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6A-4A65-9091-F0FCD4981079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6A-4A65-9091-F0FCD498107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6A-4A65-9091-F0FCD4981079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6A-4A65-9091-F0FCD498107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06A-4A65-9091-F0FCD4981079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06A-4A65-9091-F0FCD4981079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06A-4A65-9091-F0FCD4981079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06A-4A65-9091-F0FCD49810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Fall 2014</c:v>
                </c:pt>
                <c:pt idx="1">
                  <c:v>Fall 2015</c:v>
                </c:pt>
                <c:pt idx="2">
                  <c:v>Spring 2015</c:v>
                </c:pt>
                <c:pt idx="3">
                  <c:v>Spring 2016</c:v>
                </c:pt>
                <c:pt idx="4">
                  <c:v>Summer 2015</c:v>
                </c:pt>
                <c:pt idx="5">
                  <c:v>Summer 2016</c:v>
                </c:pt>
                <c:pt idx="6">
                  <c:v>Total 2014-2015</c:v>
                </c:pt>
                <c:pt idx="7">
                  <c:v>Total 2015-2016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152</c:v>
                </c:pt>
                <c:pt idx="1">
                  <c:v>275</c:v>
                </c:pt>
                <c:pt idx="2">
                  <c:v>149</c:v>
                </c:pt>
                <c:pt idx="3">
                  <c:v>234</c:v>
                </c:pt>
                <c:pt idx="4">
                  <c:v>16</c:v>
                </c:pt>
                <c:pt idx="5">
                  <c:v>67</c:v>
                </c:pt>
                <c:pt idx="6">
                  <c:v>317</c:v>
                </c:pt>
                <c:pt idx="7">
                  <c:v>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06A-4A65-9091-F0FCD4981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640544"/>
        <c:axId val="188641104"/>
      </c:barChart>
      <c:catAx>
        <c:axId val="1886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41104"/>
        <c:crosses val="autoZero"/>
        <c:auto val="1"/>
        <c:lblAlgn val="ctr"/>
        <c:lblOffset val="100"/>
        <c:noMultiLvlLbl val="0"/>
      </c:catAx>
      <c:valAx>
        <c:axId val="18864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3DFFFF-D338-4751-9C74-CACF2DE61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71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DFFFF-D338-4751-9C74-CACF2DE6130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15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SLOs: Tech lit; campus resources; id academic programs and majors which fit; plan to complete assignments; skills( time &amp; stress mgt, com etiquette); understand forces which affect career choice</a:t>
            </a:r>
          </a:p>
          <a:p>
            <a:r>
              <a:rPr lang="en-US" dirty="0"/>
              <a:t>Assessments: MI, learning styles, l/r brain; MBTI, values skills, interests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7C11-07A8-4F0F-9DFD-E86D886F6F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0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5096F-FEA6-4769-AF4F-BE95C8044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83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7888E-5431-4835-A976-2D2A09A21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8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914400"/>
            <a:ext cx="196215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73405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1757E-3C4C-4F27-A55B-39F04E2EA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8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EACCB-4703-4C60-A7C6-639F00302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03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C202-4BD6-4195-B3FD-9BFA57DD3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11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63763"/>
            <a:ext cx="3848100" cy="3551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163763"/>
            <a:ext cx="3848100" cy="3551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0BDDB-E974-489A-B9E8-DEB6DA310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94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1212A-7DB6-4BE3-98BF-C3BCD6660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10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91C4B-0D4B-4354-994C-D7E5E56C0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5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CCD82-1D11-4227-A81E-3548781FF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5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2B20-CA7B-4E27-BD6E-FA6E43EF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2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38F0F-8F80-4BAC-B2E9-03715D281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78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forUC10red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63763"/>
            <a:ext cx="7848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29350"/>
            <a:ext cx="144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29350"/>
            <a:ext cx="243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29350"/>
            <a:ext cx="144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EC8C86-DEBF-42BA-AC39-EE843F825D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esley.dorhout@uc.edu" TargetMode="External"/><Relationship Id="rId2" Type="http://schemas.openxmlformats.org/officeDocument/2006/relationships/hyperlink" Target="mailto:Julie.eagen@u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nnifer.radt@uc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 anchor="ctr"/>
          <a:lstStyle/>
          <a:p>
            <a:pPr algn="r"/>
            <a:r>
              <a:rPr lang="en-US" altLang="en-US" sz="4400" dirty="0" smtClean="0">
                <a:latin typeface="Calibri" panose="020F0502020204030204" pitchFamily="34" charset="0"/>
              </a:rPr>
              <a:t>Coordinating Services to Assist in Retention Efforts</a:t>
            </a:r>
            <a:endParaRPr lang="en-US" altLang="en-US" sz="4400" dirty="0">
              <a:latin typeface="Calibri" panose="020F0502020204030204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" y="3581400"/>
            <a:ext cx="8305800" cy="1143000"/>
          </a:xfrm>
        </p:spPr>
        <p:txBody>
          <a:bodyPr/>
          <a:lstStyle/>
          <a:p>
            <a:pPr algn="r"/>
            <a:r>
              <a:rPr lang="en-US" altLang="en-US" sz="2000" dirty="0">
                <a:latin typeface="Calibri" panose="020F0502020204030204" pitchFamily="34" charset="0"/>
              </a:rPr>
              <a:t>Julie Eagen, Director, Testing Services &amp; Enrollment Analysis</a:t>
            </a:r>
          </a:p>
          <a:p>
            <a:pPr algn="r"/>
            <a:r>
              <a:rPr lang="en-US" altLang="en-US" sz="2000" dirty="0">
                <a:latin typeface="Calibri" panose="020F0502020204030204" pitchFamily="34" charset="0"/>
              </a:rPr>
              <a:t>Lesley Dorhout, Educational Advisor, College Success </a:t>
            </a:r>
            <a:r>
              <a:rPr lang="en-US" altLang="en-US" sz="2000" dirty="0" smtClean="0">
                <a:latin typeface="Calibri" panose="020F0502020204030204" pitchFamily="34" charset="0"/>
              </a:rPr>
              <a:t>Program</a:t>
            </a:r>
          </a:p>
          <a:p>
            <a:pPr algn="r"/>
            <a:r>
              <a:rPr lang="en-US" altLang="en-US" sz="2000" dirty="0" smtClean="0">
                <a:latin typeface="Calibri" panose="020F0502020204030204" pitchFamily="34" charset="0"/>
              </a:rPr>
              <a:t>Jennifer Radt, Sr. Director of Student Affairs &amp; Services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381000"/>
            <a:ext cx="9067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Institutional </a:t>
            </a:r>
            <a:r>
              <a:rPr lang="en-US" dirty="0" smtClean="0">
                <a:latin typeface="Calibri" panose="020F0502020204030204" pitchFamily="34" charset="0"/>
              </a:rPr>
              <a:t>Response to Retention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6966"/>
            <a:ext cx="8763000" cy="3657600"/>
          </a:xfrm>
        </p:spPr>
        <p:txBody>
          <a:bodyPr/>
          <a:lstStyle/>
          <a:p>
            <a:r>
              <a:rPr lang="en-US" sz="2600" dirty="0">
                <a:latin typeface="Calibri" panose="020F0502020204030204" pitchFamily="34" charset="0"/>
              </a:rPr>
              <a:t>Increased awareness of student lifecycle </a:t>
            </a:r>
            <a:br>
              <a:rPr lang="en-US" sz="2600" dirty="0">
                <a:latin typeface="Calibri" panose="020F0502020204030204" pitchFamily="34" charset="0"/>
              </a:rPr>
            </a:br>
            <a:r>
              <a:rPr lang="en-US" sz="2600" dirty="0">
                <a:latin typeface="Calibri" panose="020F0502020204030204" pitchFamily="34" charset="0"/>
              </a:rPr>
              <a:t>(application → </a:t>
            </a:r>
            <a:r>
              <a:rPr lang="en-US" sz="2600" dirty="0" smtClean="0">
                <a:latin typeface="Calibri" panose="020F0502020204030204" pitchFamily="34" charset="0"/>
              </a:rPr>
              <a:t>graduation)</a:t>
            </a:r>
            <a:endParaRPr lang="en-US" sz="2600" dirty="0">
              <a:latin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</a:rPr>
              <a:t>Focused attention on role of student </a:t>
            </a:r>
            <a:r>
              <a:rPr lang="en-US" sz="2600" dirty="0" smtClean="0">
                <a:latin typeface="Calibri" panose="020F0502020204030204" pitchFamily="34" charset="0"/>
              </a:rPr>
              <a:t>services</a:t>
            </a:r>
            <a:endParaRPr lang="en-US" sz="2600" dirty="0">
              <a:latin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</a:rPr>
              <a:t>Faculty </a:t>
            </a:r>
            <a:r>
              <a:rPr lang="en-US" sz="2600" dirty="0" smtClean="0">
                <a:latin typeface="Calibri" panose="020F0502020204030204" pitchFamily="34" charset="0"/>
              </a:rPr>
              <a:t>voted to mandate placement testing prior to Orientation/course placement AND mandatory placement in College Success Program if indicated by test scores</a:t>
            </a:r>
            <a:endParaRPr lang="en-US" sz="2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3074" name="Picture 2" descr="This photo depicts a puzzle with the word community." title="Commun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901825" cy="11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7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1143000"/>
          </a:xfrm>
        </p:spPr>
        <p:txBody>
          <a:bodyPr/>
          <a:lstStyle/>
          <a:p>
            <a:r>
              <a:rPr lang="en-US" sz="4000" dirty="0" smtClean="0">
                <a:latin typeface="Calibri" panose="020F0502020204030204" pitchFamily="34" charset="0"/>
              </a:rPr>
              <a:t>Challenges to Institutional Response 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4343400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How to handle mandatory Placement Testing?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Culture change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Possibility of initial decrease in enrollment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How to require mandatory participation in </a:t>
            </a:r>
            <a:r>
              <a:rPr lang="en-US" sz="2200" dirty="0" smtClean="0">
                <a:latin typeface="Calibri" panose="020F0502020204030204" pitchFamily="34" charset="0"/>
              </a:rPr>
              <a:t>College Success Program?</a:t>
            </a:r>
            <a:endParaRPr lang="en-US" sz="2200" dirty="0">
              <a:latin typeface="Calibri" panose="020F0502020204030204" pitchFamily="34" charset="0"/>
            </a:endParaRP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Quick timeframe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Resistance from students and faculty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How to increase use of services by students with disabilities?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Not required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Shift for Testing </a:t>
            </a:r>
            <a:r>
              <a:rPr lang="en-US" sz="1800" dirty="0" smtClean="0">
                <a:latin typeface="Calibri" panose="020F0502020204030204" pitchFamily="34" charset="0"/>
              </a:rPr>
              <a:t>Services</a:t>
            </a:r>
            <a:endParaRPr lang="en-US" sz="1800" dirty="0">
              <a:latin typeface="Calibri" panose="020F0502020204030204" pitchFamily="34" charset="0"/>
            </a:endParaRP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How to provide quality service with small staff?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200" dirty="0"/>
          </a:p>
          <a:p>
            <a:endParaRPr lang="en-US" sz="24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2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0781"/>
            <a:ext cx="8153400" cy="1143000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Implementation of Institutional Response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6790"/>
            <a:ext cx="88392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Mandatory Placement Testing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Increased communication to students, faculty and staff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Change in marketing materials 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Role in Orientation invitation process</a:t>
            </a:r>
          </a:p>
          <a:p>
            <a:pPr marL="0" lvl="2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Mandatory participation in CSP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Communication to identified students prior to orientation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Specialized academic advisors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Frequent communication with Testing Services</a:t>
            </a:r>
          </a:p>
          <a:p>
            <a:pPr marL="0" lvl="2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Increase use of services by students with disabilities</a:t>
            </a:r>
          </a:p>
          <a:p>
            <a:pPr marL="1200150" lvl="4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Reduce barriers in terms of test scheduling</a:t>
            </a:r>
            <a:endParaRPr lang="en-US" sz="1800" dirty="0">
              <a:latin typeface="Calibri" panose="020F0502020204030204" pitchFamily="34" charset="0"/>
            </a:endParaRPr>
          </a:p>
          <a:p>
            <a:pPr marL="1200150" lvl="4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Increased communication to students</a:t>
            </a:r>
          </a:p>
          <a:p>
            <a:pPr marL="1200150" lvl="4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Personal introduction by Disability Services Staff</a:t>
            </a:r>
          </a:p>
          <a:p>
            <a:endParaRPr lang="en-US" sz="24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0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486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The Neighborhood Concept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848600" cy="3551237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Three units scattered across campus which hindered quality service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Three units co-located in 2015-2016 AY</a:t>
            </a:r>
          </a:p>
          <a:p>
            <a:r>
              <a:rPr lang="en-US" sz="2400" dirty="0">
                <a:latin typeface="Calibri" panose="020F0502020204030204" pitchFamily="34" charset="0"/>
              </a:rPr>
              <a:t>Staff works in a team format</a:t>
            </a:r>
          </a:p>
          <a:p>
            <a:r>
              <a:rPr lang="en-US" sz="2400" dirty="0">
                <a:latin typeface="Calibri" panose="020F0502020204030204" pitchFamily="34" charset="0"/>
              </a:rPr>
              <a:t>Staff covers for each other when necessary</a:t>
            </a:r>
          </a:p>
          <a:p>
            <a:r>
              <a:rPr lang="en-US" sz="2400" dirty="0">
                <a:latin typeface="Calibri" panose="020F0502020204030204" pitchFamily="34" charset="0"/>
              </a:rPr>
              <a:t>Staff know students and collaborate when problem solving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8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616" y="509666"/>
            <a:ext cx="7809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2400" dirty="0"/>
              <a:t>)</a:t>
            </a:r>
          </a:p>
        </p:txBody>
      </p:sp>
      <p:pic>
        <p:nvPicPr>
          <p:cNvPr id="3" name="Picture 2" descr="This photo shows the campus map for UC Clermont and office locations for each unit before 2012." title="Office Locations Prior to 2012"/>
          <p:cNvPicPr>
            <a:picLocks noChangeAspect="1"/>
          </p:cNvPicPr>
          <p:nvPr/>
        </p:nvPicPr>
        <p:blipFill rotWithShape="1">
          <a:blip r:embed="rId3"/>
          <a:srcRect l="39055" t="21773" r="16243" b="17995"/>
          <a:stretch/>
        </p:blipFill>
        <p:spPr>
          <a:xfrm>
            <a:off x="685801" y="152400"/>
            <a:ext cx="7239000" cy="46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Change #1:  Location</a:t>
            </a:r>
          </a:p>
        </p:txBody>
      </p:sp>
      <p:pic>
        <p:nvPicPr>
          <p:cNvPr id="3" name="Picture 2" descr="This photo shows the campus map for UC Clermont and office locations for each unit after 2015." title="Office Locations After 2015"/>
          <p:cNvPicPr>
            <a:picLocks noChangeAspect="1"/>
          </p:cNvPicPr>
          <p:nvPr/>
        </p:nvPicPr>
        <p:blipFill rotWithShape="1">
          <a:blip r:embed="rId2"/>
          <a:srcRect l="39305" t="23019" r="16565" b="18745"/>
          <a:stretch/>
        </p:blipFill>
        <p:spPr>
          <a:xfrm>
            <a:off x="685801" y="228600"/>
            <a:ext cx="7239000" cy="455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8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381000"/>
            <a:ext cx="9067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95400"/>
            <a:ext cx="8534400" cy="3733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Quantitative:</a:t>
            </a:r>
          </a:p>
          <a:p>
            <a:pPr marL="742950" lvl="2" indent="-342900"/>
            <a:r>
              <a:rPr lang="en-US" sz="2000" dirty="0">
                <a:latin typeface="Calibri" panose="020F0502020204030204" pitchFamily="34" charset="0"/>
              </a:rPr>
              <a:t>94% of incoming freshmen completed placement testing prior to enrolling in </a:t>
            </a:r>
            <a:r>
              <a:rPr lang="en-US" sz="2000" dirty="0" smtClean="0">
                <a:latin typeface="Calibri" panose="020F0502020204030204" pitchFamily="34" charset="0"/>
              </a:rPr>
              <a:t>classes</a:t>
            </a:r>
            <a:endParaRPr lang="en-US" sz="2000" dirty="0">
              <a:latin typeface="Calibri" panose="020F0502020204030204" pitchFamily="34" charset="0"/>
            </a:endParaRPr>
          </a:p>
          <a:p>
            <a:pPr marL="742950" lvl="2" indent="-342900"/>
            <a:r>
              <a:rPr lang="en-US" sz="2000" dirty="0">
                <a:latin typeface="Calibri" panose="020F0502020204030204" pitchFamily="34" charset="0"/>
              </a:rPr>
              <a:t>95% persistence rate for </a:t>
            </a:r>
            <a:r>
              <a:rPr lang="en-US" sz="2000" b="1" i="1" dirty="0">
                <a:latin typeface="Calibri" panose="020F0502020204030204" pitchFamily="34" charset="0"/>
              </a:rPr>
              <a:t>full</a:t>
            </a:r>
            <a:r>
              <a:rPr lang="en-US" sz="2000" dirty="0">
                <a:latin typeface="Calibri" panose="020F0502020204030204" pitchFamily="34" charset="0"/>
              </a:rPr>
              <a:t> participation in CSP (n=78)</a:t>
            </a:r>
          </a:p>
          <a:p>
            <a:pPr marL="742950" lvl="2" indent="-342900"/>
            <a:r>
              <a:rPr lang="en-US" sz="2000" dirty="0">
                <a:latin typeface="Calibri" panose="020F0502020204030204" pitchFamily="34" charset="0"/>
              </a:rPr>
              <a:t>50% persistence rate for </a:t>
            </a:r>
            <a:r>
              <a:rPr lang="en-US" sz="2000" b="1" i="1" dirty="0">
                <a:latin typeface="Calibri" panose="020F0502020204030204" pitchFamily="34" charset="0"/>
              </a:rPr>
              <a:t>no</a:t>
            </a:r>
            <a:r>
              <a:rPr lang="en-US" sz="2000" dirty="0">
                <a:latin typeface="Calibri" panose="020F0502020204030204" pitchFamily="34" charset="0"/>
              </a:rPr>
              <a:t> participation in CSP (n=18)</a:t>
            </a:r>
          </a:p>
          <a:p>
            <a:pPr marL="400050" lvl="2" indent="0">
              <a:buNone/>
            </a:pPr>
            <a:r>
              <a:rPr lang="en-US" sz="2000" b="1" i="1" dirty="0">
                <a:latin typeface="Calibri" panose="020F0502020204030204" pitchFamily="34" charset="0"/>
              </a:rPr>
              <a:t>	Persistence rate fall to spring all UCC – 80.7%</a:t>
            </a:r>
          </a:p>
          <a:p>
            <a:r>
              <a:rPr lang="en-US" sz="2600" dirty="0">
                <a:latin typeface="Calibri" panose="020F0502020204030204" pitchFamily="34" charset="0"/>
              </a:rPr>
              <a:t>Qualitative: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Increased collaboration among support </a:t>
            </a:r>
            <a:r>
              <a:rPr lang="en-US" sz="2200" dirty="0" smtClean="0">
                <a:latin typeface="Calibri" panose="020F0502020204030204" pitchFamily="34" charset="0"/>
              </a:rPr>
              <a:t>services</a:t>
            </a:r>
            <a:endParaRPr lang="en-US" sz="2200" dirty="0">
              <a:latin typeface="Calibri" panose="020F0502020204030204" pitchFamily="34" charset="0"/>
            </a:endParaRP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Creation of Student Success </a:t>
            </a:r>
            <a:r>
              <a:rPr lang="en-US" sz="2200" dirty="0" smtClean="0">
                <a:latin typeface="Calibri" panose="020F0502020204030204" pitchFamily="34" charset="0"/>
              </a:rPr>
              <a:t>Center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4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17" y="609600"/>
            <a:ext cx="78486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Accommodated Testing Data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883866"/>
              </p:ext>
            </p:extLst>
          </p:nvPr>
        </p:nvGraphicFramePr>
        <p:xfrm>
          <a:off x="696985" y="1676400"/>
          <a:ext cx="7239000" cy="327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0671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7148"/>
            <a:ext cx="53340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Obstacle Free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105400"/>
          </a:xfrm>
        </p:spPr>
        <p:txBody>
          <a:bodyPr/>
          <a:lstStyle/>
          <a:p>
            <a:pPr lvl="1"/>
            <a:r>
              <a:rPr lang="en-US" sz="2600" b="1" dirty="0">
                <a:latin typeface="Calibri" panose="020F0502020204030204" pitchFamily="34" charset="0"/>
              </a:rPr>
              <a:t>Purpose</a:t>
            </a:r>
            <a:r>
              <a:rPr lang="en-US" sz="2600" dirty="0">
                <a:latin typeface="Calibri" panose="020F0502020204030204" pitchFamily="34" charset="0"/>
              </a:rPr>
              <a:t>:  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remove barriers for specific student population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increase level of English and math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provide comprehensive program to include all student support areas</a:t>
            </a:r>
          </a:p>
        </p:txBody>
      </p:sp>
      <p:pic>
        <p:nvPicPr>
          <p:cNvPr id="5" name="Picture 4" descr="This photo shows the Obstacle Free participants and staff." title="Obstacle Free Ph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81400"/>
            <a:ext cx="4724400" cy="184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1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Obstacle Free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3551237"/>
          </a:xfrm>
        </p:spPr>
        <p:txBody>
          <a:bodyPr/>
          <a:lstStyle/>
          <a:p>
            <a:pPr lvl="1"/>
            <a:r>
              <a:rPr lang="en-US" sz="2600" b="1" dirty="0">
                <a:latin typeface="Calibri" panose="020F0502020204030204" pitchFamily="34" charset="0"/>
              </a:rPr>
              <a:t>Finances</a:t>
            </a:r>
            <a:r>
              <a:rPr lang="en-US" sz="2600" dirty="0">
                <a:latin typeface="Calibri" panose="020F0502020204030204" pitchFamily="34" charset="0"/>
              </a:rPr>
              <a:t>:  $10,000; $5,000 in grants and a matching $5,000 from Clermont College.</a:t>
            </a:r>
          </a:p>
          <a:p>
            <a:pPr lvl="1"/>
            <a:endParaRPr lang="en-US" sz="2600" dirty="0">
              <a:latin typeface="Calibri" panose="020F0502020204030204" pitchFamily="34" charset="0"/>
            </a:endParaRPr>
          </a:p>
          <a:p>
            <a:pPr lvl="1"/>
            <a:r>
              <a:rPr lang="en-US" sz="2600" b="1" dirty="0">
                <a:latin typeface="Calibri" panose="020F0502020204030204" pitchFamily="34" charset="0"/>
              </a:rPr>
              <a:t>Why $10,000? 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</a:rPr>
              <a:t>Waiver of application fee ($50) for each student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</a:rPr>
              <a:t>Waiver of confirmation fee ($50) for each student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</a:rPr>
              <a:t>3-credit hour scholarship ($667) for each student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</a:rPr>
              <a:t>Remaining funds used for t-shirts, food and supplies.</a:t>
            </a:r>
          </a:p>
        </p:txBody>
      </p:sp>
    </p:spTree>
    <p:extLst>
      <p:ext uri="{BB962C8B-B14F-4D97-AF65-F5344CB8AC3E}">
        <p14:creationId xmlns:p14="http://schemas.microsoft.com/office/powerpoint/2010/main" val="415280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Retention Affects Us All…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3556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Session’s purpose: 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share how </a:t>
            </a:r>
            <a:r>
              <a:rPr lang="en-US" dirty="0" smtClean="0">
                <a:latin typeface="Calibri" panose="020F0502020204030204" pitchFamily="34" charset="0"/>
              </a:rPr>
              <a:t>three service units at UC Clermont have partnered to </a:t>
            </a:r>
            <a:r>
              <a:rPr lang="en-US" dirty="0">
                <a:latin typeface="Calibri" panose="020F0502020204030204" pitchFamily="34" charset="0"/>
              </a:rPr>
              <a:t>creatively </a:t>
            </a:r>
            <a:r>
              <a:rPr lang="en-US" dirty="0" smtClean="0">
                <a:latin typeface="Calibri" panose="020F0502020204030204" pitchFamily="34" charset="0"/>
              </a:rPr>
              <a:t>participate </a:t>
            </a:r>
            <a:r>
              <a:rPr lang="en-US" dirty="0">
                <a:latin typeface="Calibri" panose="020F0502020204030204" pitchFamily="34" charset="0"/>
              </a:rPr>
              <a:t>in the college’s retention efforts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discuss ways your unit can participate in your home college’s retention plan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9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Year Two Initiatives: 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2</a:t>
            </a:r>
            <a:r>
              <a:rPr lang="en-US" baseline="30000" dirty="0">
                <a:latin typeface="Calibri" panose="020F0502020204030204" pitchFamily="34" charset="0"/>
              </a:rPr>
              <a:t>nd</a:t>
            </a:r>
            <a:r>
              <a:rPr lang="en-US" dirty="0">
                <a:latin typeface="Calibri" panose="020F0502020204030204" pitchFamily="34" charset="0"/>
              </a:rPr>
              <a:t> chances 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 Retention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3551237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Academic recovery program: 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Servicing academic alert/probation students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TS sends initial info to CSP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CSP sets up recovery plan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CSP monitors students through semester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TS tracks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progress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Students are enrolled in a success skills class taught by neighborhood staff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1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What’s In It For DS Offices?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Multiple units have interaction with DS students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Creative way to share resources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Staff are cross-trained to problem solve </a:t>
            </a:r>
            <a:r>
              <a:rPr lang="en-US" smtClean="0">
                <a:latin typeface="Calibri" panose="020F0502020204030204" pitchFamily="34" charset="0"/>
              </a:rPr>
              <a:t>a variety of issues</a:t>
            </a:r>
          </a:p>
          <a:p>
            <a:pPr marL="0" indent="0">
              <a:buNone/>
            </a:pPr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72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Action Steps for Your Campus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355123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Review institutional retention goals &amp; data</a:t>
            </a:r>
          </a:p>
          <a:p>
            <a:r>
              <a:rPr lang="en-US" dirty="0">
                <a:latin typeface="Calibri" panose="020F0502020204030204" pitchFamily="34" charset="0"/>
              </a:rPr>
              <a:t>Discuss retention with colleagues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What programs work for our students?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How can our unit expand these </a:t>
            </a:r>
            <a:r>
              <a:rPr lang="en-US" dirty="0" smtClean="0">
                <a:latin typeface="Calibri" panose="020F0502020204030204" pitchFamily="34" charset="0"/>
              </a:rPr>
              <a:t>exemplary </a:t>
            </a:r>
            <a:r>
              <a:rPr lang="en-US" dirty="0">
                <a:latin typeface="Calibri" panose="020F0502020204030204" pitchFamily="34" charset="0"/>
              </a:rPr>
              <a:t>programs?</a:t>
            </a:r>
          </a:p>
          <a:p>
            <a:r>
              <a:rPr lang="en-US" dirty="0">
                <a:latin typeface="Calibri" panose="020F0502020204030204" pitchFamily="34" charset="0"/>
              </a:rPr>
              <a:t>Explore grants for potential retention 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6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09600"/>
            <a:ext cx="77343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77200" cy="355123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How are we all responsible for retention?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What additional steps </a:t>
            </a:r>
            <a:r>
              <a:rPr lang="en-US" dirty="0" smtClean="0">
                <a:latin typeface="Calibri" panose="020F0502020204030204" pitchFamily="34" charset="0"/>
              </a:rPr>
              <a:t>could your office </a:t>
            </a:r>
            <a:r>
              <a:rPr lang="en-US" dirty="0">
                <a:latin typeface="Calibri" panose="020F0502020204030204" pitchFamily="34" charset="0"/>
              </a:rPr>
              <a:t>take in supporting retention efforts?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57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63763"/>
            <a:ext cx="8153400" cy="3551237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Julie Eagen, Director Testing </a:t>
            </a:r>
            <a:r>
              <a:rPr lang="en-US" sz="2800" dirty="0" smtClean="0">
                <a:latin typeface="Calibri" panose="020F0502020204030204" pitchFamily="34" charset="0"/>
              </a:rPr>
              <a:t>Services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hlinkClick r:id="rId2"/>
              </a:rPr>
              <a:t>julie.eagen@uc.edu</a:t>
            </a: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Lesley </a:t>
            </a:r>
            <a:r>
              <a:rPr lang="en-US" sz="2800" dirty="0">
                <a:latin typeface="Calibri" panose="020F0502020204030204" pitchFamily="34" charset="0"/>
              </a:rPr>
              <a:t>Dorhout,  CSP Educational Advisor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hlinkClick r:id="rId3"/>
              </a:rPr>
              <a:t>lesley.dorhout@uc.edu</a:t>
            </a: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Jennifer Radt, Sr. Director 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hlinkClick r:id="rId4"/>
              </a:rPr>
              <a:t>jennifer.radt@uc.edu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7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</a:rPr>
              <a:t>About UC Clermont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229600" cy="377983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Regional Campus of the University of Cincinnati</a:t>
            </a:r>
          </a:p>
          <a:p>
            <a:r>
              <a:rPr lang="en-US" altLang="en-US" sz="2800" dirty="0" smtClean="0">
                <a:latin typeface="Calibri" panose="020F0502020204030204" pitchFamily="34" charset="0"/>
              </a:rPr>
              <a:t>2,800 </a:t>
            </a:r>
            <a:r>
              <a:rPr lang="en-US" altLang="en-US" sz="2800" dirty="0">
                <a:latin typeface="Calibri" panose="020F0502020204030204" pitchFamily="34" charset="0"/>
              </a:rPr>
              <a:t>+/- student enrollment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Rural location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2-year degree focus 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(technical and transfer degrees)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Large Appalachian population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5" name="Picture 4" descr="This photo is of a building on campus with a blooming tree in front of it." title="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2926080" cy="19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9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66" y="381000"/>
            <a:ext cx="7924800" cy="1143000"/>
          </a:xfrm>
        </p:spPr>
        <p:txBody>
          <a:bodyPr/>
          <a:lstStyle/>
          <a:p>
            <a:r>
              <a:rPr lang="en-US" sz="4200" dirty="0">
                <a:latin typeface="Calibri" panose="020F0502020204030204" pitchFamily="34" charset="0"/>
              </a:rPr>
              <a:t>Clermont College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29" y="1295400"/>
            <a:ext cx="7786671" cy="164555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58% full-time</a:t>
            </a:r>
          </a:p>
          <a:p>
            <a:r>
              <a:rPr lang="en-US" sz="2400" dirty="0">
                <a:latin typeface="Calibri" panose="020F0502020204030204" pitchFamily="34" charset="0"/>
              </a:rPr>
              <a:t>56% female</a:t>
            </a:r>
          </a:p>
          <a:p>
            <a:r>
              <a:rPr lang="en-US" sz="2400" dirty="0">
                <a:latin typeface="Calibri" panose="020F0502020204030204" pitchFamily="34" charset="0"/>
              </a:rPr>
              <a:t>80% white (minorities are &lt; 2% each)</a:t>
            </a:r>
          </a:p>
          <a:p>
            <a:r>
              <a:rPr lang="en-US" sz="2400" dirty="0">
                <a:latin typeface="Calibri" panose="020F0502020204030204" pitchFamily="34" charset="0"/>
              </a:rPr>
              <a:t>32% “non-traditional” (age 25 or older)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All commuter students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More than 60% - 1st generation to attend college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Approximately 20% are underprepared in both English and Math</a:t>
            </a:r>
          </a:p>
          <a:p>
            <a:r>
              <a:rPr lang="en-US" sz="2400" dirty="0">
                <a:latin typeface="Calibri" panose="020F0502020204030204" pitchFamily="34" charset="0"/>
              </a:rPr>
              <a:t>Fall </a:t>
            </a:r>
            <a:r>
              <a:rPr lang="en-US" sz="2400" dirty="0" smtClean="0">
                <a:latin typeface="Calibri" panose="020F0502020204030204" pitchFamily="34" charset="0"/>
              </a:rPr>
              <a:t>2015 </a:t>
            </a:r>
            <a:r>
              <a:rPr lang="en-US" sz="2400" dirty="0">
                <a:latin typeface="Calibri" panose="020F0502020204030204" pitchFamily="34" charset="0"/>
              </a:rPr>
              <a:t>to Fall </a:t>
            </a:r>
            <a:r>
              <a:rPr lang="en-US" sz="2400" dirty="0" smtClean="0">
                <a:latin typeface="Calibri" panose="020F0502020204030204" pitchFamily="34" charset="0"/>
              </a:rPr>
              <a:t>2016 </a:t>
            </a:r>
            <a:r>
              <a:rPr lang="en-US" sz="2400" dirty="0">
                <a:latin typeface="Calibri" panose="020F0502020204030204" pitchFamily="34" charset="0"/>
              </a:rPr>
              <a:t>retention rate:  </a:t>
            </a:r>
            <a:r>
              <a:rPr lang="en-US" sz="2400" dirty="0" smtClean="0">
                <a:latin typeface="Calibri" panose="020F0502020204030204" pitchFamily="34" charset="0"/>
              </a:rPr>
              <a:t>61.1%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This photo shows a large group of students in front of a campus building." title="UC Clermont Cam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6546"/>
            <a:ext cx="1600200" cy="19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Disability Services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727" y="1828800"/>
            <a:ext cx="3848100" cy="3551237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</a:rPr>
              <a:t>Provides academic support for students with disabilities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Services </a:t>
            </a:r>
            <a:r>
              <a:rPr lang="en-US" sz="2000" dirty="0">
                <a:latin typeface="Calibri" panose="020F0502020204030204" pitchFamily="34" charset="0"/>
              </a:rPr>
              <a:t>approximately 220 students each semester.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Works closely with Testing Services to provide test proctoring.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31596"/>
            <a:ext cx="3848100" cy="3551237"/>
          </a:xfrm>
        </p:spPr>
        <p:txBody>
          <a:bodyPr/>
          <a:lstStyle/>
          <a:p>
            <a:r>
              <a:rPr lang="en-US" sz="2000" dirty="0" smtClean="0">
                <a:latin typeface="Calibri" panose="020F0502020204030204" pitchFamily="34" charset="0"/>
              </a:rPr>
              <a:t>Provides coaching for students.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Responsible for alternate text and assistive technology requests.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1 FT employee and 1 PT employee.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9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0724" y="228599"/>
            <a:ext cx="7886700" cy="13255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 </a:t>
            </a:r>
            <a:r>
              <a:rPr lang="en-US" altLang="en-US" dirty="0">
                <a:latin typeface="Calibri" panose="020F0502020204030204" pitchFamily="34" charset="0"/>
              </a:rPr>
              <a:t>Testing Services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953000" y="1142206"/>
            <a:ext cx="1361983" cy="82391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About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8038" y="1814258"/>
            <a:ext cx="3933824" cy="235204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Part of Academic Affairs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Primarily a student service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2 staff, 1 student worker &amp; 1 contract proctor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Orientation responsibilities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Data tracking and analysis</a:t>
            </a:r>
          </a:p>
          <a:p>
            <a:pPr marL="457200" lvl="1" indent="0">
              <a:buNone/>
            </a:pPr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13748" y="1142206"/>
            <a:ext cx="3297238" cy="82391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Services Offered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10537" y="1676400"/>
            <a:ext cx="4173537" cy="368458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Placement testing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Accommodated test proctoring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CLEP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DSST</a:t>
            </a:r>
          </a:p>
          <a:p>
            <a:pPr lvl="1"/>
            <a:r>
              <a:rPr lang="en-US" altLang="en-US" sz="2000" dirty="0" err="1">
                <a:latin typeface="Calibri" panose="020F0502020204030204" pitchFamily="34" charset="0"/>
              </a:rPr>
              <a:t>PearsonVue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Distance Learning proctoring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Program specific exams (TEAS V, AMP, HESI)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Prior Learning Assessment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62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70933"/>
            <a:ext cx="7886700" cy="13255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/>
              <a:t>  </a:t>
            </a:r>
            <a:r>
              <a:rPr lang="en-US" altLang="en-US" sz="4000" dirty="0">
                <a:latin typeface="Calibri" panose="020F0502020204030204" pitchFamily="34" charset="0"/>
              </a:rPr>
              <a:t>College Success Program 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0" y="762000"/>
            <a:ext cx="9144000" cy="5410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en-US" sz="1800" dirty="0"/>
          </a:p>
          <a:p>
            <a:pPr lvl="1"/>
            <a:r>
              <a:rPr lang="en-US" altLang="en-US" sz="3200" dirty="0">
                <a:latin typeface="Calibri" panose="020F0502020204030204" pitchFamily="34" charset="0"/>
              </a:rPr>
              <a:t>Target audience</a:t>
            </a:r>
            <a:r>
              <a:rPr lang="en-US" altLang="en-US" sz="2400" dirty="0">
                <a:latin typeface="Calibri" panose="020F0502020204030204" pitchFamily="34" charset="0"/>
              </a:rPr>
              <a:t>: </a:t>
            </a:r>
          </a:p>
          <a:p>
            <a:pPr lvl="2"/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Students testing into developmental English &amp; math</a:t>
            </a:r>
          </a:p>
          <a:p>
            <a:pPr lvl="1"/>
            <a:r>
              <a:rPr lang="en-US" altLang="en-US" sz="3200" dirty="0">
                <a:latin typeface="Calibri" panose="020F0502020204030204" pitchFamily="34" charset="0"/>
              </a:rPr>
              <a:t>Benefits:</a:t>
            </a:r>
          </a:p>
          <a:p>
            <a:pPr marL="1828800" lvl="4" indent="0"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Transitional courses prepare students for college level work</a:t>
            </a:r>
          </a:p>
          <a:p>
            <a:pPr marL="1828800" lvl="4" indent="0"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Personal &amp; academic assistance</a:t>
            </a:r>
          </a:p>
          <a:p>
            <a:pPr marL="1828800" lvl="4" indent="0"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Study strategies and lifelong skills emphasized</a:t>
            </a:r>
          </a:p>
          <a:p>
            <a:pPr marL="1828800" lvl="4" indent="0"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	Goal setting</a:t>
            </a:r>
          </a:p>
          <a:p>
            <a:pPr marL="1828800" lvl="4" indent="0"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	Time Management</a:t>
            </a:r>
          </a:p>
          <a:p>
            <a:pPr marL="1828800" lvl="4" indent="0">
              <a:buNone/>
            </a:pP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dirty="0"/>
          </a:p>
        </p:txBody>
      </p:sp>
      <p:pic>
        <p:nvPicPr>
          <p:cNvPr id="1028" name="Picture 4" descr="This photo shows a woman jugglnig 4 clocks with a frustrated look on her face." title="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9547"/>
            <a:ext cx="1295400" cy="1379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is photo shows a red circle with a line through it.  The words Test Anxiety are crossed out." title="Test Anxie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5556" r="6207" b="5556"/>
          <a:stretch/>
        </p:blipFill>
        <p:spPr bwMode="auto">
          <a:xfrm>
            <a:off x="5638800" y="4495800"/>
            <a:ext cx="1147482" cy="121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7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52400"/>
            <a:ext cx="78486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Barriers to Success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1998" cy="3276600"/>
          </a:xfrm>
        </p:spPr>
        <p:txBody>
          <a:bodyPr/>
          <a:lstStyle/>
          <a:p>
            <a:r>
              <a:rPr lang="en-US" sz="2600" dirty="0">
                <a:latin typeface="Calibri" panose="020F0502020204030204" pitchFamily="34" charset="0"/>
              </a:rPr>
              <a:t>Student Support Services – not </a:t>
            </a:r>
            <a:r>
              <a:rPr lang="en-US" sz="2600" dirty="0" smtClean="0">
                <a:latin typeface="Calibri" panose="020F0502020204030204" pitchFamily="34" charset="0"/>
              </a:rPr>
              <a:t>centralized</a:t>
            </a:r>
            <a:endParaRPr lang="en-US" sz="2600" dirty="0">
              <a:latin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</a:rPr>
              <a:t>No formalized retention </a:t>
            </a:r>
            <a:r>
              <a:rPr lang="en-US" sz="2600" dirty="0" smtClean="0">
                <a:latin typeface="Calibri" panose="020F0502020204030204" pitchFamily="34" charset="0"/>
              </a:rPr>
              <a:t>strategies</a:t>
            </a:r>
            <a:endParaRPr lang="en-US" sz="26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Placement testing not </a:t>
            </a:r>
            <a:r>
              <a:rPr lang="en-US" sz="2400" dirty="0" smtClean="0">
                <a:latin typeface="Calibri" panose="020F0502020204030204" pitchFamily="34" charset="0"/>
              </a:rPr>
              <a:t>mandatory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</a:rPr>
              <a:t>College Success Program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participation </a:t>
            </a:r>
            <a:r>
              <a:rPr lang="en-US" sz="2400" dirty="0" smtClean="0">
                <a:latin typeface="Calibri" panose="020F0502020204030204" pitchFamily="34" charset="0"/>
              </a:rPr>
              <a:t>optional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No comprehensive services for underprepared </a:t>
            </a:r>
            <a:r>
              <a:rPr lang="en-US" sz="2400" dirty="0" smtClean="0">
                <a:latin typeface="Calibri" panose="020F0502020204030204" pitchFamily="34" charset="0"/>
              </a:rPr>
              <a:t>students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Underutilization of </a:t>
            </a:r>
            <a:r>
              <a:rPr lang="en-US" sz="2400" dirty="0" smtClean="0">
                <a:latin typeface="Calibri" panose="020F0502020204030204" pitchFamily="34" charset="0"/>
              </a:rPr>
              <a:t>services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Lack of understanding that we all have a </a:t>
            </a:r>
            <a:r>
              <a:rPr lang="en-US" sz="2400" dirty="0" smtClean="0">
                <a:latin typeface="Calibri" panose="020F0502020204030204" pitchFamily="34" charset="0"/>
              </a:rPr>
              <a:t>role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No strategic effort to retain students with </a:t>
            </a:r>
            <a:r>
              <a:rPr lang="en-US" sz="2400" dirty="0" smtClean="0">
                <a:latin typeface="Calibri" panose="020F0502020204030204" pitchFamily="34" charset="0"/>
              </a:rPr>
              <a:t>disabilities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2300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381000"/>
            <a:ext cx="90678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Outside Influences on Retention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9067800" cy="3733800"/>
          </a:xfrm>
        </p:spPr>
        <p:txBody>
          <a:bodyPr/>
          <a:lstStyle/>
          <a:p>
            <a:r>
              <a:rPr lang="en-US" sz="2600" dirty="0">
                <a:latin typeface="Calibri" panose="020F0502020204030204" pitchFamily="34" charset="0"/>
              </a:rPr>
              <a:t>State funding changes in Ohio: 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no longer based on day +16 enrollment.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based on course completion rates.</a:t>
            </a: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</a:rPr>
              <a:t>Enrollment decline = need to retain current students.</a:t>
            </a:r>
          </a:p>
          <a:p>
            <a:endParaRPr lang="en-US" sz="2600" dirty="0">
              <a:latin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</a:rPr>
              <a:t>At-risk population = hardest to consistently retain.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838387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863</Words>
  <Application>Microsoft Office PowerPoint</Application>
  <PresentationFormat>On-screen Show (4:3)</PresentationFormat>
  <Paragraphs>181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Default Design</vt:lpstr>
      <vt:lpstr>Coordinating Services to Assist in Retention Efforts</vt:lpstr>
      <vt:lpstr>Retention Affects Us All…</vt:lpstr>
      <vt:lpstr>PowerPoint Presentation</vt:lpstr>
      <vt:lpstr>Clermont College Demographics</vt:lpstr>
      <vt:lpstr>Disability Services</vt:lpstr>
      <vt:lpstr>PowerPoint Presentation</vt:lpstr>
      <vt:lpstr>PowerPoint Presentation</vt:lpstr>
      <vt:lpstr>Barriers to Success</vt:lpstr>
      <vt:lpstr>Outside Influences on Retention</vt:lpstr>
      <vt:lpstr>Institutional Response to Retention</vt:lpstr>
      <vt:lpstr>Challenges to Institutional Response </vt:lpstr>
      <vt:lpstr>Implementation of Institutional Response</vt:lpstr>
      <vt:lpstr>The Neighborhood Concept</vt:lpstr>
      <vt:lpstr>PowerPoint Presentation</vt:lpstr>
      <vt:lpstr>Change #1:  Location</vt:lpstr>
      <vt:lpstr>Results</vt:lpstr>
      <vt:lpstr>Accommodated Testing Data</vt:lpstr>
      <vt:lpstr>Obstacle Free 2016</vt:lpstr>
      <vt:lpstr>Obstacle Free 2016</vt:lpstr>
      <vt:lpstr>Year Two Initiatives:  2nd chances  Retention</vt:lpstr>
      <vt:lpstr>What’s In It For DS Offices?</vt:lpstr>
      <vt:lpstr>Action Steps for Your Campus</vt:lpstr>
      <vt:lpstr>Group Discussion</vt:lpstr>
      <vt:lpstr>Contact Information</vt:lpstr>
    </vt:vector>
  </TitlesOfParts>
  <Company>University of Cincinnati, uc.edu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W Eagen</dc:creator>
  <cp:lastModifiedBy>Kurtis J. Soltman</cp:lastModifiedBy>
  <cp:revision>136</cp:revision>
  <dcterms:created xsi:type="dcterms:W3CDTF">2007-07-19T21:04:34Z</dcterms:created>
  <dcterms:modified xsi:type="dcterms:W3CDTF">2016-10-19T17:43:31Z</dcterms:modified>
</cp:coreProperties>
</file>