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066" r:id="rId1"/>
  </p:sldMasterIdLst>
  <p:notesMasterIdLst>
    <p:notesMasterId r:id="rId42"/>
  </p:notesMasterIdLst>
  <p:handoutMasterIdLst>
    <p:handoutMasterId r:id="rId43"/>
  </p:handoutMasterIdLst>
  <p:sldIdLst>
    <p:sldId id="256" r:id="rId2"/>
    <p:sldId id="291" r:id="rId3"/>
    <p:sldId id="418" r:id="rId4"/>
    <p:sldId id="269" r:id="rId5"/>
    <p:sldId id="480" r:id="rId6"/>
    <p:sldId id="481" r:id="rId7"/>
    <p:sldId id="407" r:id="rId8"/>
    <p:sldId id="502" r:id="rId9"/>
    <p:sldId id="408" r:id="rId10"/>
    <p:sldId id="501" r:id="rId11"/>
    <p:sldId id="482" r:id="rId12"/>
    <p:sldId id="491" r:id="rId13"/>
    <p:sldId id="390" r:id="rId14"/>
    <p:sldId id="420" r:id="rId15"/>
    <p:sldId id="396" r:id="rId16"/>
    <p:sldId id="423" r:id="rId17"/>
    <p:sldId id="404" r:id="rId18"/>
    <p:sldId id="424" r:id="rId19"/>
    <p:sldId id="403" r:id="rId20"/>
    <p:sldId id="440" r:id="rId21"/>
    <p:sldId id="441" r:id="rId22"/>
    <p:sldId id="425" r:id="rId23"/>
    <p:sldId id="426" r:id="rId24"/>
    <p:sldId id="427" r:id="rId25"/>
    <p:sldId id="416" r:id="rId26"/>
    <p:sldId id="498" r:id="rId27"/>
    <p:sldId id="496" r:id="rId28"/>
    <p:sldId id="497" r:id="rId29"/>
    <p:sldId id="503" r:id="rId30"/>
    <p:sldId id="504" r:id="rId31"/>
    <p:sldId id="500" r:id="rId32"/>
    <p:sldId id="495" r:id="rId33"/>
    <p:sldId id="510" r:id="rId34"/>
    <p:sldId id="505" r:id="rId35"/>
    <p:sldId id="506" r:id="rId36"/>
    <p:sldId id="508" r:id="rId37"/>
    <p:sldId id="509" r:id="rId38"/>
    <p:sldId id="507" r:id="rId39"/>
    <p:sldId id="417" r:id="rId40"/>
    <p:sldId id="499" r:id="rId4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17" d="100"/>
          <a:sy n="117" d="100"/>
        </p:scale>
        <p:origin x="1434" y="-4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0DD93E-36D7-41FB-9C27-3CBF11879DCA}" type="doc">
      <dgm:prSet loTypeId="urn:microsoft.com/office/officeart/2005/8/layout/venn1" loCatId="relationship" qsTypeId="urn:microsoft.com/office/officeart/2005/8/quickstyle/simple1" qsCatId="simple" csTypeId="urn:microsoft.com/office/officeart/2005/8/colors/accent1_2" csCatId="accent1" phldr="1"/>
      <dgm:spPr/>
    </dgm:pt>
    <dgm:pt modelId="{43D80A7C-58DB-45DC-9C2D-2390AB40D103}">
      <dgm:prSet phldrT="[Text]"/>
      <dgm:spPr/>
      <dgm:t>
        <a:bodyPr/>
        <a:lstStyle/>
        <a:p>
          <a:r>
            <a:rPr lang="en-US" dirty="0"/>
            <a:t>7 Principles for Good Practice in Undergraduate Education</a:t>
          </a:r>
        </a:p>
      </dgm:t>
    </dgm:pt>
    <dgm:pt modelId="{14859E00-7F8C-4539-9749-D712FB8CC217}" type="parTrans" cxnId="{D19AF431-2D4E-4E1A-926C-14EFAC8421CA}">
      <dgm:prSet/>
      <dgm:spPr/>
      <dgm:t>
        <a:bodyPr/>
        <a:lstStyle/>
        <a:p>
          <a:endParaRPr lang="en-US"/>
        </a:p>
      </dgm:t>
    </dgm:pt>
    <dgm:pt modelId="{B259F49A-2243-4B8D-A4AC-E9EB272EF62B}" type="sibTrans" cxnId="{D19AF431-2D4E-4E1A-926C-14EFAC8421CA}">
      <dgm:prSet/>
      <dgm:spPr/>
      <dgm:t>
        <a:bodyPr/>
        <a:lstStyle/>
        <a:p>
          <a:endParaRPr lang="en-US"/>
        </a:p>
      </dgm:t>
    </dgm:pt>
    <dgm:pt modelId="{64E00E89-F794-42BC-BD89-0DC5FE088906}">
      <dgm:prSet phldrT="[Text]"/>
      <dgm:spPr/>
      <dgm:t>
        <a:bodyPr/>
        <a:lstStyle/>
        <a:p>
          <a:r>
            <a:rPr lang="en-US" dirty="0"/>
            <a:t>Quality Matters Rubric Standards </a:t>
          </a:r>
        </a:p>
      </dgm:t>
    </dgm:pt>
    <dgm:pt modelId="{1E55008A-439E-466A-AB19-3BC61637C39C}" type="parTrans" cxnId="{15601190-6713-49ED-9198-0AEF582DB42B}">
      <dgm:prSet/>
      <dgm:spPr/>
      <dgm:t>
        <a:bodyPr/>
        <a:lstStyle/>
        <a:p>
          <a:endParaRPr lang="en-US"/>
        </a:p>
      </dgm:t>
    </dgm:pt>
    <dgm:pt modelId="{89138817-0ADA-4D6A-9697-9D38D9D31DDF}" type="sibTrans" cxnId="{15601190-6713-49ED-9198-0AEF582DB42B}">
      <dgm:prSet/>
      <dgm:spPr/>
      <dgm:t>
        <a:bodyPr/>
        <a:lstStyle/>
        <a:p>
          <a:endParaRPr lang="en-US"/>
        </a:p>
      </dgm:t>
    </dgm:pt>
    <dgm:pt modelId="{1D710F0F-F993-465C-9AF5-158BF7BC9C64}">
      <dgm:prSet phldrT="[Text]"/>
      <dgm:spPr/>
      <dgm:t>
        <a:bodyPr/>
        <a:lstStyle/>
        <a:p>
          <a:r>
            <a:rPr lang="en-US" dirty="0"/>
            <a:t>Universal Instructional Design</a:t>
          </a:r>
        </a:p>
      </dgm:t>
    </dgm:pt>
    <dgm:pt modelId="{E5744C83-8C4D-4515-A5FA-0ADBC5C14415}" type="parTrans" cxnId="{6F9398C6-23B8-41F6-9984-E253634AF38A}">
      <dgm:prSet/>
      <dgm:spPr/>
      <dgm:t>
        <a:bodyPr/>
        <a:lstStyle/>
        <a:p>
          <a:endParaRPr lang="en-US"/>
        </a:p>
      </dgm:t>
    </dgm:pt>
    <dgm:pt modelId="{7415A699-341E-4478-BC9B-BA22BB8A466E}" type="sibTrans" cxnId="{6F9398C6-23B8-41F6-9984-E253634AF38A}">
      <dgm:prSet/>
      <dgm:spPr/>
      <dgm:t>
        <a:bodyPr/>
        <a:lstStyle/>
        <a:p>
          <a:endParaRPr lang="en-US"/>
        </a:p>
      </dgm:t>
    </dgm:pt>
    <dgm:pt modelId="{4D09F7AB-64C1-41A0-B20A-E3C3BE9E399D}" type="pres">
      <dgm:prSet presAssocID="{E10DD93E-36D7-41FB-9C27-3CBF11879DCA}" presName="compositeShape" presStyleCnt="0">
        <dgm:presLayoutVars>
          <dgm:chMax val="7"/>
          <dgm:dir/>
          <dgm:resizeHandles val="exact"/>
        </dgm:presLayoutVars>
      </dgm:prSet>
      <dgm:spPr/>
    </dgm:pt>
    <dgm:pt modelId="{BC5CFC55-B89C-48FC-9610-F79634C67C63}" type="pres">
      <dgm:prSet presAssocID="{43D80A7C-58DB-45DC-9C2D-2390AB40D103}" presName="circ1" presStyleLbl="vennNode1" presStyleIdx="0" presStyleCnt="3"/>
      <dgm:spPr/>
      <dgm:t>
        <a:bodyPr/>
        <a:lstStyle/>
        <a:p>
          <a:endParaRPr lang="en-US"/>
        </a:p>
      </dgm:t>
    </dgm:pt>
    <dgm:pt modelId="{15B45AD3-DB86-43E6-BC9E-A415DB09A902}" type="pres">
      <dgm:prSet presAssocID="{43D80A7C-58DB-45DC-9C2D-2390AB40D103}" presName="circ1Tx" presStyleLbl="revTx" presStyleIdx="0" presStyleCnt="0">
        <dgm:presLayoutVars>
          <dgm:chMax val="0"/>
          <dgm:chPref val="0"/>
          <dgm:bulletEnabled val="1"/>
        </dgm:presLayoutVars>
      </dgm:prSet>
      <dgm:spPr/>
      <dgm:t>
        <a:bodyPr/>
        <a:lstStyle/>
        <a:p>
          <a:endParaRPr lang="en-US"/>
        </a:p>
      </dgm:t>
    </dgm:pt>
    <dgm:pt modelId="{E123E509-D838-4342-BF36-B32CC6A7E955}" type="pres">
      <dgm:prSet presAssocID="{64E00E89-F794-42BC-BD89-0DC5FE088906}" presName="circ2" presStyleLbl="vennNode1" presStyleIdx="1" presStyleCnt="3"/>
      <dgm:spPr/>
      <dgm:t>
        <a:bodyPr/>
        <a:lstStyle/>
        <a:p>
          <a:endParaRPr lang="en-US"/>
        </a:p>
      </dgm:t>
    </dgm:pt>
    <dgm:pt modelId="{5F06AD42-9A6C-4E44-9DE3-3036534C4E66}" type="pres">
      <dgm:prSet presAssocID="{64E00E89-F794-42BC-BD89-0DC5FE088906}" presName="circ2Tx" presStyleLbl="revTx" presStyleIdx="0" presStyleCnt="0">
        <dgm:presLayoutVars>
          <dgm:chMax val="0"/>
          <dgm:chPref val="0"/>
          <dgm:bulletEnabled val="1"/>
        </dgm:presLayoutVars>
      </dgm:prSet>
      <dgm:spPr/>
      <dgm:t>
        <a:bodyPr/>
        <a:lstStyle/>
        <a:p>
          <a:endParaRPr lang="en-US"/>
        </a:p>
      </dgm:t>
    </dgm:pt>
    <dgm:pt modelId="{6D7AB722-828C-49CA-A006-49B4F36F8085}" type="pres">
      <dgm:prSet presAssocID="{1D710F0F-F993-465C-9AF5-158BF7BC9C64}" presName="circ3" presStyleLbl="vennNode1" presStyleIdx="2" presStyleCnt="3"/>
      <dgm:spPr/>
      <dgm:t>
        <a:bodyPr/>
        <a:lstStyle/>
        <a:p>
          <a:endParaRPr lang="en-US"/>
        </a:p>
      </dgm:t>
    </dgm:pt>
    <dgm:pt modelId="{1299D368-A6C7-42FE-9D60-EE7378313263}" type="pres">
      <dgm:prSet presAssocID="{1D710F0F-F993-465C-9AF5-158BF7BC9C64}" presName="circ3Tx" presStyleLbl="revTx" presStyleIdx="0" presStyleCnt="0">
        <dgm:presLayoutVars>
          <dgm:chMax val="0"/>
          <dgm:chPref val="0"/>
          <dgm:bulletEnabled val="1"/>
        </dgm:presLayoutVars>
      </dgm:prSet>
      <dgm:spPr/>
      <dgm:t>
        <a:bodyPr/>
        <a:lstStyle/>
        <a:p>
          <a:endParaRPr lang="en-US"/>
        </a:p>
      </dgm:t>
    </dgm:pt>
  </dgm:ptLst>
  <dgm:cxnLst>
    <dgm:cxn modelId="{15601190-6713-49ED-9198-0AEF582DB42B}" srcId="{E10DD93E-36D7-41FB-9C27-3CBF11879DCA}" destId="{64E00E89-F794-42BC-BD89-0DC5FE088906}" srcOrd="1" destOrd="0" parTransId="{1E55008A-439E-466A-AB19-3BC61637C39C}" sibTransId="{89138817-0ADA-4D6A-9697-9D38D9D31DDF}"/>
    <dgm:cxn modelId="{D6B6D584-D7F0-48D0-B6E8-EA53A085396C}" type="presOf" srcId="{43D80A7C-58DB-45DC-9C2D-2390AB40D103}" destId="{15B45AD3-DB86-43E6-BC9E-A415DB09A902}" srcOrd="1" destOrd="0" presId="urn:microsoft.com/office/officeart/2005/8/layout/venn1"/>
    <dgm:cxn modelId="{D19AF431-2D4E-4E1A-926C-14EFAC8421CA}" srcId="{E10DD93E-36D7-41FB-9C27-3CBF11879DCA}" destId="{43D80A7C-58DB-45DC-9C2D-2390AB40D103}" srcOrd="0" destOrd="0" parTransId="{14859E00-7F8C-4539-9749-D712FB8CC217}" sibTransId="{B259F49A-2243-4B8D-A4AC-E9EB272EF62B}"/>
    <dgm:cxn modelId="{685897AE-CE50-4416-8CD5-DCF7B5CCFFF3}" type="presOf" srcId="{1D710F0F-F993-465C-9AF5-158BF7BC9C64}" destId="{6D7AB722-828C-49CA-A006-49B4F36F8085}" srcOrd="0" destOrd="0" presId="urn:microsoft.com/office/officeart/2005/8/layout/venn1"/>
    <dgm:cxn modelId="{9AF517D2-B529-4039-9B24-8C2CEBCD451A}" type="presOf" srcId="{43D80A7C-58DB-45DC-9C2D-2390AB40D103}" destId="{BC5CFC55-B89C-48FC-9610-F79634C67C63}" srcOrd="0" destOrd="0" presId="urn:microsoft.com/office/officeart/2005/8/layout/venn1"/>
    <dgm:cxn modelId="{A1768091-0CED-4DA4-9084-25DCAAEB854C}" type="presOf" srcId="{64E00E89-F794-42BC-BD89-0DC5FE088906}" destId="{E123E509-D838-4342-BF36-B32CC6A7E955}" srcOrd="0" destOrd="0" presId="urn:microsoft.com/office/officeart/2005/8/layout/venn1"/>
    <dgm:cxn modelId="{2359B7BC-6C92-4DFD-AA38-1A04E8CC9DB9}" type="presOf" srcId="{E10DD93E-36D7-41FB-9C27-3CBF11879DCA}" destId="{4D09F7AB-64C1-41A0-B20A-E3C3BE9E399D}" srcOrd="0" destOrd="0" presId="urn:microsoft.com/office/officeart/2005/8/layout/venn1"/>
    <dgm:cxn modelId="{A20353C7-4D86-4536-8E0B-17D89E243985}" type="presOf" srcId="{64E00E89-F794-42BC-BD89-0DC5FE088906}" destId="{5F06AD42-9A6C-4E44-9DE3-3036534C4E66}" srcOrd="1" destOrd="0" presId="urn:microsoft.com/office/officeart/2005/8/layout/venn1"/>
    <dgm:cxn modelId="{6F9398C6-23B8-41F6-9984-E253634AF38A}" srcId="{E10DD93E-36D7-41FB-9C27-3CBF11879DCA}" destId="{1D710F0F-F993-465C-9AF5-158BF7BC9C64}" srcOrd="2" destOrd="0" parTransId="{E5744C83-8C4D-4515-A5FA-0ADBC5C14415}" sibTransId="{7415A699-341E-4478-BC9B-BA22BB8A466E}"/>
    <dgm:cxn modelId="{8727D8F4-82F2-4A50-B889-419518B05FD9}" type="presOf" srcId="{1D710F0F-F993-465C-9AF5-158BF7BC9C64}" destId="{1299D368-A6C7-42FE-9D60-EE7378313263}" srcOrd="1" destOrd="0" presId="urn:microsoft.com/office/officeart/2005/8/layout/venn1"/>
    <dgm:cxn modelId="{A8DD4A40-B013-47A6-8F72-E5E1EAC08F22}" type="presParOf" srcId="{4D09F7AB-64C1-41A0-B20A-E3C3BE9E399D}" destId="{BC5CFC55-B89C-48FC-9610-F79634C67C63}" srcOrd="0" destOrd="0" presId="urn:microsoft.com/office/officeart/2005/8/layout/venn1"/>
    <dgm:cxn modelId="{5A573E73-9164-4466-8870-8971546CC98B}" type="presParOf" srcId="{4D09F7AB-64C1-41A0-B20A-E3C3BE9E399D}" destId="{15B45AD3-DB86-43E6-BC9E-A415DB09A902}" srcOrd="1" destOrd="0" presId="urn:microsoft.com/office/officeart/2005/8/layout/venn1"/>
    <dgm:cxn modelId="{749D5621-5F78-4A56-8737-A37649F750FA}" type="presParOf" srcId="{4D09F7AB-64C1-41A0-B20A-E3C3BE9E399D}" destId="{E123E509-D838-4342-BF36-B32CC6A7E955}" srcOrd="2" destOrd="0" presId="urn:microsoft.com/office/officeart/2005/8/layout/venn1"/>
    <dgm:cxn modelId="{9B91DA78-59F4-498C-B901-2FC9F7B753E6}" type="presParOf" srcId="{4D09F7AB-64C1-41A0-B20A-E3C3BE9E399D}" destId="{5F06AD42-9A6C-4E44-9DE3-3036534C4E66}" srcOrd="3" destOrd="0" presId="urn:microsoft.com/office/officeart/2005/8/layout/venn1"/>
    <dgm:cxn modelId="{450E8B14-5D25-4B1B-A485-5D371EEA58BA}" type="presParOf" srcId="{4D09F7AB-64C1-41A0-B20A-E3C3BE9E399D}" destId="{6D7AB722-828C-49CA-A006-49B4F36F8085}" srcOrd="4" destOrd="0" presId="urn:microsoft.com/office/officeart/2005/8/layout/venn1"/>
    <dgm:cxn modelId="{642AEB4D-969C-4672-9C73-979FC9D9C329}" type="presParOf" srcId="{4D09F7AB-64C1-41A0-B20A-E3C3BE9E399D}" destId="{1299D368-A6C7-42FE-9D60-EE7378313263}"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128"/>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128"/>
                <a:cs typeface="+mn-cs"/>
              </a:defRPr>
            </a:lvl1pPr>
          </a:lstStyle>
          <a:p>
            <a:pPr>
              <a:defRPr/>
            </a:pPr>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128"/>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CC1325D2-C96A-419D-9E7D-6A823AB94C69}" type="slidenum">
              <a:rPr lang="en-US"/>
              <a:pPr>
                <a:defRPr/>
              </a:pPr>
              <a:t>‹#›</a:t>
            </a:fld>
            <a:endParaRPr lang="en-US"/>
          </a:p>
        </p:txBody>
      </p:sp>
    </p:spTree>
    <p:extLst>
      <p:ext uri="{BB962C8B-B14F-4D97-AF65-F5344CB8AC3E}">
        <p14:creationId xmlns:p14="http://schemas.microsoft.com/office/powerpoint/2010/main" val="365810188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atin typeface="Calibri" charset="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ea typeface="ＭＳ Ｐゴシック" charset="-128"/>
                <a:cs typeface="+mn-cs"/>
              </a:defRPr>
            </a:lvl1pPr>
          </a:lstStyle>
          <a:p>
            <a:pPr>
              <a:defRPr/>
            </a:pPr>
            <a:r>
              <a:rPr lang="en-US"/>
              <a:t>10-18-09</a:t>
            </a: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charset="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pPr>
              <a:defRPr/>
            </a:pPr>
            <a:fld id="{3B994A55-8974-4059-93B2-BA34E9570727}" type="slidenum">
              <a:rPr lang="en-US"/>
              <a:pPr>
                <a:defRPr/>
              </a:pPr>
              <a:t>‹#›</a:t>
            </a:fld>
            <a:endParaRPr lang="en-US"/>
          </a:p>
        </p:txBody>
      </p:sp>
    </p:spTree>
    <p:extLst>
      <p:ext uri="{BB962C8B-B14F-4D97-AF65-F5344CB8AC3E}">
        <p14:creationId xmlns:p14="http://schemas.microsoft.com/office/powerpoint/2010/main" val="512078937"/>
      </p:ext>
    </p:extLst>
  </p:cSld>
  <p:clrMap bg1="lt1" tx1="dk1" bg2="lt2" tx2="dk2" accent1="accent1" accent2="accent2" accent3="accent3" accent4="accent4" accent5="accent5" accent6="accent6" hlink="hlink" folHlink="folHlink"/>
  <p:hf hdr="0"/>
  <p:notesStyle>
    <a:lvl1pPr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ＭＳ Ｐゴシック"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qualitymatters.org/rubric"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US" dirty="0">
              <a:ea typeface="ＭＳ Ｐゴシック" pitchFamily="34" charset="-128"/>
            </a:endParaRPr>
          </a:p>
          <a:p>
            <a:pPr>
              <a:defRPr/>
            </a:pPr>
            <a:endParaRPr lang="en-US" dirty="0">
              <a:ea typeface="ＭＳ Ｐゴシック" pitchFamily="34" charset="-128"/>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9A027C41-F4E4-4801-8E4E-806C32BFF69B}" type="slidenum">
              <a:rPr lang="en-US" altLang="en-US" smtClean="0">
                <a:latin typeface="Calibri" pitchFamily="34" charset="0"/>
              </a:rPr>
              <a:pPr eaLnBrk="1" hangingPunct="1"/>
              <a:t>1</a:t>
            </a:fld>
            <a:endParaRPr lang="en-US" altLang="en-US">
              <a:latin typeface="Calibri" pitchFamily="34" charset="0"/>
            </a:endParaRPr>
          </a:p>
        </p:txBody>
      </p:sp>
      <p:sp>
        <p:nvSpPr>
          <p:cNvPr id="39941"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
        <p:nvSpPr>
          <p:cNvPr id="39942"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983493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a typeface="ＭＳ Ｐゴシック"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C8812F8-508A-47A8-A412-EC3B00DA260D}" type="slidenum">
              <a:rPr lang="en-US" altLang="en-US" smtClean="0">
                <a:latin typeface="Calibri" pitchFamily="34" charset="0"/>
              </a:rPr>
              <a:pPr eaLnBrk="1" hangingPunct="1"/>
              <a:t>13</a:t>
            </a:fld>
            <a:endParaRPr lang="en-US" altLang="en-US">
              <a:latin typeface="Calibri" pitchFamily="34" charset="0"/>
            </a:endParaRPr>
          </a:p>
        </p:txBody>
      </p:sp>
      <p:sp>
        <p:nvSpPr>
          <p:cNvPr id="4813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48134"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3628228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a typeface="ＭＳ Ｐゴシック"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C8812F8-508A-47A8-A412-EC3B00DA260D}" type="slidenum">
              <a:rPr lang="en-US" altLang="en-US" smtClean="0">
                <a:latin typeface="Calibri" pitchFamily="34" charset="0"/>
              </a:rPr>
              <a:pPr eaLnBrk="1" hangingPunct="1"/>
              <a:t>14</a:t>
            </a:fld>
            <a:endParaRPr lang="en-US" altLang="en-US">
              <a:latin typeface="Calibri" pitchFamily="34" charset="0"/>
            </a:endParaRPr>
          </a:p>
        </p:txBody>
      </p:sp>
      <p:sp>
        <p:nvSpPr>
          <p:cNvPr id="4813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48134"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2863669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itchFamily="34" charset="0"/>
                <a:ea typeface="ＭＳ Ｐゴシック" pitchFamily="34" charset="-128"/>
              </a:rPr>
              <a:t>Offer Hawking Example</a:t>
            </a:r>
          </a:p>
        </p:txBody>
      </p:sp>
      <p:sp>
        <p:nvSpPr>
          <p:cNvPr id="47108"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4710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155949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a typeface="ＭＳ Ｐゴシック"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C8812F8-508A-47A8-A412-EC3B00DA260D}" type="slidenum">
              <a:rPr lang="en-US" altLang="en-US" smtClean="0">
                <a:latin typeface="Calibri" pitchFamily="34" charset="0"/>
              </a:rPr>
              <a:pPr eaLnBrk="1" hangingPunct="1"/>
              <a:t>16</a:t>
            </a:fld>
            <a:endParaRPr lang="en-US" altLang="en-US">
              <a:latin typeface="Calibri" pitchFamily="34" charset="0"/>
            </a:endParaRPr>
          </a:p>
        </p:txBody>
      </p:sp>
      <p:sp>
        <p:nvSpPr>
          <p:cNvPr id="4813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48134"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1732028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a typeface="ＭＳ Ｐゴシック"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C8812F8-508A-47A8-A412-EC3B00DA260D}" type="slidenum">
              <a:rPr lang="en-US" altLang="en-US" smtClean="0">
                <a:latin typeface="Calibri" pitchFamily="34" charset="0"/>
              </a:rPr>
              <a:pPr eaLnBrk="1" hangingPunct="1"/>
              <a:t>18</a:t>
            </a:fld>
            <a:endParaRPr lang="en-US" altLang="en-US">
              <a:latin typeface="Calibri" pitchFamily="34" charset="0"/>
            </a:endParaRPr>
          </a:p>
        </p:txBody>
      </p:sp>
      <p:sp>
        <p:nvSpPr>
          <p:cNvPr id="4813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48134"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19827116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What comes to your mind when you see this cartoon.  Yes, it is silly and unrealistic, but is it an exaggeration of the truth?  Have you ever been in a situation where you felt like a “fish out of water”?  I ask you to keep this image in the back of your mind as you write curriculum and teach.  Next time a student is confused, frustrated, off topic, dis-engaged, etc.  Ask yourself “What can I do differently to help this student - and all my students?”  And please don’t forget, that equality is NOT fairness.  The end goal is that everyone gets what THEY need to be successful.</a:t>
            </a:r>
          </a:p>
        </p:txBody>
      </p:sp>
      <p:sp>
        <p:nvSpPr>
          <p:cNvPr id="46084"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4608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2570993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ＭＳ Ｐゴシック" pitchFamily="34" charset="-128"/>
            </a:endParaRPr>
          </a:p>
        </p:txBody>
      </p:sp>
      <p:sp>
        <p:nvSpPr>
          <p:cNvPr id="46084"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46085"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4691661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a typeface="ＭＳ Ｐゴシック"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C8812F8-508A-47A8-A412-EC3B00DA260D}" type="slidenum">
              <a:rPr lang="en-US" altLang="en-US" smtClean="0">
                <a:latin typeface="Calibri" pitchFamily="34" charset="0"/>
              </a:rPr>
              <a:pPr eaLnBrk="1" hangingPunct="1"/>
              <a:t>22</a:t>
            </a:fld>
            <a:endParaRPr lang="en-US" altLang="en-US">
              <a:latin typeface="Calibri" pitchFamily="34" charset="0"/>
            </a:endParaRPr>
          </a:p>
        </p:txBody>
      </p:sp>
      <p:sp>
        <p:nvSpPr>
          <p:cNvPr id="4813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48134"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1617573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a typeface="ＭＳ Ｐゴシック"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C8812F8-508A-47A8-A412-EC3B00DA260D}" type="slidenum">
              <a:rPr lang="en-US" altLang="en-US" smtClean="0">
                <a:latin typeface="Calibri" pitchFamily="34" charset="0"/>
              </a:rPr>
              <a:pPr eaLnBrk="1" hangingPunct="1"/>
              <a:t>23</a:t>
            </a:fld>
            <a:endParaRPr lang="en-US" altLang="en-US">
              <a:latin typeface="Calibri" pitchFamily="34" charset="0"/>
            </a:endParaRPr>
          </a:p>
        </p:txBody>
      </p:sp>
      <p:sp>
        <p:nvSpPr>
          <p:cNvPr id="4813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48134"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2855270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itchFamily="34" charset="0"/>
              <a:ea typeface="ＭＳ Ｐゴシック" pitchFamily="34" charset="-128"/>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C8812F8-508A-47A8-A412-EC3B00DA260D}" type="slidenum">
              <a:rPr lang="en-US" altLang="en-US" smtClean="0">
                <a:latin typeface="Calibri" pitchFamily="34" charset="0"/>
              </a:rPr>
              <a:pPr eaLnBrk="1" hangingPunct="1"/>
              <a:t>24</a:t>
            </a:fld>
            <a:endParaRPr lang="en-US" altLang="en-US">
              <a:latin typeface="Calibri" pitchFamily="34" charset="0"/>
            </a:endParaRPr>
          </a:p>
        </p:txBody>
      </p:sp>
      <p:sp>
        <p:nvSpPr>
          <p:cNvPr id="4813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48134"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331766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A59596C-828E-44CD-BA3A-3E0F2C6AB1AB}" type="slidenum">
              <a:rPr lang="en-US" altLang="en-US" smtClean="0"/>
              <a:pPr eaLnBrk="1" hangingPunct="1"/>
              <a:t>2</a:t>
            </a:fld>
            <a:endParaRPr lang="en-US" altLang="en-US"/>
          </a:p>
        </p:txBody>
      </p:sp>
      <p:sp>
        <p:nvSpPr>
          <p:cNvPr id="40963"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0964" name="Rectangle 3"/>
          <p:cNvSpPr>
            <a:spLocks noGrp="1" noChangeArrowheads="1"/>
          </p:cNvSpPr>
          <p:nvPr>
            <p:ph type="body" idx="1"/>
          </p:nvPr>
        </p:nvSpPr>
        <p:spPr bwMode="auto">
          <a:solidFill>
            <a:srgbClr val="FFFFFF"/>
          </a:solidFill>
          <a:ln>
            <a:solidFill>
              <a:srgbClr val="000000"/>
            </a:solidFill>
            <a:miter lim="800000"/>
            <a:headEnd/>
            <a:tailEnd/>
          </a:ln>
        </p:spPr>
        <p:txBody>
          <a:bodyPr/>
          <a:lstStyle/>
          <a:p>
            <a:pPr eaLnBrk="1" hangingPunct="1"/>
            <a:endParaRPr lang="en-US" altLang="en-US" dirty="0">
              <a:latin typeface="Arial" pitchFamily="34" charset="0"/>
              <a:ea typeface="ＭＳ Ｐゴシック" pitchFamily="34" charset="-128"/>
            </a:endParaRPr>
          </a:p>
        </p:txBody>
      </p:sp>
      <p:sp>
        <p:nvSpPr>
          <p:cNvPr id="4096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40966"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39477535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reference:  http://chatsworthconsulting.com/2015/01/29/why-it-is-imperative-to-break-down-silos-now-and-five-ways-to-do-it/</a:t>
            </a:r>
          </a:p>
        </p:txBody>
      </p:sp>
      <p:sp>
        <p:nvSpPr>
          <p:cNvPr id="4" name="Date Placeholder 3"/>
          <p:cNvSpPr>
            <a:spLocks noGrp="1"/>
          </p:cNvSpPr>
          <p:nvPr>
            <p:ph type="dt" idx="10"/>
          </p:nvPr>
        </p:nvSpPr>
        <p:spPr/>
        <p:txBody>
          <a:bodyPr/>
          <a:lstStyle/>
          <a:p>
            <a:pPr>
              <a:defRPr/>
            </a:pPr>
            <a:r>
              <a:rPr lang="en-US"/>
              <a:t>10-18-09</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994A55-8974-4059-93B2-BA34E9570727}" type="slidenum">
              <a:rPr lang="en-US" smtClean="0"/>
              <a:pPr>
                <a:defRPr/>
              </a:pPr>
              <a:t>27</a:t>
            </a:fld>
            <a:endParaRPr lang="en-US"/>
          </a:p>
        </p:txBody>
      </p:sp>
    </p:spTree>
    <p:extLst>
      <p:ext uri="{BB962C8B-B14F-4D97-AF65-F5344CB8AC3E}">
        <p14:creationId xmlns:p14="http://schemas.microsoft.com/office/powerpoint/2010/main" val="1096534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reference:  http://www.tedxpasadenawomen.com/2015/05/07/it-takes-a-village/</a:t>
            </a:r>
          </a:p>
          <a:p>
            <a:endParaRPr lang="en-US" dirty="0"/>
          </a:p>
        </p:txBody>
      </p:sp>
      <p:sp>
        <p:nvSpPr>
          <p:cNvPr id="4" name="Date Placeholder 3"/>
          <p:cNvSpPr>
            <a:spLocks noGrp="1"/>
          </p:cNvSpPr>
          <p:nvPr>
            <p:ph type="dt" idx="10"/>
          </p:nvPr>
        </p:nvSpPr>
        <p:spPr/>
        <p:txBody>
          <a:bodyPr/>
          <a:lstStyle/>
          <a:p>
            <a:pPr>
              <a:defRPr/>
            </a:pPr>
            <a:r>
              <a:rPr lang="en-US"/>
              <a:t>10-18-09</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994A55-8974-4059-93B2-BA34E9570727}" type="slidenum">
              <a:rPr lang="en-US" smtClean="0"/>
              <a:pPr>
                <a:defRPr/>
              </a:pPr>
              <a:t>28</a:t>
            </a:fld>
            <a:endParaRPr lang="en-US"/>
          </a:p>
        </p:txBody>
      </p:sp>
    </p:spTree>
    <p:extLst>
      <p:ext uri="{BB962C8B-B14F-4D97-AF65-F5344CB8AC3E}">
        <p14:creationId xmlns:p14="http://schemas.microsoft.com/office/powerpoint/2010/main" val="34199330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Intrinsically motivating and valuable</a:t>
            </a:r>
          </a:p>
          <a:p>
            <a:r>
              <a:rPr lang="en-US" dirty="0"/>
              <a:t>Visibility</a:t>
            </a:r>
            <a:r>
              <a:rPr lang="en-US" baseline="0" dirty="0"/>
              <a:t> = memory; out of sight out of mind</a:t>
            </a:r>
          </a:p>
          <a:p>
            <a:r>
              <a:rPr lang="en-US" baseline="0" dirty="0"/>
              <a:t>Voice – all parties need to have a say in the process and to be able to hear the other side of the story.  WE are all egocentric, biased and opinionated based on our own experiences.  We cannot take into consideration, or understand the “other”, if we do not know their story!</a:t>
            </a:r>
          </a:p>
          <a:p>
            <a:endParaRPr lang="en-US" dirty="0"/>
          </a:p>
        </p:txBody>
      </p:sp>
      <p:sp>
        <p:nvSpPr>
          <p:cNvPr id="4" name="Date Placeholder 3"/>
          <p:cNvSpPr>
            <a:spLocks noGrp="1"/>
          </p:cNvSpPr>
          <p:nvPr>
            <p:ph type="dt" idx="10"/>
          </p:nvPr>
        </p:nvSpPr>
        <p:spPr/>
        <p:txBody>
          <a:bodyPr/>
          <a:lstStyle/>
          <a:p>
            <a:pPr>
              <a:defRPr/>
            </a:pPr>
            <a:r>
              <a:rPr lang="en-US"/>
              <a:t>10-18-09</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994A55-8974-4059-93B2-BA34E9570727}" type="slidenum">
              <a:rPr lang="en-US" smtClean="0"/>
              <a:pPr>
                <a:defRPr/>
              </a:pPr>
              <a:t>30</a:t>
            </a:fld>
            <a:endParaRPr lang="en-US"/>
          </a:p>
        </p:txBody>
      </p:sp>
    </p:spTree>
    <p:extLst>
      <p:ext uri="{BB962C8B-B14F-4D97-AF65-F5344CB8AC3E}">
        <p14:creationId xmlns:p14="http://schemas.microsoft.com/office/powerpoint/2010/main" val="16416719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Extrinsically</a:t>
            </a:r>
            <a:r>
              <a:rPr lang="en-US" baseline="0" dirty="0"/>
              <a:t> motivating – threatening rather than engaging, but it is really important to have guidelines to follow.  This should get administration on board and supporting an Accessibility Plan/Program both in words, actions and money.</a:t>
            </a:r>
          </a:p>
          <a:p>
            <a:endParaRPr lang="en-US" dirty="0"/>
          </a:p>
          <a:p>
            <a:r>
              <a:rPr lang="en-US" dirty="0"/>
              <a:t>Most of the talk around accessibility is broad. There is a lot of information out there on how to build a program at a university or a business. </a:t>
            </a:r>
          </a:p>
          <a:p>
            <a:endParaRPr lang="en-US" dirty="0"/>
          </a:p>
          <a:p>
            <a:r>
              <a:rPr lang="en-US" dirty="0"/>
              <a:t>This is what the department of justice requires of organizations as part of any settlement. It</a:t>
            </a:r>
            <a:r>
              <a:rPr lang="fr-FR" dirty="0"/>
              <a:t>’</a:t>
            </a:r>
            <a:r>
              <a:rPr lang="en-US" dirty="0"/>
              <a:t>s a good set of guidelines</a:t>
            </a:r>
            <a:r>
              <a:rPr lang="en-US" baseline="0" dirty="0"/>
              <a:t> for organizations that want to avoid legal trouble.</a:t>
            </a:r>
          </a:p>
          <a:p>
            <a:endParaRPr lang="en-US" baseline="0" dirty="0"/>
          </a:p>
          <a:p>
            <a:r>
              <a:rPr lang="en-US" baseline="0" dirty="0"/>
              <a:t>This may help administration buy-in to set faculty expectations and encourage institutions to build the infrastructure needed to build and maintain these requirements. </a:t>
            </a:r>
          </a:p>
          <a:p>
            <a:endParaRPr lang="en-US" baseline="0" dirty="0"/>
          </a:p>
          <a:p>
            <a:r>
              <a:rPr lang="en-US" baseline="0" dirty="0"/>
              <a:t>Avoid scare tactics – focus on the benefits for everyone involved not what is at risk.</a:t>
            </a:r>
            <a:endParaRPr lang="en-US" dirty="0"/>
          </a:p>
          <a:p>
            <a:endParaRPr lang="en-US" dirty="0"/>
          </a:p>
        </p:txBody>
      </p:sp>
      <p:sp>
        <p:nvSpPr>
          <p:cNvPr id="4" name="Slide Number Placeholder 3"/>
          <p:cNvSpPr>
            <a:spLocks noGrp="1"/>
          </p:cNvSpPr>
          <p:nvPr>
            <p:ph type="sldNum" sz="quarter" idx="10"/>
          </p:nvPr>
        </p:nvSpPr>
        <p:spPr/>
        <p:txBody>
          <a:bodyPr/>
          <a:lstStyle/>
          <a:p>
            <a:fld id="{F4B6079E-74B3-0948-9B14-197622B7619D}" type="slidenum">
              <a:rPr lang="en-US" smtClean="0"/>
              <a:t>31</a:t>
            </a:fld>
            <a:endParaRPr lang="en-US"/>
          </a:p>
        </p:txBody>
      </p:sp>
    </p:spTree>
    <p:extLst>
      <p:ext uri="{BB962C8B-B14F-4D97-AF65-F5344CB8AC3E}">
        <p14:creationId xmlns:p14="http://schemas.microsoft.com/office/powerpoint/2010/main" val="922367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Reference for image:  </a:t>
            </a:r>
            <a:r>
              <a:rPr lang="en-US" dirty="0" err="1"/>
              <a:t>byAR</a:t>
            </a:r>
            <a:r>
              <a:rPr lang="en-US" dirty="0"/>
              <a:t>: Optimizing Philanthropic Opportunities Through Strategic Faculty Engagement</a:t>
            </a:r>
          </a:p>
          <a:p>
            <a:endParaRPr lang="en-US" dirty="0"/>
          </a:p>
          <a:p>
            <a:r>
              <a:rPr lang="en-US" dirty="0"/>
              <a:t>    Published on July 30, 2016 – LinkedIn</a:t>
            </a:r>
          </a:p>
          <a:p>
            <a:endParaRPr lang="en-US" dirty="0"/>
          </a:p>
          <a:p>
            <a:r>
              <a:rPr lang="en-US" dirty="0"/>
              <a:t>What is the value for faculty?</a:t>
            </a:r>
          </a:p>
        </p:txBody>
      </p:sp>
      <p:sp>
        <p:nvSpPr>
          <p:cNvPr id="4" name="Date Placeholder 3"/>
          <p:cNvSpPr>
            <a:spLocks noGrp="1"/>
          </p:cNvSpPr>
          <p:nvPr>
            <p:ph type="dt" idx="10"/>
          </p:nvPr>
        </p:nvSpPr>
        <p:spPr/>
        <p:txBody>
          <a:bodyPr/>
          <a:lstStyle/>
          <a:p>
            <a:pPr>
              <a:defRPr/>
            </a:pPr>
            <a:r>
              <a:rPr lang="en-US"/>
              <a:t>10-18-09</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994A55-8974-4059-93B2-BA34E9570727}" type="slidenum">
              <a:rPr lang="en-US" smtClean="0"/>
              <a:pPr>
                <a:defRPr/>
              </a:pPr>
              <a:t>32</a:t>
            </a:fld>
            <a:endParaRPr lang="en-US"/>
          </a:p>
        </p:txBody>
      </p:sp>
    </p:spTree>
    <p:extLst>
      <p:ext uri="{BB962C8B-B14F-4D97-AF65-F5344CB8AC3E}">
        <p14:creationId xmlns:p14="http://schemas.microsoft.com/office/powerpoint/2010/main" val="236986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baseline="0" dirty="0"/>
              <a:t>Awareness: teachers are unaware of the diverse needs of the students in their classes</a:t>
            </a:r>
          </a:p>
          <a:p>
            <a:pPr marL="232943" indent="-232943">
              <a:buAutoNum type="arabicPeriod"/>
            </a:pPr>
            <a:r>
              <a:rPr lang="en-US" baseline="0" dirty="0"/>
              <a:t>Knowledge and skill gaps: Teachers feel unprepared to accommodate the diverse needs</a:t>
            </a:r>
          </a:p>
          <a:p>
            <a:pPr marL="232943" indent="-232943">
              <a:buAutoNum type="arabicPeriod"/>
            </a:pPr>
            <a:r>
              <a:rPr lang="en-US" baseline="0" dirty="0"/>
              <a:t>Time involved: Creating diverse curriculum takes more time that teachers don’t have</a:t>
            </a:r>
          </a:p>
          <a:p>
            <a:pPr marL="232943" indent="-232943">
              <a:buAutoNum type="arabicPeriod"/>
            </a:pPr>
            <a:r>
              <a:rPr lang="en-US" baseline="0" dirty="0"/>
              <a:t>Technology and tools: The tools that teachers have access to or want to use don’t support the needs of all students</a:t>
            </a:r>
          </a:p>
          <a:p>
            <a:pPr marL="232943" indent="-232943">
              <a:buAutoNum type="arabicPeriod"/>
            </a:pPr>
            <a:r>
              <a:rPr lang="en-US" baseline="0" dirty="0"/>
              <a:t>Ongoing support: there is a perceived lack of ongoing support from peers and administrators. </a:t>
            </a:r>
            <a:endParaRPr lang="en-US" dirty="0"/>
          </a:p>
        </p:txBody>
      </p:sp>
      <p:sp>
        <p:nvSpPr>
          <p:cNvPr id="4" name="Slide Number Placeholder 3"/>
          <p:cNvSpPr>
            <a:spLocks noGrp="1"/>
          </p:cNvSpPr>
          <p:nvPr>
            <p:ph type="sldNum" sz="quarter" idx="10"/>
          </p:nvPr>
        </p:nvSpPr>
        <p:spPr/>
        <p:txBody>
          <a:bodyPr/>
          <a:lstStyle/>
          <a:p>
            <a:fld id="{F4B6079E-74B3-0948-9B14-197622B7619D}" type="slidenum">
              <a:rPr lang="en-US" smtClean="0"/>
              <a:t>33</a:t>
            </a:fld>
            <a:endParaRPr lang="en-US"/>
          </a:p>
        </p:txBody>
      </p:sp>
    </p:spTree>
    <p:extLst>
      <p:ext uri="{BB962C8B-B14F-4D97-AF65-F5344CB8AC3E}">
        <p14:creationId xmlns:p14="http://schemas.microsoft.com/office/powerpoint/2010/main" val="18206613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10-18-09</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994A55-8974-4059-93B2-BA34E9570727}" type="slidenum">
              <a:rPr lang="en-US" smtClean="0"/>
              <a:pPr>
                <a:defRPr/>
              </a:pPr>
              <a:t>34</a:t>
            </a:fld>
            <a:endParaRPr lang="en-US"/>
          </a:p>
        </p:txBody>
      </p:sp>
    </p:spTree>
    <p:extLst>
      <p:ext uri="{BB962C8B-B14F-4D97-AF65-F5344CB8AC3E}">
        <p14:creationId xmlns:p14="http://schemas.microsoft.com/office/powerpoint/2010/main" val="39508287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https://www.qualitymatters.org/</a:t>
            </a:r>
          </a:p>
          <a:p>
            <a:endParaRPr lang="en-US" dirty="0"/>
          </a:p>
          <a:p>
            <a:r>
              <a:rPr lang="en-US" dirty="0"/>
              <a:t>http://www.qmohio.org/</a:t>
            </a:r>
          </a:p>
          <a:p>
            <a:endParaRPr lang="en-US" dirty="0"/>
          </a:p>
        </p:txBody>
      </p:sp>
      <p:sp>
        <p:nvSpPr>
          <p:cNvPr id="4" name="Date Placeholder 3"/>
          <p:cNvSpPr>
            <a:spLocks noGrp="1"/>
          </p:cNvSpPr>
          <p:nvPr>
            <p:ph type="dt" idx="10"/>
          </p:nvPr>
        </p:nvSpPr>
        <p:spPr/>
        <p:txBody>
          <a:bodyPr/>
          <a:lstStyle/>
          <a:p>
            <a:pPr>
              <a:defRPr/>
            </a:pPr>
            <a:r>
              <a:rPr lang="en-US"/>
              <a:t>10-18-09</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994A55-8974-4059-93B2-BA34E9570727}" type="slidenum">
              <a:rPr lang="en-US" smtClean="0"/>
              <a:pPr>
                <a:defRPr/>
              </a:pPr>
              <a:t>35</a:t>
            </a:fld>
            <a:endParaRPr lang="en-US"/>
          </a:p>
        </p:txBody>
      </p:sp>
    </p:spTree>
    <p:extLst>
      <p:ext uri="{BB962C8B-B14F-4D97-AF65-F5344CB8AC3E}">
        <p14:creationId xmlns:p14="http://schemas.microsoft.com/office/powerpoint/2010/main" val="34464988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defTabSz="465887" eaLnBrk="1" fontAlgn="auto" hangingPunct="1">
              <a:spcBef>
                <a:spcPts val="0"/>
              </a:spcBef>
              <a:spcAft>
                <a:spcPts val="0"/>
              </a:spcAft>
              <a:buFontTx/>
              <a:buAutoNum type="arabicPeriod"/>
              <a:defRPr/>
            </a:pPr>
            <a:r>
              <a:rPr lang="en-US" baseline="0" dirty="0"/>
              <a:t>Engagement: Students connect with course materials that are relevant to them. </a:t>
            </a:r>
          </a:p>
          <a:p>
            <a:pPr marL="232943" indent="-232943" defTabSz="465887" eaLnBrk="1" fontAlgn="auto" hangingPunct="1">
              <a:spcBef>
                <a:spcPts val="0"/>
              </a:spcBef>
              <a:spcAft>
                <a:spcPts val="0"/>
              </a:spcAft>
              <a:buFontTx/>
              <a:buAutoNum type="arabicPeriod"/>
              <a:defRPr/>
            </a:pPr>
            <a:r>
              <a:rPr lang="en-US" baseline="0" dirty="0"/>
              <a:t>Socialization: Students connect with and engage a variety of peers, increasing the learning experiences they are exposed to.</a:t>
            </a:r>
          </a:p>
          <a:p>
            <a:pPr marL="232943" indent="-232943" defTabSz="465887" eaLnBrk="1" fontAlgn="auto" hangingPunct="1">
              <a:spcBef>
                <a:spcPts val="0"/>
              </a:spcBef>
              <a:spcAft>
                <a:spcPts val="0"/>
              </a:spcAft>
              <a:buFontTx/>
              <a:buAutoNum type="arabicPeriod"/>
              <a:defRPr/>
            </a:pPr>
            <a:r>
              <a:rPr lang="en-US" baseline="0" dirty="0"/>
              <a:t>Peer Learning: Students benefit from learning from each other as well as the teacher</a:t>
            </a:r>
          </a:p>
          <a:p>
            <a:pPr marL="232943" indent="-232943" defTabSz="465887" eaLnBrk="1" fontAlgn="auto" hangingPunct="1">
              <a:spcBef>
                <a:spcPts val="0"/>
              </a:spcBef>
              <a:spcAft>
                <a:spcPts val="0"/>
              </a:spcAft>
              <a:buFontTx/>
              <a:buAutoNum type="arabicPeriod"/>
              <a:defRPr/>
            </a:pPr>
            <a:r>
              <a:rPr lang="en-US" baseline="0" dirty="0"/>
              <a:t>Positive Environments: Students feel more comfortable, and less isolated. They are more likely to engage in classroom activities and conversations. </a:t>
            </a:r>
          </a:p>
          <a:p>
            <a:pPr marL="232943" indent="-232943" defTabSz="465887" eaLnBrk="1" fontAlgn="auto" hangingPunct="1">
              <a:spcBef>
                <a:spcPts val="0"/>
              </a:spcBef>
              <a:spcAft>
                <a:spcPts val="0"/>
              </a:spcAft>
              <a:buFontTx/>
              <a:buAutoNum type="arabicPeriod"/>
              <a:defRPr/>
            </a:pPr>
            <a:r>
              <a:rPr lang="en-US" baseline="0" dirty="0"/>
              <a:t>Student success: students are more likely to succeed through activities that support their needs. </a:t>
            </a:r>
            <a:endParaRPr lang="en-US" dirty="0"/>
          </a:p>
        </p:txBody>
      </p:sp>
      <p:sp>
        <p:nvSpPr>
          <p:cNvPr id="4" name="Slide Number Placeholder 3"/>
          <p:cNvSpPr>
            <a:spLocks noGrp="1"/>
          </p:cNvSpPr>
          <p:nvPr>
            <p:ph type="sldNum" sz="quarter" idx="10"/>
          </p:nvPr>
        </p:nvSpPr>
        <p:spPr/>
        <p:txBody>
          <a:bodyPr/>
          <a:lstStyle/>
          <a:p>
            <a:fld id="{F4B6079E-74B3-0948-9B14-197622B7619D}" type="slidenum">
              <a:rPr lang="en-US" smtClean="0"/>
              <a:t>37</a:t>
            </a:fld>
            <a:endParaRPr lang="en-US"/>
          </a:p>
        </p:txBody>
      </p:sp>
    </p:spTree>
    <p:extLst>
      <p:ext uri="{BB962C8B-B14F-4D97-AF65-F5344CB8AC3E}">
        <p14:creationId xmlns:p14="http://schemas.microsoft.com/office/powerpoint/2010/main" val="29035530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Generate awareness and personalize the students stories.</a:t>
            </a:r>
            <a:r>
              <a:rPr lang="en-US" baseline="0" dirty="0"/>
              <a:t>  Generate advocacy over injustices, avoid feelings of sadness and contentment.</a:t>
            </a:r>
            <a:endParaRPr lang="en-US" dirty="0"/>
          </a:p>
        </p:txBody>
      </p:sp>
      <p:sp>
        <p:nvSpPr>
          <p:cNvPr id="4" name="Date Placeholder 3"/>
          <p:cNvSpPr>
            <a:spLocks noGrp="1"/>
          </p:cNvSpPr>
          <p:nvPr>
            <p:ph type="dt" idx="10"/>
          </p:nvPr>
        </p:nvSpPr>
        <p:spPr/>
        <p:txBody>
          <a:bodyPr/>
          <a:lstStyle/>
          <a:p>
            <a:pPr>
              <a:defRPr/>
            </a:pPr>
            <a:r>
              <a:rPr lang="en-US"/>
              <a:t>10-18-09</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994A55-8974-4059-93B2-BA34E9570727}" type="slidenum">
              <a:rPr lang="en-US" smtClean="0"/>
              <a:pPr>
                <a:defRPr/>
              </a:pPr>
              <a:t>38</a:t>
            </a:fld>
            <a:endParaRPr lang="en-US"/>
          </a:p>
        </p:txBody>
      </p:sp>
    </p:spTree>
    <p:extLst>
      <p:ext uri="{BB962C8B-B14F-4D97-AF65-F5344CB8AC3E}">
        <p14:creationId xmlns:p14="http://schemas.microsoft.com/office/powerpoint/2010/main" val="2707383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5A1A4D1C-CBF9-4FC8-9D4D-B485276C0582}" type="slidenum">
              <a:rPr lang="en-US" altLang="en-US" smtClean="0"/>
              <a:pPr eaLnBrk="1" hangingPunct="1"/>
              <a:t>4</a:t>
            </a:fld>
            <a:endParaRPr lang="en-US" altLang="en-US"/>
          </a:p>
        </p:txBody>
      </p:sp>
      <p:sp>
        <p:nvSpPr>
          <p:cNvPr id="44035"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44036" name="Rectangle 3"/>
          <p:cNvSpPr>
            <a:spLocks noGrp="1" noChangeArrowheads="1"/>
          </p:cNvSpPr>
          <p:nvPr>
            <p:ph type="body" idx="1"/>
          </p:nvPr>
        </p:nvSpPr>
        <p:spPr bwMode="auto">
          <a:solidFill>
            <a:srgbClr val="FFFFFF"/>
          </a:solidFill>
          <a:ln>
            <a:solidFill>
              <a:srgbClr val="000000"/>
            </a:solidFill>
            <a:miter lim="800000"/>
            <a:headEnd/>
            <a:tailEnd/>
          </a:ln>
        </p:spPr>
        <p:txBody>
          <a:bodyPr/>
          <a:lstStyle/>
          <a:p>
            <a:pPr eaLnBrk="1" hangingPunct="1">
              <a:spcBef>
                <a:spcPct val="0"/>
              </a:spcBef>
            </a:pPr>
            <a:r>
              <a:rPr lang="en-US" altLang="en-US">
                <a:latin typeface="Arial" pitchFamily="34" charset="0"/>
                <a:ea typeface="ＭＳ Ｐゴシック" pitchFamily="34" charset="-128"/>
                <a:cs typeface="Times New Roman" pitchFamily="18" charset="0"/>
              </a:rPr>
              <a:t>UDL is framed via asking the question: </a:t>
            </a:r>
            <a:r>
              <a:rPr lang="en-US" altLang="en-US" i="1">
                <a:solidFill>
                  <a:srgbClr val="7B3D17"/>
                </a:solidFill>
                <a:ea typeface="ＭＳ Ｐゴシック" pitchFamily="34" charset="-128"/>
              </a:rPr>
              <a:t>Is our pedagogical environment welcoming and accessible to all?</a:t>
            </a:r>
            <a:endParaRPr lang="en-US" altLang="en-US">
              <a:latin typeface="Arial" pitchFamily="34" charset="0"/>
              <a:ea typeface="ＭＳ Ｐゴシック" pitchFamily="34" charset="-128"/>
              <a:cs typeface="Times New Roman" pitchFamily="18" charset="0"/>
            </a:endParaRPr>
          </a:p>
          <a:p>
            <a:pPr eaLnBrk="1" hangingPunct="1">
              <a:spcBef>
                <a:spcPct val="0"/>
              </a:spcBef>
            </a:pPr>
            <a:endParaRPr lang="en-US" altLang="en-US">
              <a:latin typeface="Arial" pitchFamily="34" charset="0"/>
              <a:ea typeface="ＭＳ Ｐゴシック" pitchFamily="34" charset="-128"/>
              <a:cs typeface="Times New Roman" pitchFamily="18" charset="0"/>
            </a:endParaRPr>
          </a:p>
          <a:p>
            <a:pPr eaLnBrk="1" hangingPunct="1">
              <a:spcBef>
                <a:spcPct val="0"/>
              </a:spcBef>
            </a:pPr>
            <a:endParaRPr lang="en-US" altLang="en-US">
              <a:latin typeface="Arial" pitchFamily="34" charset="0"/>
              <a:ea typeface="ＭＳ Ｐゴシック" pitchFamily="34" charset="-128"/>
              <a:cs typeface="Times New Roman" pitchFamily="18" charset="0"/>
            </a:endParaRPr>
          </a:p>
          <a:p>
            <a:pPr eaLnBrk="1" hangingPunct="1">
              <a:spcBef>
                <a:spcPct val="0"/>
              </a:spcBef>
            </a:pPr>
            <a:endParaRPr lang="en-US" altLang="en-US">
              <a:latin typeface="Arial" pitchFamily="34" charset="0"/>
              <a:ea typeface="ＭＳ Ｐゴシック" pitchFamily="34" charset="-128"/>
            </a:endParaRPr>
          </a:p>
        </p:txBody>
      </p:sp>
      <p:sp>
        <p:nvSpPr>
          <p:cNvPr id="4403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44038"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10144949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a:t>
            </a:r>
            <a:r>
              <a:rPr lang="en-US" baseline="0" dirty="0"/>
              <a:t> are your doing at your institution?  What is working? Who are you networking with across campus?</a:t>
            </a:r>
          </a:p>
          <a:p>
            <a:endParaRPr lang="en-US" baseline="0" dirty="0"/>
          </a:p>
          <a:p>
            <a:r>
              <a:rPr lang="en-US" baseline="0" dirty="0"/>
              <a:t>Questions?</a:t>
            </a:r>
            <a:endParaRPr lang="en-US" dirty="0"/>
          </a:p>
        </p:txBody>
      </p:sp>
      <p:sp>
        <p:nvSpPr>
          <p:cNvPr id="4" name="Date Placeholder 3"/>
          <p:cNvSpPr>
            <a:spLocks noGrp="1"/>
          </p:cNvSpPr>
          <p:nvPr>
            <p:ph type="dt" idx="10"/>
          </p:nvPr>
        </p:nvSpPr>
        <p:spPr/>
        <p:txBody>
          <a:bodyPr/>
          <a:lstStyle/>
          <a:p>
            <a:pPr>
              <a:defRPr/>
            </a:pPr>
            <a:r>
              <a:rPr lang="en-US"/>
              <a:t>10-18-09</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994A55-8974-4059-93B2-BA34E9570727}" type="slidenum">
              <a:rPr lang="en-US" smtClean="0"/>
              <a:pPr>
                <a:defRPr/>
              </a:pPr>
              <a:t>39</a:t>
            </a:fld>
            <a:endParaRPr lang="en-US"/>
          </a:p>
        </p:txBody>
      </p:sp>
    </p:spTree>
    <p:extLst>
      <p:ext uri="{BB962C8B-B14F-4D97-AF65-F5344CB8AC3E}">
        <p14:creationId xmlns:p14="http://schemas.microsoft.com/office/powerpoint/2010/main" val="3489086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ED2862D7-52E0-4865-B79E-FB215ABE08C3}" type="slidenum">
              <a:rPr lang="en-US" altLang="en-US" smtClean="0"/>
              <a:pPr eaLnBrk="1" hangingPunct="1"/>
              <a:t>5</a:t>
            </a:fld>
            <a:endParaRPr lang="en-US" altLang="en-US"/>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7013" indent="-227013" eaLnBrk="1" hangingPunct="1">
              <a:spcBef>
                <a:spcPct val="0"/>
              </a:spcBef>
            </a:pPr>
            <a:r>
              <a:rPr lang="en-US" altLang="en-US">
                <a:latin typeface="Arial" pitchFamily="34" charset="0"/>
                <a:ea typeface="ＭＳ Ｐゴシック" pitchFamily="34" charset="-128"/>
              </a:rPr>
              <a:t>So, what is UDL?  </a:t>
            </a:r>
          </a:p>
          <a:p>
            <a:pPr marL="227013" indent="-227013" eaLnBrk="1" hangingPunct="1">
              <a:spcBef>
                <a:spcPct val="0"/>
              </a:spcBef>
            </a:pPr>
            <a:endParaRPr lang="en-US" altLang="en-US">
              <a:latin typeface="Arial" pitchFamily="34" charset="0"/>
              <a:ea typeface="ＭＳ Ｐゴシック" pitchFamily="34" charset="-128"/>
            </a:endParaRPr>
          </a:p>
          <a:p>
            <a:pPr marL="227013" indent="-227013" eaLnBrk="1" hangingPunct="1">
              <a:spcBef>
                <a:spcPct val="0"/>
              </a:spcBef>
            </a:pPr>
            <a:r>
              <a:rPr lang="en-US" altLang="en-US">
                <a:latin typeface="Arial" pitchFamily="34" charset="0"/>
                <a:ea typeface="ＭＳ Ｐゴシック" pitchFamily="34" charset="-128"/>
              </a:rPr>
              <a:t>Brain-based research, conducted by CAST, has identified three distinct and inter-related learning networks in our brains.  The What of learning, The Why of learning and the How of learning.</a:t>
            </a:r>
          </a:p>
        </p:txBody>
      </p:sp>
      <p:sp>
        <p:nvSpPr>
          <p:cNvPr id="4915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49158"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3645604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itchFamily="34" charset="-128"/>
              </a:rPr>
              <a:t>Differences in brain activity on same task clearly demonstrate that we are not all </a:t>
            </a:r>
            <a:r>
              <a:rPr lang="ja-JP" altLang="en-US">
                <a:ea typeface="ＭＳ Ｐゴシック" pitchFamily="34" charset="-128"/>
              </a:rPr>
              <a:t>“</a:t>
            </a:r>
            <a:r>
              <a:rPr lang="en-US" altLang="ja-JP">
                <a:ea typeface="ＭＳ Ｐゴシック" pitchFamily="34" charset="-128"/>
              </a:rPr>
              <a:t>wired</a:t>
            </a:r>
            <a:r>
              <a:rPr lang="ja-JP" altLang="en-US">
                <a:ea typeface="ＭＳ Ｐゴシック" pitchFamily="34" charset="-128"/>
              </a:rPr>
              <a:t>”</a:t>
            </a:r>
            <a:r>
              <a:rPr lang="en-US" altLang="ja-JP">
                <a:ea typeface="ＭＳ Ｐゴシック" pitchFamily="34" charset="-128"/>
              </a:rPr>
              <a:t> the same for learning.  The level and placement of brain activity during this task is highlighted in blue, orange, and yellow – depending on the intensity of the brain activity.</a:t>
            </a:r>
            <a:endParaRPr lang="en-US" altLang="en-US">
              <a:ea typeface="ＭＳ Ｐゴシック" pitchFamily="34" charset="-128"/>
            </a:endParaRPr>
          </a:p>
        </p:txBody>
      </p:sp>
      <p:sp>
        <p:nvSpPr>
          <p:cNvPr id="50180" name="Date Placeholder 3"/>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50181"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4287242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589B4F01-95DE-4669-94A0-6F57CBD8C184}" type="slidenum">
              <a:rPr lang="en-US" altLang="en-US" smtClean="0"/>
              <a:pPr eaLnBrk="1" hangingPunct="1"/>
              <a:t>7</a:t>
            </a:fld>
            <a:endParaRPr lang="en-US" altLang="en-US"/>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itchFamily="34" charset="0"/>
                <a:ea typeface="ＭＳ Ｐゴシック" pitchFamily="34" charset="-128"/>
                <a:cs typeface="Times New Roman" pitchFamily="18" charset="0"/>
              </a:rPr>
              <a:t>In further clarifying the principles of Universal Design for Learning (UDL), it is also important to consider what UDL is not.  Universal Design for Learning is not about specialized privileges for a few students, that is, it's not about providing special accommodations for a select few. </a:t>
            </a:r>
          </a:p>
          <a:p>
            <a:pPr eaLnBrk="1" hangingPunct="1"/>
            <a:endParaRPr lang="en-US" altLang="en-US">
              <a:latin typeface="Arial" pitchFamily="34" charset="0"/>
              <a:ea typeface="ＭＳ Ｐゴシック" pitchFamily="34" charset="-128"/>
              <a:cs typeface="Times New Roman" pitchFamily="18" charset="0"/>
            </a:endParaRPr>
          </a:p>
          <a:p>
            <a:pPr eaLnBrk="1" hangingPunct="1"/>
            <a:r>
              <a:rPr lang="en-US" altLang="en-US">
                <a:latin typeface="Arial" pitchFamily="34" charset="0"/>
                <a:ea typeface="ＭＳ Ｐゴシック" pitchFamily="34" charset="-128"/>
                <a:cs typeface="Times New Roman" pitchFamily="18" charset="0"/>
              </a:rPr>
              <a:t>Universal Design for Learning is not about watering down your academic expectations, that is, it is not about making your courses easier; school is supposed to be challenging if learning occurs.</a:t>
            </a:r>
          </a:p>
          <a:p>
            <a:pPr eaLnBrk="1" hangingPunct="1"/>
            <a:endParaRPr lang="en-US" altLang="en-US">
              <a:latin typeface="Arial" pitchFamily="34" charset="0"/>
              <a:ea typeface="ＭＳ Ｐゴシック" pitchFamily="34" charset="-128"/>
              <a:cs typeface="Times New Roman" pitchFamily="18" charset="0"/>
            </a:endParaRPr>
          </a:p>
          <a:p>
            <a:pPr eaLnBrk="1" hangingPunct="1"/>
            <a:r>
              <a:rPr lang="en-US" altLang="en-US">
                <a:latin typeface="Arial" pitchFamily="34" charset="0"/>
                <a:ea typeface="ＭＳ Ｐゴシック" pitchFamily="34" charset="-128"/>
                <a:cs typeface="Times New Roman" pitchFamily="18" charset="0"/>
              </a:rPr>
              <a:t>Also, Universal Design for Learning is not a </a:t>
            </a:r>
            <a:r>
              <a:rPr lang="ja-JP" altLang="en-US">
                <a:latin typeface="Arial" pitchFamily="34" charset="0"/>
                <a:ea typeface="ＭＳ Ｐゴシック" pitchFamily="34" charset="-128"/>
                <a:cs typeface="Times New Roman" pitchFamily="18" charset="0"/>
              </a:rPr>
              <a:t>“</a:t>
            </a:r>
            <a:r>
              <a:rPr lang="en-US" altLang="ja-JP">
                <a:latin typeface="Arial" pitchFamily="34" charset="0"/>
                <a:ea typeface="ＭＳ Ｐゴシック" pitchFamily="34" charset="-128"/>
                <a:cs typeface="Times New Roman" pitchFamily="18" charset="0"/>
              </a:rPr>
              <a:t>magic bullet</a:t>
            </a:r>
            <a:r>
              <a:rPr lang="ja-JP" altLang="en-US">
                <a:latin typeface="Arial" pitchFamily="34" charset="0"/>
                <a:ea typeface="ＭＳ Ｐゴシック" pitchFamily="34" charset="-128"/>
                <a:cs typeface="Times New Roman" pitchFamily="18" charset="0"/>
              </a:rPr>
              <a:t>”</a:t>
            </a:r>
            <a:r>
              <a:rPr lang="en-US" altLang="ja-JP">
                <a:latin typeface="Arial" pitchFamily="34" charset="0"/>
                <a:ea typeface="ＭＳ Ｐゴシック" pitchFamily="34" charset="-128"/>
                <a:cs typeface="Times New Roman" pitchFamily="18" charset="0"/>
              </a:rPr>
              <a:t> or </a:t>
            </a:r>
            <a:r>
              <a:rPr lang="ja-JP" altLang="en-US">
                <a:latin typeface="Arial" pitchFamily="34" charset="0"/>
                <a:ea typeface="ＭＳ Ｐゴシック" pitchFamily="34" charset="-128"/>
                <a:cs typeface="Times New Roman" pitchFamily="18" charset="0"/>
              </a:rPr>
              <a:t>“</a:t>
            </a:r>
            <a:r>
              <a:rPr lang="en-US" altLang="ja-JP">
                <a:latin typeface="Arial" pitchFamily="34" charset="0"/>
                <a:ea typeface="ＭＳ Ｐゴシック" pitchFamily="34" charset="-128"/>
                <a:cs typeface="Times New Roman" pitchFamily="18" charset="0"/>
              </a:rPr>
              <a:t>fix</a:t>
            </a:r>
            <a:r>
              <a:rPr lang="ja-JP" altLang="en-US">
                <a:latin typeface="Arial" pitchFamily="34" charset="0"/>
                <a:ea typeface="ＭＳ Ｐゴシック" pitchFamily="34" charset="-128"/>
                <a:cs typeface="Times New Roman" pitchFamily="18" charset="0"/>
              </a:rPr>
              <a:t>”</a:t>
            </a:r>
            <a:r>
              <a:rPr lang="en-US" altLang="ja-JP">
                <a:latin typeface="Arial" pitchFamily="34" charset="0"/>
                <a:ea typeface="ＭＳ Ｐゴシック" pitchFamily="34" charset="-128"/>
                <a:cs typeface="Times New Roman" pitchFamily="18" charset="0"/>
              </a:rPr>
              <a:t> for all students.  It is not going to solve all of your curricular or pedagogical problems. </a:t>
            </a:r>
          </a:p>
          <a:p>
            <a:pPr eaLnBrk="1" hangingPunct="1"/>
            <a:r>
              <a:rPr lang="en-US" altLang="en-US">
                <a:latin typeface="Arial" pitchFamily="34" charset="0"/>
                <a:ea typeface="ＭＳ Ｐゴシック" pitchFamily="34" charset="-128"/>
                <a:cs typeface="Times New Roman" pitchFamily="18" charset="0"/>
              </a:rPr>
              <a:t>Finally, Universal Design for Learning is not based on a prescriptive formula.  Therefore, no checklist will offer the ideal "UDL solution."</a:t>
            </a:r>
            <a:r>
              <a:rPr lang="en-US" altLang="en-US">
                <a:latin typeface="Arial" pitchFamily="34" charset="0"/>
                <a:ea typeface="ＭＳ Ｐゴシック" pitchFamily="34" charset="-128"/>
              </a:rPr>
              <a:t> </a:t>
            </a:r>
          </a:p>
          <a:p>
            <a:pPr eaLnBrk="1" hangingPunct="1"/>
            <a:endParaRPr lang="en-US" altLang="en-US">
              <a:latin typeface="Arial" pitchFamily="34" charset="0"/>
              <a:ea typeface="ＭＳ Ｐゴシック" pitchFamily="34" charset="-128"/>
            </a:endParaRPr>
          </a:p>
        </p:txBody>
      </p:sp>
      <p:sp>
        <p:nvSpPr>
          <p:cNvPr id="6656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66566"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628181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7AE308D4-0D20-41D2-940A-319CBFFAA088}" type="slidenum">
              <a:rPr lang="en-US" altLang="en-US" smtClean="0"/>
              <a:pPr eaLnBrk="1" hangingPunct="1"/>
              <a:t>9</a:t>
            </a:fld>
            <a:endParaRPr lang="en-US" altLang="en-US"/>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600">
                <a:latin typeface="Arial" pitchFamily="34" charset="0"/>
                <a:ea typeface="ＭＳ Ｐゴシック" pitchFamily="34" charset="-128"/>
              </a:rPr>
              <a:t>UDL benefits faculty and students!  You teaching becomes more purposeful, structured and systematic.  For students, a diverse set of needs are met in the course design – minimizing the need to make special accommodations for students.  You naturally increase participation, satisfaction and achievement for ALL Students.</a:t>
            </a:r>
          </a:p>
          <a:p>
            <a:pPr eaLnBrk="1" hangingPunct="1">
              <a:spcBef>
                <a:spcPct val="0"/>
              </a:spcBef>
            </a:pPr>
            <a:endParaRPr lang="en-US" altLang="en-US" sz="1600">
              <a:latin typeface="Arial" pitchFamily="34" charset="0"/>
              <a:ea typeface="ＭＳ Ｐゴシック" pitchFamily="34" charset="-128"/>
            </a:endParaRPr>
          </a:p>
        </p:txBody>
      </p:sp>
      <p:sp>
        <p:nvSpPr>
          <p:cNvPr id="67589"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67590"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3791370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6E3845E7-4415-4B0E-A478-7F2414E85F0B}" type="slidenum">
              <a:rPr lang="en-US" altLang="en-US" smtClean="0"/>
              <a:pPr eaLnBrk="1" hangingPunct="1"/>
              <a:t>11</a:t>
            </a:fld>
            <a:endParaRPr lang="en-US" altLang="en-US"/>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600">
                <a:latin typeface="Arial" pitchFamily="34" charset="0"/>
                <a:ea typeface="ＭＳ Ｐゴシック" pitchFamily="34" charset="-128"/>
                <a:cs typeface="Times New Roman" pitchFamily="18" charset="0"/>
              </a:rPr>
              <a:t>This research is at the foundation of UDL principles.  Just like our fingerprints are unique, so too is the way in which we learn.  Since we all learn differently, it is essential to offer various ways of learning throughout our curriculum.  UDL principles are applied to three distinct areas within our curriculum:  The Representation of content, the Participation and Engagement of students within the content, and the Demonstration and Expression of learning of the content.</a:t>
            </a:r>
          </a:p>
        </p:txBody>
      </p:sp>
      <p:sp>
        <p:nvSpPr>
          <p:cNvPr id="51205"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a:latin typeface="Calibri" pitchFamily="34" charset="0"/>
              </a:rPr>
              <a:t>10-18-09</a:t>
            </a:r>
          </a:p>
        </p:txBody>
      </p:sp>
      <p:sp>
        <p:nvSpPr>
          <p:cNvPr id="51206"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Calibri" pitchFamily="34" charset="0"/>
            </a:endParaRPr>
          </a:p>
        </p:txBody>
      </p:sp>
    </p:spTree>
    <p:extLst>
      <p:ext uri="{BB962C8B-B14F-4D97-AF65-F5344CB8AC3E}">
        <p14:creationId xmlns:p14="http://schemas.microsoft.com/office/powerpoint/2010/main" val="36408562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a:solidFill>
                  <a:schemeClr val="tx1"/>
                </a:solidFill>
                <a:effectLst/>
                <a:latin typeface="+mn-lt"/>
                <a:ea typeface="ＭＳ Ｐゴシック" pitchFamily="-65" charset="-128"/>
                <a:cs typeface="ＭＳ Ｐゴシック" pitchFamily="-65" charset="-128"/>
              </a:rPr>
              <a:t>Chickering</a:t>
            </a:r>
            <a:r>
              <a:rPr lang="en-US" sz="1200" kern="1200" dirty="0">
                <a:solidFill>
                  <a:schemeClr val="tx1"/>
                </a:solidFill>
                <a:effectLst/>
                <a:latin typeface="+mn-lt"/>
                <a:ea typeface="ＭＳ Ｐゴシック" pitchFamily="-65" charset="-128"/>
                <a:cs typeface="ＭＳ Ｐゴシック" pitchFamily="-65" charset="-128"/>
              </a:rPr>
              <a:t>, A. W. &amp; </a:t>
            </a:r>
            <a:r>
              <a:rPr lang="en-US" sz="1200" kern="1200" dirty="0" err="1">
                <a:solidFill>
                  <a:schemeClr val="tx1"/>
                </a:solidFill>
                <a:effectLst/>
                <a:latin typeface="+mn-lt"/>
                <a:ea typeface="ＭＳ Ｐゴシック" pitchFamily="-65" charset="-128"/>
                <a:cs typeface="ＭＳ Ｐゴシック" pitchFamily="-65" charset="-128"/>
              </a:rPr>
              <a:t>Gamson</a:t>
            </a:r>
            <a:r>
              <a:rPr lang="en-US" sz="1200" kern="1200" dirty="0">
                <a:solidFill>
                  <a:schemeClr val="tx1"/>
                </a:solidFill>
                <a:effectLst/>
                <a:latin typeface="+mn-lt"/>
                <a:ea typeface="ＭＳ Ｐゴシック" pitchFamily="-65" charset="-128"/>
                <a:cs typeface="ＭＳ Ｐゴシック" pitchFamily="-65" charset="-128"/>
              </a:rPr>
              <a:t>, Z., G. (Fall, 1987). 7 Principles for Good Practice in Undergraduate Education. </a:t>
            </a:r>
            <a:r>
              <a:rPr lang="en-US" sz="1200" i="1" kern="1200" dirty="0">
                <a:solidFill>
                  <a:schemeClr val="tx1"/>
                </a:solidFill>
                <a:effectLst/>
                <a:latin typeface="+mn-lt"/>
                <a:ea typeface="ＭＳ Ｐゴシック" pitchFamily="-65" charset="-128"/>
                <a:cs typeface="ＭＳ Ｐゴシック" pitchFamily="-65" charset="-128"/>
              </a:rPr>
              <a:t>Washington Center News.</a:t>
            </a:r>
            <a:endParaRPr lang="en-US" sz="1200" kern="1200" dirty="0">
              <a:solidFill>
                <a:schemeClr val="tx1"/>
              </a:solidFill>
              <a:effectLst/>
              <a:latin typeface="+mn-lt"/>
              <a:ea typeface="ＭＳ Ｐゴシック" pitchFamily="-65" charset="-128"/>
              <a:cs typeface="ＭＳ Ｐゴシック" pitchFamily="-65" charset="-128"/>
            </a:endParaRPr>
          </a:p>
          <a:p>
            <a:r>
              <a:rPr lang="en-US" sz="1200" i="1" kern="1200" dirty="0">
                <a:solidFill>
                  <a:schemeClr val="tx1"/>
                </a:solidFill>
                <a:effectLst/>
                <a:latin typeface="+mn-lt"/>
                <a:ea typeface="ＭＳ Ｐゴシック" pitchFamily="-65" charset="-128"/>
                <a:cs typeface="ＭＳ Ｐゴシック" pitchFamily="-65" charset="-128"/>
              </a:rPr>
              <a:t> </a:t>
            </a:r>
            <a:endParaRPr lang="en-US" sz="1200" kern="1200" dirty="0">
              <a:solidFill>
                <a:schemeClr val="tx1"/>
              </a:solidFill>
              <a:effectLst/>
              <a:latin typeface="+mn-lt"/>
              <a:ea typeface="ＭＳ Ｐゴシック" pitchFamily="-65" charset="-128"/>
              <a:cs typeface="ＭＳ Ｐゴシック" pitchFamily="-65" charset="-128"/>
            </a:endParaRPr>
          </a:p>
          <a:p>
            <a:r>
              <a:rPr lang="en-US" sz="1200" kern="1200" dirty="0">
                <a:solidFill>
                  <a:schemeClr val="tx1"/>
                </a:solidFill>
                <a:effectLst/>
                <a:latin typeface="+mn-lt"/>
                <a:ea typeface="ＭＳ Ｐゴシック" pitchFamily="-65" charset="-128"/>
                <a:cs typeface="ＭＳ Ｐゴシック" pitchFamily="-65" charset="-128"/>
              </a:rPr>
              <a:t>Meyer, K. A. (Spring, 2008). Inclusive curricula:  Universal Instructional Design.  </a:t>
            </a:r>
            <a:r>
              <a:rPr lang="en-US" sz="1200" i="1" kern="1200" dirty="0">
                <a:solidFill>
                  <a:schemeClr val="tx1"/>
                </a:solidFill>
                <a:effectLst/>
                <a:latin typeface="+mn-lt"/>
                <a:ea typeface="ＭＳ Ｐゴシック" pitchFamily="-65" charset="-128"/>
                <a:cs typeface="ＭＳ Ｐゴシック" pitchFamily="-65" charset="-128"/>
              </a:rPr>
              <a:t>CTE Notebook</a:t>
            </a:r>
            <a:r>
              <a:rPr lang="en-US" sz="1200" kern="1200" dirty="0">
                <a:solidFill>
                  <a:schemeClr val="tx1"/>
                </a:solidFill>
                <a:effectLst/>
                <a:latin typeface="+mn-lt"/>
                <a:ea typeface="ＭＳ Ｐゴシック" pitchFamily="-65" charset="-128"/>
                <a:cs typeface="ＭＳ Ｐゴシック" pitchFamily="-65" charset="-128"/>
              </a:rPr>
              <a:t>, 10 (4).   Paul C. </a:t>
            </a:r>
            <a:r>
              <a:rPr lang="en-US" sz="1200" kern="1200" dirty="0" err="1">
                <a:solidFill>
                  <a:schemeClr val="tx1"/>
                </a:solidFill>
                <a:effectLst/>
                <a:latin typeface="+mn-lt"/>
                <a:ea typeface="ＭＳ Ｐゴシック" pitchFamily="-65" charset="-128"/>
                <a:cs typeface="ＭＳ Ｐゴシック" pitchFamily="-65" charset="-128"/>
              </a:rPr>
              <a:t>Reinert</a:t>
            </a:r>
            <a:r>
              <a:rPr lang="en-US" sz="1200" kern="1200" dirty="0">
                <a:solidFill>
                  <a:schemeClr val="tx1"/>
                </a:solidFill>
                <a:effectLst/>
                <a:latin typeface="+mn-lt"/>
                <a:ea typeface="ＭＳ Ｐゴシック" pitchFamily="-65" charset="-128"/>
                <a:cs typeface="ＭＳ Ｐゴシック" pitchFamily="-65" charset="-128"/>
              </a:rPr>
              <a:t> Center for Teaching Excellence, Saint Louis University.</a:t>
            </a:r>
          </a:p>
          <a:p>
            <a:endParaRPr lang="en-US" sz="1200" kern="1200" dirty="0">
              <a:solidFill>
                <a:schemeClr val="tx1"/>
              </a:solidFill>
              <a:effectLst/>
              <a:latin typeface="+mn-lt"/>
              <a:ea typeface="ＭＳ Ｐゴシック" pitchFamily="-65" charset="-128"/>
              <a:cs typeface="ＭＳ Ｐゴシック" pitchFamily="-65" charset="-128"/>
            </a:endParaRPr>
          </a:p>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mn-lt"/>
                <a:ea typeface="ＭＳ Ｐゴシック" pitchFamily="-65" charset="-128"/>
                <a:cs typeface="ＭＳ Ｐゴシック" pitchFamily="-65" charset="-128"/>
              </a:rPr>
              <a:t>Quality Matters Rubric Standards (2014).  Retrieved from </a:t>
            </a:r>
            <a:r>
              <a:rPr lang="en-US" sz="1200" u="sng" kern="1200" dirty="0">
                <a:solidFill>
                  <a:schemeClr val="tx1"/>
                </a:solidFill>
                <a:effectLst/>
                <a:latin typeface="+mn-lt"/>
                <a:ea typeface="ＭＳ Ｐゴシック" pitchFamily="-65" charset="-128"/>
                <a:cs typeface="ＭＳ Ｐゴシック" pitchFamily="-65" charset="-128"/>
                <a:hlinkClick r:id="rId3"/>
              </a:rPr>
              <a:t>https://www.qualitymatters.org/rubric</a:t>
            </a:r>
            <a:endParaRPr lang="en-US" sz="1200" kern="1200" dirty="0">
              <a:solidFill>
                <a:schemeClr val="tx1"/>
              </a:solidFill>
              <a:effectLst/>
              <a:latin typeface="+mn-lt"/>
              <a:ea typeface="ＭＳ Ｐゴシック" pitchFamily="-65" charset="-128"/>
              <a:cs typeface="ＭＳ Ｐゴシック" pitchFamily="-65" charset="-128"/>
            </a:endParaRPr>
          </a:p>
          <a:p>
            <a:endParaRPr lang="en-US" sz="1200" kern="1200" dirty="0">
              <a:solidFill>
                <a:schemeClr val="tx1"/>
              </a:solidFill>
              <a:effectLst/>
              <a:latin typeface="+mn-lt"/>
              <a:ea typeface="ＭＳ Ｐゴシック" pitchFamily="-65" charset="-128"/>
              <a:cs typeface="ＭＳ Ｐゴシック" pitchFamily="-65" charset="-128"/>
            </a:endParaRPr>
          </a:p>
          <a:p>
            <a:endParaRPr lang="en-US" dirty="0"/>
          </a:p>
        </p:txBody>
      </p:sp>
      <p:sp>
        <p:nvSpPr>
          <p:cNvPr id="4" name="Date Placeholder 3"/>
          <p:cNvSpPr>
            <a:spLocks noGrp="1"/>
          </p:cNvSpPr>
          <p:nvPr>
            <p:ph type="dt" idx="10"/>
          </p:nvPr>
        </p:nvSpPr>
        <p:spPr/>
        <p:txBody>
          <a:bodyPr/>
          <a:lstStyle/>
          <a:p>
            <a:pPr>
              <a:defRPr/>
            </a:pPr>
            <a:r>
              <a:rPr lang="en-US"/>
              <a:t>10-18-09</a:t>
            </a:r>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994A55-8974-4059-93B2-BA34E9570727}" type="slidenum">
              <a:rPr lang="en-US" smtClean="0"/>
              <a:pPr>
                <a:defRPr/>
              </a:pPr>
              <a:t>12</a:t>
            </a:fld>
            <a:endParaRPr lang="en-US"/>
          </a:p>
        </p:txBody>
      </p:sp>
    </p:spTree>
    <p:extLst>
      <p:ext uri="{BB962C8B-B14F-4D97-AF65-F5344CB8AC3E}">
        <p14:creationId xmlns:p14="http://schemas.microsoft.com/office/powerpoint/2010/main" val="35255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solidFill>
                  <a:srgbClr val="004E98"/>
                </a:solidFill>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DB9C2BD1-C6AE-409A-87C9-452016756CA4}" type="datetime1">
              <a:rPr lang="en-US" smtClean="0"/>
              <a:pPr>
                <a:defRPr/>
              </a:pPr>
              <a:t>10/20/2016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B0A3FFA-198F-4034-BAAE-69321AEB7C99}" type="slidenum">
              <a:rPr lang="en-US" smtClean="0"/>
              <a:pPr>
                <a:defRPr/>
              </a:pPr>
              <a:t>‹#›</a:t>
            </a:fld>
            <a:endParaRPr lang="en-US"/>
          </a:p>
        </p:txBody>
      </p:sp>
      <p:cxnSp>
        <p:nvCxnSpPr>
          <p:cNvPr id="8" name="Straight Connector 7"/>
          <p:cNvCxnSpPr/>
          <p:nvPr/>
        </p:nvCxnSpPr>
        <p:spPr>
          <a:xfrm>
            <a:off x="685800" y="3398520"/>
            <a:ext cx="7848600" cy="1588"/>
          </a:xfrm>
          <a:prstGeom prst="line">
            <a:avLst/>
          </a:prstGeom>
          <a:ln w="19050">
            <a:solidFill>
              <a:srgbClr val="2188C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AF24E6C-5B19-4CF9-B41A-F88E96BA6AEF}" type="datetime1">
              <a:rPr lang="en-US" smtClean="0"/>
              <a:pPr>
                <a:defRPr/>
              </a:pPr>
              <a:t>10/20/2016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FB53BE9-29C6-4069-A82A-3629C650A73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EC28D3A-6EC6-448F-9383-A4B1AB549F8D}" type="datetime1">
              <a:rPr lang="en-US" smtClean="0"/>
              <a:pPr>
                <a:defRPr/>
              </a:pPr>
              <a:t>10/20/2016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53C5CD-D020-478D-BCEB-7EDD7D331967}"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a:t>Click to edit Master title style</a:t>
            </a:r>
          </a:p>
        </p:txBody>
      </p:sp>
      <p:sp>
        <p:nvSpPr>
          <p:cNvPr id="3" name="Table Placeholder 2"/>
          <p:cNvSpPr>
            <a:spLocks noGrp="1"/>
          </p:cNvSpPr>
          <p:nvPr>
            <p:ph type="tbl" idx="1"/>
          </p:nvPr>
        </p:nvSpPr>
        <p:spPr>
          <a:xfrm>
            <a:off x="533400" y="1371600"/>
            <a:ext cx="8077200" cy="4419600"/>
          </a:xfrm>
        </p:spPr>
        <p:txBody>
          <a:bodyPr>
            <a:normAutofit/>
          </a:bodyPr>
          <a:lstStyle/>
          <a:p>
            <a:pPr lvl="0"/>
            <a:endParaRPr lang="en-US" noProof="0" dirty="0"/>
          </a:p>
        </p:txBody>
      </p:sp>
      <p:sp>
        <p:nvSpPr>
          <p:cNvPr id="4" name="Date Placeholder 3"/>
          <p:cNvSpPr>
            <a:spLocks noGrp="1"/>
          </p:cNvSpPr>
          <p:nvPr>
            <p:ph type="dt" sz="half" idx="10"/>
          </p:nvPr>
        </p:nvSpPr>
        <p:spPr>
          <a:xfrm>
            <a:off x="685800" y="6400800"/>
            <a:ext cx="1905000" cy="457200"/>
          </a:xfrm>
        </p:spPr>
        <p:txBody>
          <a:bodyPr/>
          <a:lstStyle>
            <a:lvl1pPr>
              <a:defRPr>
                <a:latin typeface="Tw Cen MT" charset="0"/>
                <a:ea typeface="ＭＳ Ｐゴシック" charset="-128"/>
                <a:cs typeface="+mn-cs"/>
              </a:defRPr>
            </a:lvl1pPr>
          </a:lstStyle>
          <a:p>
            <a:pPr>
              <a:defRPr/>
            </a:pPr>
            <a:endParaRPr lang="en-US"/>
          </a:p>
        </p:txBody>
      </p:sp>
      <p:sp>
        <p:nvSpPr>
          <p:cNvPr id="5" name="Footer Placeholder 4"/>
          <p:cNvSpPr>
            <a:spLocks noGrp="1"/>
          </p:cNvSpPr>
          <p:nvPr>
            <p:ph type="ftr" sz="quarter" idx="11"/>
          </p:nvPr>
        </p:nvSpPr>
        <p:spPr>
          <a:xfrm>
            <a:off x="3124200" y="6400800"/>
            <a:ext cx="2895600" cy="457200"/>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7086600" y="6477000"/>
            <a:ext cx="1905000" cy="304800"/>
          </a:xfrm>
        </p:spPr>
        <p:txBody>
          <a:bodyPr/>
          <a:lstStyle>
            <a:lvl1pPr>
              <a:defRPr>
                <a:latin typeface="Arial" pitchFamily="34" charset="0"/>
              </a:defRPr>
            </a:lvl1pPr>
          </a:lstStyle>
          <a:p>
            <a:pPr>
              <a:defRPr/>
            </a:pPr>
            <a:fld id="{6DD4F778-8477-41AF-955F-A1F457F27010}" type="slidenum">
              <a:rPr lang="en-US"/>
              <a:pPr>
                <a:defRPr/>
              </a:pPr>
              <a:t>‹#›</a:t>
            </a:fld>
            <a:endParaRPr lang="en-US"/>
          </a:p>
        </p:txBody>
      </p:sp>
    </p:spTree>
    <p:extLst>
      <p:ext uri="{BB962C8B-B14F-4D97-AF65-F5344CB8AC3E}">
        <p14:creationId xmlns:p14="http://schemas.microsoft.com/office/powerpoint/2010/main" val="559837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2188C9"/>
              </a:buClr>
              <a:defRPr/>
            </a:lvl1pPr>
            <a:lvl2pPr>
              <a:buClr>
                <a:srgbClr val="2188C9"/>
              </a:buClr>
              <a:defRPr/>
            </a:lvl2pPr>
            <a:lvl3pPr>
              <a:buClr>
                <a:srgbClr val="2188C9"/>
              </a:buClr>
              <a:defRPr/>
            </a:lvl3pPr>
            <a:lvl4pPr>
              <a:buClr>
                <a:srgbClr val="2188C9"/>
              </a:buClr>
              <a:defRPr/>
            </a:lvl4pPr>
            <a:lvl5pPr>
              <a:buClr>
                <a:srgbClr val="2188C9"/>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fld id="{6CAD410E-5B78-43B4-BE28-C81483315290}" type="datetime1">
              <a:rPr lang="en-US" smtClean="0"/>
              <a:pPr>
                <a:defRPr/>
              </a:pPr>
              <a:t>10/20/2016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2C6C358-92DA-475E-A111-90A7243CDD87}"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004E98"/>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rgbClr val="004E98"/>
                </a:solidFill>
              </a:defRPr>
            </a:lvl1pPr>
          </a:lstStyle>
          <a:p>
            <a:pPr>
              <a:defRPr/>
            </a:pPr>
            <a:fld id="{A920FFA8-97FB-4294-999B-537455DFDA83}" type="datetime1">
              <a:rPr lang="en-US" smtClean="0"/>
              <a:pPr>
                <a:defRPr/>
              </a:pPr>
              <a:t>10/20/2016</a:t>
            </a:fld>
            <a:endParaRPr lang="en-US" dirty="0"/>
          </a:p>
        </p:txBody>
      </p:sp>
      <p:sp>
        <p:nvSpPr>
          <p:cNvPr id="5" name="Footer Placeholder 4"/>
          <p:cNvSpPr>
            <a:spLocks noGrp="1"/>
          </p:cNvSpPr>
          <p:nvPr>
            <p:ph type="ftr" sz="quarter" idx="11"/>
          </p:nvPr>
        </p:nvSpPr>
        <p:spPr/>
        <p:txBody>
          <a:bodyPr/>
          <a:lstStyle>
            <a:lvl1pPr>
              <a:defRPr>
                <a:solidFill>
                  <a:srgbClr val="004E98"/>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solidFill>
                  <a:srgbClr val="004E98"/>
                </a:solidFill>
              </a:defRPr>
            </a:lvl1pPr>
          </a:lstStyle>
          <a:p>
            <a:pPr>
              <a:defRPr/>
            </a:pPr>
            <a:fld id="{4B368828-B1EB-4488-81E5-CD17B4AEDCDE}"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70341FAB-65FC-4C0A-B8AA-17FF3CF070FB}" type="datetime1">
              <a:rPr lang="en-US" smtClean="0"/>
              <a:pPr>
                <a:defRPr/>
              </a:pPr>
              <a:t>10/20/2016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4F0BB50-CB72-4E1F-BF78-A41E2AF84B87}"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rgbClr val="004E9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rgbClr val="004E98"/>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3539D9A-F40B-4A1D-B289-659DC1F04A26}" type="datetime1">
              <a:rPr lang="en-US" smtClean="0"/>
              <a:pPr>
                <a:defRPr/>
              </a:pPr>
              <a:t>10/20/2016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62A8B6A-67A6-49FF-AD37-3C25846B6E3A}" type="slidenum">
              <a:rPr lang="en-US" smtClean="0"/>
              <a:pPr>
                <a:defRPr/>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4348DA8A-9FB5-4163-ACD8-FF72A7F6B624}" type="datetime1">
              <a:rPr lang="en-US" smtClean="0"/>
              <a:pPr>
                <a:defRPr/>
              </a:pPr>
              <a:t>10/20/2016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8ADDA3C-D5F6-4C5F-ADFC-67EB5E62D689}"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E806FB0-027F-4296-978D-851EB904E1C1}" type="datetime1">
              <a:rPr lang="en-US" smtClean="0"/>
              <a:pPr>
                <a:defRPr/>
              </a:pPr>
              <a:t>10/20/2016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1EBE831-8968-4C5F-8E2E-EEB49730FED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9CE4EBE-AC68-4C19-81A4-5BE89AEEF17C}" type="datetime1">
              <a:rPr lang="en-US" smtClean="0"/>
              <a:pPr>
                <a:defRPr/>
              </a:pPr>
              <a:t>10/20/2016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1805DA9-4966-4F25-8006-8C652255F804}" type="slidenum">
              <a:rPr lang="en-US" smtClean="0"/>
              <a:pPr>
                <a:defRPr/>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29C73B5A-91DE-4D44-B597-18CA7C065975}" type="datetime1">
              <a:rPr lang="en-US" smtClean="0"/>
              <a:pPr>
                <a:defRPr/>
              </a:pPr>
              <a:t>10/20/2016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85E037A-03EE-4E47-9431-D0B10F3C1F11}"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533400"/>
          </a:xfrm>
          <a:prstGeom prst="rect">
            <a:avLst/>
          </a:prstGeom>
          <a:solidFill>
            <a:srgbClr val="FDB8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004E98"/>
                </a:solidFill>
              </a:defRPr>
            </a:lvl1pPr>
          </a:lstStyle>
          <a:p>
            <a:pPr>
              <a:defRPr/>
            </a:pPr>
            <a:fld id="{C8DBCE3C-96B3-4F43-A9AA-1E9C5626D61F}" type="datetime1">
              <a:rPr lang="en-US" smtClean="0"/>
              <a:pPr>
                <a:defRPr/>
              </a:pPr>
              <a:t>10/20/2016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004E98"/>
                </a:solidFill>
              </a:defRPr>
            </a:lvl1pPr>
          </a:lstStyle>
          <a:p>
            <a:pPr>
              <a:defRPr/>
            </a:pP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004E98"/>
                </a:solidFill>
              </a:defRPr>
            </a:lvl1pPr>
          </a:lstStyle>
          <a:p>
            <a:pPr>
              <a:defRPr/>
            </a:pPr>
            <a:fld id="{B12C57C4-D851-45E8-892C-1F48C5D66CA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67" r:id="rId1"/>
    <p:sldLayoutId id="2147485068" r:id="rId2"/>
    <p:sldLayoutId id="2147485069" r:id="rId3"/>
    <p:sldLayoutId id="2147485070" r:id="rId4"/>
    <p:sldLayoutId id="2147485071" r:id="rId5"/>
    <p:sldLayoutId id="2147485072" r:id="rId6"/>
    <p:sldLayoutId id="2147485073" r:id="rId7"/>
    <p:sldLayoutId id="2147485074" r:id="rId8"/>
    <p:sldLayoutId id="2147485075" r:id="rId9"/>
    <p:sldLayoutId id="2147485076" r:id="rId10"/>
    <p:sldLayoutId id="2147485077" r:id="rId11"/>
    <p:sldLayoutId id="2147485078" r:id="rId12"/>
  </p:sldLayoutIdLst>
  <p:txStyles>
    <p:titleStyle>
      <a:lvl1pPr algn="l" defTabSz="914400" rtl="0" eaLnBrk="1" latinLnBrk="0" hangingPunct="1">
        <a:spcBef>
          <a:spcPct val="0"/>
        </a:spcBef>
        <a:buNone/>
        <a:defRPr sz="4000" kern="1200" spc="-100" baseline="0">
          <a:solidFill>
            <a:srgbClr val="004E98"/>
          </a:solidFill>
          <a:latin typeface="+mj-lt"/>
          <a:ea typeface="+mj-ea"/>
          <a:cs typeface="+mj-cs"/>
        </a:defRPr>
      </a:lvl1pPr>
    </p:titleStyle>
    <p:bodyStyle>
      <a:lvl1pPr marL="182880" indent="-182880" algn="l" defTabSz="914400" rtl="0" eaLnBrk="1" latinLnBrk="0" hangingPunct="1">
        <a:spcBef>
          <a:spcPct val="20000"/>
        </a:spcBef>
        <a:buClr>
          <a:srgbClr val="2188C9"/>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rgbClr val="2188C9"/>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rgbClr val="2188C9"/>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rgbClr val="2188C9"/>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rgbClr val="2188C9"/>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s://thechristcollege.blackboard.com/bbcswebdav/institution/Instructional%20Design/Accessibility%20Presentation%20and%20Documents/UD_Checklist_Final.docx" TargetMode="External"/><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bDvKnY0g6e4"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LFLegal.com" TargetMode="External"/><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qualitymatters.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uc.edu/cetl/workwith/flc/uaflc.html"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28600" y="304800"/>
            <a:ext cx="8610599" cy="4257675"/>
          </a:xfrm>
        </p:spPr>
        <p:txBody>
          <a:bodyPr>
            <a:normAutofit/>
          </a:bodyPr>
          <a:lstStyle/>
          <a:p>
            <a:pPr algn="r">
              <a:defRPr/>
            </a:pPr>
            <a:r>
              <a:rPr lang="en-US" sz="4000" dirty="0"/>
              <a:t>Spreading Universal Design:  Strategies for Building</a:t>
            </a:r>
            <a:br>
              <a:rPr lang="en-US" sz="4000" dirty="0"/>
            </a:br>
            <a:r>
              <a:rPr lang="en-US" sz="4000" dirty="0"/>
              <a:t> an Inclusive Learning Experiences Across Campus</a:t>
            </a:r>
            <a:endParaRPr lang="en-US" sz="4000" cap="none" dirty="0">
              <a:ea typeface="ＭＳ Ｐゴシック" charset="0"/>
              <a:cs typeface="ＭＳ Ｐゴシック" charset="0"/>
            </a:endParaRPr>
          </a:p>
        </p:txBody>
      </p:sp>
      <p:sp>
        <p:nvSpPr>
          <p:cNvPr id="8195" name="Subtitle 2"/>
          <p:cNvSpPr>
            <a:spLocks noGrp="1"/>
          </p:cNvSpPr>
          <p:nvPr>
            <p:ph type="body" idx="1"/>
          </p:nvPr>
        </p:nvSpPr>
        <p:spPr>
          <a:xfrm>
            <a:off x="1066799" y="4694920"/>
            <a:ext cx="7772400" cy="671512"/>
          </a:xfrm>
        </p:spPr>
        <p:txBody>
          <a:bodyPr>
            <a:normAutofit/>
          </a:bodyPr>
          <a:lstStyle/>
          <a:p>
            <a:pPr algn="r" eaLnBrk="1" hangingPunct="1"/>
            <a:r>
              <a:rPr lang="en-US" altLang="en-US" sz="2800" i="1" dirty="0">
                <a:ea typeface="ＭＳ Ｐゴシック" pitchFamily="34" charset="-128"/>
              </a:rPr>
              <a:t>A Framework and Strategies for All Learners</a:t>
            </a:r>
            <a:endParaRPr lang="en-US" altLang="en-US" i="1" dirty="0">
              <a:ea typeface="ＭＳ Ｐゴシック"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4490" y="27234"/>
            <a:ext cx="8229600" cy="537738"/>
          </a:xfrm>
        </p:spPr>
        <p:txBody>
          <a:bodyPr>
            <a:normAutofit fontScale="90000"/>
          </a:bodyPr>
          <a:lstStyle/>
          <a:p>
            <a:r>
              <a:rPr lang="en-US" dirty="0"/>
              <a:t>Inclusive Thinking</a:t>
            </a:r>
          </a:p>
        </p:txBody>
      </p:sp>
      <p:sp>
        <p:nvSpPr>
          <p:cNvPr id="13" name="Oval 12"/>
          <p:cNvSpPr/>
          <p:nvPr/>
        </p:nvSpPr>
        <p:spPr>
          <a:xfrm>
            <a:off x="2217597" y="1033313"/>
            <a:ext cx="4910287" cy="4910287"/>
          </a:xfrm>
          <a:prstGeom prst="ellipse">
            <a:avLst/>
          </a:prstGeom>
          <a:noFill/>
          <a:ln w="25400">
            <a:solidFill>
              <a:schemeClr val="tx1">
                <a:lumMod val="50000"/>
                <a:lumOff val="50000"/>
              </a:schemeClr>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4" name="Picture 3" descr="Instructor avata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88080" y="1606132"/>
            <a:ext cx="2013490" cy="3042068"/>
          </a:xfrm>
          <a:prstGeom prst="rect">
            <a:avLst/>
          </a:prstGeom>
        </p:spPr>
      </p:pic>
      <p:sp>
        <p:nvSpPr>
          <p:cNvPr id="15" name="Rectangle 14"/>
          <p:cNvSpPr/>
          <p:nvPr/>
        </p:nvSpPr>
        <p:spPr>
          <a:xfrm>
            <a:off x="3317230" y="4019109"/>
            <a:ext cx="2778772" cy="1173929"/>
          </a:xfrm>
          <a:prstGeom prst="rect">
            <a:avLst/>
          </a:prstGeom>
          <a:solidFill>
            <a:schemeClr val="bg1"/>
          </a:solidFill>
          <a:ln w="3175">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TextBox 17"/>
          <p:cNvSpPr txBox="1"/>
          <p:nvPr/>
        </p:nvSpPr>
        <p:spPr>
          <a:xfrm>
            <a:off x="3451663" y="4049908"/>
            <a:ext cx="2660606" cy="1169551"/>
          </a:xfrm>
          <a:prstGeom prst="rect">
            <a:avLst/>
          </a:prstGeom>
          <a:noFill/>
        </p:spPr>
        <p:txBody>
          <a:bodyPr wrap="square" rtlCol="0">
            <a:spAutoFit/>
          </a:bodyPr>
          <a:lstStyle/>
          <a:p>
            <a:r>
              <a:rPr lang="en-US" sz="1400" dirty="0">
                <a:latin typeface="+mn-lt"/>
                <a:cs typeface="Open Sans Light"/>
              </a:rPr>
              <a:t>To build inclusive experiences teachers need to consider how the pedagogy, the content, and the tools they use impact the unique needs of students.</a:t>
            </a:r>
          </a:p>
        </p:txBody>
      </p:sp>
      <p:grpSp>
        <p:nvGrpSpPr>
          <p:cNvPr id="33" name="Group 32" descr="picture of an eye with an X"/>
          <p:cNvGrpSpPr/>
          <p:nvPr/>
        </p:nvGrpSpPr>
        <p:grpSpPr>
          <a:xfrm>
            <a:off x="1981423" y="4239014"/>
            <a:ext cx="968149" cy="1359065"/>
            <a:chOff x="1991583" y="4239014"/>
            <a:chExt cx="968149" cy="1359065"/>
          </a:xfrm>
        </p:grpSpPr>
        <p:sp>
          <p:nvSpPr>
            <p:cNvPr id="20" name="TextBox 19"/>
            <p:cNvSpPr txBox="1"/>
            <p:nvPr/>
          </p:nvSpPr>
          <p:spPr>
            <a:xfrm>
              <a:off x="1991583" y="5197969"/>
              <a:ext cx="968149" cy="400110"/>
            </a:xfrm>
            <a:prstGeom prst="rect">
              <a:avLst/>
            </a:prstGeom>
            <a:noFill/>
          </p:spPr>
          <p:txBody>
            <a:bodyPr wrap="square" rtlCol="0">
              <a:spAutoFit/>
            </a:bodyPr>
            <a:lstStyle/>
            <a:p>
              <a:pPr algn="ctr"/>
              <a:r>
                <a:rPr lang="en-US" sz="1000" dirty="0">
                  <a:latin typeface="Open Sans Light"/>
                  <a:cs typeface="Open Sans Light"/>
                </a:rPr>
                <a:t>Visual </a:t>
              </a:r>
            </a:p>
            <a:p>
              <a:pPr algn="ctr"/>
              <a:r>
                <a:rPr lang="en-US" sz="1000" dirty="0">
                  <a:latin typeface="Open Sans Light"/>
                  <a:cs typeface="Open Sans Light"/>
                </a:rPr>
                <a:t>Impairments</a:t>
              </a:r>
            </a:p>
          </p:txBody>
        </p:sp>
        <p:pic>
          <p:nvPicPr>
            <p:cNvPr id="5" name="Picture 4" descr="Visual impairments ico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0169" y="4239014"/>
              <a:ext cx="950976" cy="954024"/>
            </a:xfrm>
            <a:prstGeom prst="rect">
              <a:avLst/>
            </a:prstGeom>
          </p:spPr>
        </p:pic>
      </p:grpSp>
      <p:grpSp>
        <p:nvGrpSpPr>
          <p:cNvPr id="31" name="Group 30" descr="handicap sign"/>
          <p:cNvGrpSpPr/>
          <p:nvPr/>
        </p:nvGrpSpPr>
        <p:grpSpPr>
          <a:xfrm>
            <a:off x="5129333" y="5324287"/>
            <a:ext cx="968149" cy="1358110"/>
            <a:chOff x="5129333" y="5324287"/>
            <a:chExt cx="968149" cy="1358110"/>
          </a:xfrm>
        </p:grpSpPr>
        <p:sp>
          <p:nvSpPr>
            <p:cNvPr id="22" name="TextBox 21"/>
            <p:cNvSpPr txBox="1"/>
            <p:nvPr/>
          </p:nvSpPr>
          <p:spPr>
            <a:xfrm>
              <a:off x="5129333" y="6282287"/>
              <a:ext cx="968149" cy="400110"/>
            </a:xfrm>
            <a:prstGeom prst="rect">
              <a:avLst/>
            </a:prstGeom>
            <a:noFill/>
          </p:spPr>
          <p:txBody>
            <a:bodyPr wrap="square" rtlCol="0">
              <a:spAutoFit/>
            </a:bodyPr>
            <a:lstStyle/>
            <a:p>
              <a:pPr algn="ctr"/>
              <a:r>
                <a:rPr lang="en-US" sz="1000" dirty="0">
                  <a:latin typeface="Open Sans Light"/>
                  <a:cs typeface="Open Sans Light"/>
                </a:rPr>
                <a:t>Physical</a:t>
              </a:r>
            </a:p>
            <a:p>
              <a:pPr algn="ctr"/>
              <a:r>
                <a:rPr lang="en-US" sz="1000" dirty="0">
                  <a:latin typeface="Open Sans Light"/>
                  <a:cs typeface="Open Sans Light"/>
                </a:rPr>
                <a:t>Impairments</a:t>
              </a:r>
            </a:p>
          </p:txBody>
        </p:sp>
        <p:pic>
          <p:nvPicPr>
            <p:cNvPr id="6" name="Picture 5" descr="Physical impairments ico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7919" y="5324287"/>
              <a:ext cx="950976" cy="954024"/>
            </a:xfrm>
            <a:prstGeom prst="rect">
              <a:avLst/>
            </a:prstGeom>
          </p:spPr>
        </p:pic>
      </p:grpSp>
      <p:grpSp>
        <p:nvGrpSpPr>
          <p:cNvPr id="30" name="Group 29" descr="image of a head with a question mark in the center"/>
          <p:cNvGrpSpPr/>
          <p:nvPr/>
        </p:nvGrpSpPr>
        <p:grpSpPr>
          <a:xfrm>
            <a:off x="6464129" y="4239014"/>
            <a:ext cx="968149" cy="1359065"/>
            <a:chOff x="6428860" y="4239014"/>
            <a:chExt cx="968149" cy="1359065"/>
          </a:xfrm>
        </p:grpSpPr>
        <p:sp>
          <p:nvSpPr>
            <p:cNvPr id="21" name="TextBox 20"/>
            <p:cNvSpPr txBox="1"/>
            <p:nvPr/>
          </p:nvSpPr>
          <p:spPr>
            <a:xfrm>
              <a:off x="6428860" y="5197969"/>
              <a:ext cx="968149" cy="400110"/>
            </a:xfrm>
            <a:prstGeom prst="rect">
              <a:avLst/>
            </a:prstGeom>
            <a:noFill/>
          </p:spPr>
          <p:txBody>
            <a:bodyPr wrap="square" rtlCol="0">
              <a:spAutoFit/>
            </a:bodyPr>
            <a:lstStyle/>
            <a:p>
              <a:pPr algn="ctr"/>
              <a:r>
                <a:rPr lang="en-US" sz="1000" dirty="0">
                  <a:latin typeface="Open Sans Light"/>
                  <a:cs typeface="Open Sans Light"/>
                </a:rPr>
                <a:t>Cognitive</a:t>
              </a:r>
            </a:p>
            <a:p>
              <a:pPr algn="ctr"/>
              <a:r>
                <a:rPr lang="en-US" sz="1000" dirty="0">
                  <a:latin typeface="Open Sans Light"/>
                  <a:cs typeface="Open Sans Light"/>
                </a:rPr>
                <a:t>Impairments</a:t>
              </a:r>
            </a:p>
          </p:txBody>
        </p:sp>
        <p:pic>
          <p:nvPicPr>
            <p:cNvPr id="7" name="Picture 6" descr="Cognitive impairments ico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7446" y="4239014"/>
              <a:ext cx="950976" cy="954024"/>
            </a:xfrm>
            <a:prstGeom prst="rect">
              <a:avLst/>
            </a:prstGeom>
          </p:spPr>
        </p:pic>
      </p:grpSp>
      <p:grpSp>
        <p:nvGrpSpPr>
          <p:cNvPr id="32" name="Group 31" descr="picture of an ear with an X"/>
          <p:cNvGrpSpPr/>
          <p:nvPr/>
        </p:nvGrpSpPr>
        <p:grpSpPr>
          <a:xfrm>
            <a:off x="3289102" y="5335278"/>
            <a:ext cx="968149" cy="1347119"/>
            <a:chOff x="3289102" y="5335278"/>
            <a:chExt cx="968149" cy="1347119"/>
          </a:xfrm>
        </p:grpSpPr>
        <p:sp>
          <p:nvSpPr>
            <p:cNvPr id="19" name="TextBox 18"/>
            <p:cNvSpPr txBox="1"/>
            <p:nvPr/>
          </p:nvSpPr>
          <p:spPr>
            <a:xfrm>
              <a:off x="3289102" y="6282287"/>
              <a:ext cx="968149" cy="400110"/>
            </a:xfrm>
            <a:prstGeom prst="rect">
              <a:avLst/>
            </a:prstGeom>
            <a:noFill/>
          </p:spPr>
          <p:txBody>
            <a:bodyPr wrap="square" rtlCol="0">
              <a:spAutoFit/>
            </a:bodyPr>
            <a:lstStyle/>
            <a:p>
              <a:pPr algn="ctr"/>
              <a:r>
                <a:rPr lang="en-US" sz="1000" dirty="0">
                  <a:latin typeface="Open Sans Light"/>
                  <a:cs typeface="Open Sans Light"/>
                </a:rPr>
                <a:t>Hearing</a:t>
              </a:r>
            </a:p>
            <a:p>
              <a:pPr algn="ctr"/>
              <a:r>
                <a:rPr lang="en-US" sz="1000" dirty="0">
                  <a:latin typeface="Open Sans Light"/>
                  <a:cs typeface="Open Sans Light"/>
                </a:rPr>
                <a:t>Impairments</a:t>
              </a:r>
            </a:p>
          </p:txBody>
        </p:sp>
        <p:pic>
          <p:nvPicPr>
            <p:cNvPr id="16" name="Picture 15" descr="Hearing impairments ico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03166" y="5335278"/>
              <a:ext cx="940021" cy="943033"/>
            </a:xfrm>
            <a:prstGeom prst="rect">
              <a:avLst/>
            </a:prstGeom>
          </p:spPr>
        </p:pic>
      </p:grpSp>
      <p:grpSp>
        <p:nvGrpSpPr>
          <p:cNvPr id="28" name="Group 27" descr="picture of a lightbulb"/>
          <p:cNvGrpSpPr/>
          <p:nvPr/>
        </p:nvGrpSpPr>
        <p:grpSpPr>
          <a:xfrm>
            <a:off x="1981423" y="1746155"/>
            <a:ext cx="968149" cy="1200245"/>
            <a:chOff x="1981423" y="1746155"/>
            <a:chExt cx="968149" cy="1200245"/>
          </a:xfrm>
        </p:grpSpPr>
        <p:pic>
          <p:nvPicPr>
            <p:cNvPr id="11" name="Picture 10" descr="Pedagogy icon"/>
            <p:cNvPicPr>
              <a:picLocks noChangeAspect="1"/>
            </p:cNvPicPr>
            <p:nvPr/>
          </p:nvPicPr>
          <p:blipFill>
            <a:blip>
              <a:extLst>
                <a:ext uri="{28A0092B-C50C-407E-A947-70E740481C1C}">
                  <a14:useLocalDpi xmlns:a14="http://schemas.microsoft.com/office/drawing/2010/main" val="0"/>
                </a:ext>
              </a:extLst>
            </a:blip>
            <a:stretch>
              <a:fillRect/>
            </a:stretch>
          </p:blipFill>
          <p:spPr>
            <a:xfrm>
              <a:off x="1990009" y="1992376"/>
              <a:ext cx="950976" cy="954024"/>
            </a:xfrm>
            <a:prstGeom prst="rect">
              <a:avLst/>
            </a:prstGeom>
          </p:spPr>
        </p:pic>
        <p:sp>
          <p:nvSpPr>
            <p:cNvPr id="25" name="TextBox 24"/>
            <p:cNvSpPr txBox="1"/>
            <p:nvPr/>
          </p:nvSpPr>
          <p:spPr>
            <a:xfrm>
              <a:off x="1981423" y="1746155"/>
              <a:ext cx="968149" cy="246221"/>
            </a:xfrm>
            <a:prstGeom prst="rect">
              <a:avLst/>
            </a:prstGeom>
            <a:noFill/>
          </p:spPr>
          <p:txBody>
            <a:bodyPr wrap="square" rtlCol="0">
              <a:spAutoFit/>
            </a:bodyPr>
            <a:lstStyle/>
            <a:p>
              <a:pPr algn="ctr"/>
              <a:r>
                <a:rPr lang="en-US" sz="1000" dirty="0">
                  <a:latin typeface="Open Sans Light"/>
                  <a:cs typeface="Open Sans Light"/>
                </a:rPr>
                <a:t>Pedagogy</a:t>
              </a:r>
            </a:p>
          </p:txBody>
        </p:sp>
      </p:grpSp>
      <p:grpSp>
        <p:nvGrpSpPr>
          <p:cNvPr id="12" name="Group 11" descr="picture of a book"/>
          <p:cNvGrpSpPr/>
          <p:nvPr/>
        </p:nvGrpSpPr>
        <p:grpSpPr>
          <a:xfrm>
            <a:off x="4130704" y="484826"/>
            <a:ext cx="968149" cy="1191574"/>
            <a:chOff x="4130704" y="318751"/>
            <a:chExt cx="968149" cy="1191574"/>
          </a:xfrm>
        </p:grpSpPr>
        <p:pic>
          <p:nvPicPr>
            <p:cNvPr id="10" name="Picture 9" descr="Content Icon"/>
            <p:cNvPicPr>
              <a:picLocks noChangeAspect="1"/>
            </p:cNvPicPr>
            <p:nvPr/>
          </p:nvPicPr>
          <p:blipFill>
            <a:blip>
              <a:extLst>
                <a:ext uri="{28A0092B-C50C-407E-A947-70E740481C1C}">
                  <a14:useLocalDpi xmlns:a14="http://schemas.microsoft.com/office/drawing/2010/main" val="0"/>
                </a:ext>
              </a:extLst>
            </a:blip>
            <a:stretch>
              <a:fillRect/>
            </a:stretch>
          </p:blipFill>
          <p:spPr>
            <a:xfrm>
              <a:off x="4139290" y="556301"/>
              <a:ext cx="950976" cy="954024"/>
            </a:xfrm>
            <a:prstGeom prst="rect">
              <a:avLst/>
            </a:prstGeom>
          </p:spPr>
        </p:pic>
        <p:sp>
          <p:nvSpPr>
            <p:cNvPr id="26" name="TextBox 25"/>
            <p:cNvSpPr txBox="1"/>
            <p:nvPr/>
          </p:nvSpPr>
          <p:spPr>
            <a:xfrm>
              <a:off x="4130704" y="318751"/>
              <a:ext cx="968149" cy="246221"/>
            </a:xfrm>
            <a:prstGeom prst="rect">
              <a:avLst/>
            </a:prstGeom>
            <a:noFill/>
          </p:spPr>
          <p:txBody>
            <a:bodyPr wrap="square" rtlCol="0">
              <a:spAutoFit/>
            </a:bodyPr>
            <a:lstStyle/>
            <a:p>
              <a:pPr algn="ctr"/>
              <a:r>
                <a:rPr lang="en-US" sz="1000" dirty="0">
                  <a:latin typeface="Open Sans Light"/>
                  <a:cs typeface="Open Sans Light"/>
                </a:rPr>
                <a:t>Content</a:t>
              </a:r>
            </a:p>
          </p:txBody>
        </p:sp>
      </p:grpSp>
      <p:grpSp>
        <p:nvGrpSpPr>
          <p:cNvPr id="29" name="Group 28" descr="picture of a computer"/>
          <p:cNvGrpSpPr/>
          <p:nvPr/>
        </p:nvGrpSpPr>
        <p:grpSpPr>
          <a:xfrm>
            <a:off x="6464129" y="1756140"/>
            <a:ext cx="968149" cy="1190260"/>
            <a:chOff x="6464129" y="1756140"/>
            <a:chExt cx="968149" cy="1190260"/>
          </a:xfrm>
        </p:grpSpPr>
        <p:pic>
          <p:nvPicPr>
            <p:cNvPr id="9" name="Picture 8" descr="Technology Icon"/>
            <p:cNvPicPr>
              <a:picLocks noChangeAspect="1"/>
            </p:cNvPicPr>
            <p:nvPr/>
          </p:nvPicPr>
          <p:blipFill>
            <a:blip>
              <a:extLst>
                <a:ext uri="{28A0092B-C50C-407E-A947-70E740481C1C}">
                  <a14:useLocalDpi xmlns:a14="http://schemas.microsoft.com/office/drawing/2010/main" val="0"/>
                </a:ext>
              </a:extLst>
            </a:blip>
            <a:stretch>
              <a:fillRect/>
            </a:stretch>
          </p:blipFill>
          <p:spPr>
            <a:xfrm>
              <a:off x="6472715" y="1992376"/>
              <a:ext cx="950976" cy="954024"/>
            </a:xfrm>
            <a:prstGeom prst="rect">
              <a:avLst/>
            </a:prstGeom>
          </p:spPr>
        </p:pic>
        <p:sp>
          <p:nvSpPr>
            <p:cNvPr id="27" name="TextBox 26"/>
            <p:cNvSpPr txBox="1"/>
            <p:nvPr/>
          </p:nvSpPr>
          <p:spPr>
            <a:xfrm>
              <a:off x="6464129" y="1756140"/>
              <a:ext cx="968149" cy="246221"/>
            </a:xfrm>
            <a:prstGeom prst="rect">
              <a:avLst/>
            </a:prstGeom>
            <a:noFill/>
          </p:spPr>
          <p:txBody>
            <a:bodyPr wrap="square" rtlCol="0">
              <a:spAutoFit/>
            </a:bodyPr>
            <a:lstStyle/>
            <a:p>
              <a:pPr algn="ctr"/>
              <a:r>
                <a:rPr lang="en-US" sz="1000" dirty="0">
                  <a:latin typeface="Open Sans Light"/>
                  <a:cs typeface="Open Sans Light"/>
                </a:rPr>
                <a:t>Technology</a:t>
              </a:r>
            </a:p>
          </p:txBody>
        </p:sp>
      </p:grpSp>
      <p:cxnSp>
        <p:nvCxnSpPr>
          <p:cNvPr id="17" name="Straight Connector 16"/>
          <p:cNvCxnSpPr/>
          <p:nvPr/>
        </p:nvCxnSpPr>
        <p:spPr>
          <a:xfrm>
            <a:off x="0" y="4008949"/>
            <a:ext cx="9144000" cy="0"/>
          </a:xfrm>
          <a:prstGeom prst="line">
            <a:avLst/>
          </a:prstGeom>
          <a:ln w="127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2663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0" y="-7257"/>
            <a:ext cx="8534400" cy="1066800"/>
          </a:xfrm>
        </p:spPr>
        <p:txBody>
          <a:bodyPr>
            <a:normAutofit/>
          </a:bodyPr>
          <a:lstStyle/>
          <a:p>
            <a:pPr eaLnBrk="1" hangingPunct="1"/>
            <a:r>
              <a:rPr lang="en-US" altLang="en-US" sz="3600" dirty="0">
                <a:latin typeface="Arial" pitchFamily="34" charset="0"/>
                <a:ea typeface="ＭＳ Ｐゴシック" pitchFamily="34" charset="-128"/>
                <a:cs typeface="Arial" pitchFamily="34" charset="0"/>
              </a:rPr>
              <a:t>Making the Connection</a:t>
            </a:r>
            <a:br>
              <a:rPr lang="en-US" altLang="en-US" sz="3600" dirty="0">
                <a:latin typeface="Arial" pitchFamily="34" charset="0"/>
                <a:ea typeface="ＭＳ Ｐゴシック" pitchFamily="34" charset="-128"/>
                <a:cs typeface="Arial" pitchFamily="34" charset="0"/>
              </a:rPr>
            </a:br>
            <a:r>
              <a:rPr lang="en-US" altLang="en-US" sz="2800" dirty="0">
                <a:latin typeface="Arial" pitchFamily="34" charset="0"/>
                <a:ea typeface="ＭＳ Ｐゴシック" pitchFamily="34" charset="-128"/>
                <a:cs typeface="Arial" pitchFamily="34" charset="0"/>
              </a:rPr>
              <a:t>UD Principles for Effective Instruction</a:t>
            </a:r>
          </a:p>
        </p:txBody>
      </p:sp>
      <p:sp>
        <p:nvSpPr>
          <p:cNvPr id="19459" name="Rectangle 3"/>
          <p:cNvSpPr>
            <a:spLocks noChangeArrowheads="1"/>
          </p:cNvSpPr>
          <p:nvPr/>
        </p:nvSpPr>
        <p:spPr bwMode="auto">
          <a:xfrm>
            <a:off x="457200" y="1676400"/>
            <a:ext cx="8229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nSpc>
                <a:spcPct val="90000"/>
              </a:lnSpc>
              <a:buFont typeface="Arial" pitchFamily="34" charset="0"/>
              <a:buChar char="l"/>
            </a:pPr>
            <a:endParaRPr lang="en-US" altLang="en-US" sz="2700" dirty="0"/>
          </a:p>
          <a:p>
            <a:pPr marL="609600" indent="-609600">
              <a:lnSpc>
                <a:spcPct val="90000"/>
              </a:lnSpc>
              <a:buFont typeface="Wingdings" pitchFamily="2" charset="2"/>
              <a:buChar char="q"/>
            </a:pPr>
            <a:r>
              <a:rPr lang="en-US" altLang="en-US" sz="2700" dirty="0"/>
              <a:t>Faculty can offer various ways to </a:t>
            </a:r>
            <a:r>
              <a:rPr lang="en-US" altLang="en-US" sz="2700" dirty="0">
                <a:solidFill>
                  <a:srgbClr val="004E98"/>
                </a:solidFill>
              </a:rPr>
              <a:t>REPRESENT</a:t>
            </a:r>
            <a:r>
              <a:rPr lang="en-US" altLang="en-US" sz="2700" dirty="0">
                <a:solidFill>
                  <a:srgbClr val="7B3D17"/>
                </a:solidFill>
              </a:rPr>
              <a:t> </a:t>
            </a:r>
            <a:r>
              <a:rPr lang="en-US" altLang="en-US" sz="2700" dirty="0"/>
              <a:t>(show) essential course concepts in support of recognition learning networks</a:t>
            </a:r>
          </a:p>
          <a:p>
            <a:pPr marL="609600" indent="-609600">
              <a:lnSpc>
                <a:spcPct val="90000"/>
              </a:lnSpc>
              <a:buFont typeface="Wingdings" pitchFamily="2" charset="2"/>
              <a:buNone/>
            </a:pPr>
            <a:endParaRPr lang="en-US" altLang="en-US" sz="2700" dirty="0"/>
          </a:p>
          <a:p>
            <a:pPr marL="609600" indent="-609600">
              <a:lnSpc>
                <a:spcPct val="90000"/>
              </a:lnSpc>
              <a:buFont typeface="Wingdings" pitchFamily="2" charset="2"/>
              <a:buChar char="q"/>
            </a:pPr>
            <a:r>
              <a:rPr lang="en-US" altLang="en-US" sz="2700" dirty="0"/>
              <a:t>Faculty can offer students various formats for </a:t>
            </a:r>
            <a:r>
              <a:rPr lang="en-US" altLang="en-US" sz="2700" dirty="0">
                <a:solidFill>
                  <a:srgbClr val="004E98"/>
                </a:solidFill>
              </a:rPr>
              <a:t>EXPRESSION</a:t>
            </a:r>
            <a:r>
              <a:rPr lang="en-US" altLang="en-US" sz="2700" dirty="0">
                <a:solidFill>
                  <a:srgbClr val="7B3D17"/>
                </a:solidFill>
              </a:rPr>
              <a:t> </a:t>
            </a:r>
            <a:r>
              <a:rPr lang="en-US" altLang="en-US" sz="2700" dirty="0"/>
              <a:t>(demonstration) of what they have learned through strategic learning networks</a:t>
            </a:r>
          </a:p>
          <a:p>
            <a:pPr>
              <a:lnSpc>
                <a:spcPct val="90000"/>
              </a:lnSpc>
            </a:pPr>
            <a:endParaRPr lang="en-US" altLang="en-US" sz="2700" dirty="0"/>
          </a:p>
          <a:p>
            <a:pPr marL="609600" indent="-609600">
              <a:lnSpc>
                <a:spcPct val="90000"/>
              </a:lnSpc>
              <a:buFont typeface="Wingdings" pitchFamily="2" charset="2"/>
              <a:buChar char="q"/>
            </a:pPr>
            <a:r>
              <a:rPr lang="en-US" altLang="en-US" sz="2700" dirty="0"/>
              <a:t>Faculty can offer various ways to encourage student </a:t>
            </a:r>
            <a:r>
              <a:rPr lang="en-US" altLang="en-US" sz="2700" dirty="0">
                <a:solidFill>
                  <a:srgbClr val="004E98"/>
                </a:solidFill>
              </a:rPr>
              <a:t>ENGAGEMENT</a:t>
            </a:r>
            <a:r>
              <a:rPr lang="en-US" altLang="en-US" sz="2700" dirty="0">
                <a:solidFill>
                  <a:srgbClr val="7B3D17"/>
                </a:solidFill>
              </a:rPr>
              <a:t> </a:t>
            </a:r>
            <a:r>
              <a:rPr lang="en-US" altLang="en-US" sz="2700" dirty="0"/>
              <a:t>(participate)</a:t>
            </a:r>
            <a:r>
              <a:rPr lang="en-US" altLang="en-US" sz="2700" dirty="0">
                <a:solidFill>
                  <a:srgbClr val="275B97"/>
                </a:solidFill>
              </a:rPr>
              <a:t> </a:t>
            </a:r>
            <a:r>
              <a:rPr lang="en-US" altLang="en-US" sz="2700" dirty="0"/>
              <a:t>in support of affective learning networks</a:t>
            </a:r>
          </a:p>
          <a:p>
            <a:pPr marL="609600" indent="-609600">
              <a:lnSpc>
                <a:spcPct val="90000"/>
              </a:lnSpc>
              <a:buFont typeface="Wingdings" pitchFamily="2" charset="2"/>
              <a:buChar char="q"/>
            </a:pPr>
            <a:endParaRPr lang="en-US" altLang="en-US" sz="2700" dirty="0"/>
          </a:p>
          <a:p>
            <a:pPr marL="609600" indent="-609600">
              <a:lnSpc>
                <a:spcPct val="90000"/>
              </a:lnSpc>
            </a:pPr>
            <a:endParaRPr lang="en-US" altLang="en-US" sz="2700" dirty="0"/>
          </a:p>
          <a:p>
            <a:pPr marL="609600" indent="-609600">
              <a:lnSpc>
                <a:spcPct val="90000"/>
              </a:lnSpc>
            </a:pPr>
            <a:endParaRPr lang="en-US" altLang="en-US" sz="2700" dirty="0"/>
          </a:p>
        </p:txBody>
      </p:sp>
      <p:pic>
        <p:nvPicPr>
          <p:cNvPr id="19460" name="Picture 4" descr="fingerprint"/>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086600" y="76200"/>
            <a:ext cx="1196975"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985875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3"/>
              </a:rPr>
              <a:t>UD Checklist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69344074"/>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226487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23371" y="3200400"/>
            <a:ext cx="8915400" cy="1447800"/>
          </a:xfrm>
        </p:spPr>
        <p:txBody>
          <a:bodyPr>
            <a:normAutofit fontScale="90000"/>
          </a:bodyPr>
          <a:lstStyle/>
          <a:p>
            <a:r>
              <a:rPr lang="en-US" altLang="en-US" dirty="0">
                <a:ea typeface="ＭＳ Ｐゴシック" pitchFamily="34" charset="-128"/>
              </a:rPr>
              <a:t>C</a:t>
            </a:r>
            <a:r>
              <a:rPr lang="en-US" dirty="0"/>
              <a:t>reating a welcoming, respectful learning environment</a:t>
            </a:r>
            <a:br>
              <a:rPr lang="en-US" dirty="0"/>
            </a:br>
            <a:endParaRPr lang="en-US" altLang="en-US" dirty="0">
              <a:ea typeface="ＭＳ Ｐゴシック" pitchFamily="34" charset="-128"/>
            </a:endParaRPr>
          </a:p>
        </p:txBody>
      </p:sp>
      <p:sp>
        <p:nvSpPr>
          <p:cNvPr id="4" name="Title 1"/>
          <p:cNvSpPr txBox="1">
            <a:spLocks/>
          </p:cNvSpPr>
          <p:nvPr/>
        </p:nvSpPr>
        <p:spPr>
          <a:xfrm>
            <a:off x="123371" y="1295400"/>
            <a:ext cx="4267200" cy="76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rgbClr val="004E98"/>
                </a:solidFill>
                <a:latin typeface="+mj-lt"/>
                <a:ea typeface="+mj-ea"/>
                <a:cs typeface="+mj-cs"/>
              </a:defRPr>
            </a:lvl1pPr>
          </a:lstStyle>
          <a:p>
            <a:r>
              <a:rPr lang="en-US" dirty="0"/>
              <a:t>Principle 1</a:t>
            </a:r>
          </a:p>
        </p:txBody>
      </p:sp>
      <p:cxnSp>
        <p:nvCxnSpPr>
          <p:cNvPr id="6" name="Straight Connector 5"/>
          <p:cNvCxnSpPr/>
          <p:nvPr/>
        </p:nvCxnSpPr>
        <p:spPr>
          <a:xfrm>
            <a:off x="76200" y="2057400"/>
            <a:ext cx="4038600" cy="0"/>
          </a:xfrm>
          <a:prstGeom prst="line">
            <a:avLst/>
          </a:prstGeom>
          <a:ln w="38100">
            <a:solidFill>
              <a:srgbClr val="2188C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6200" y="2971800"/>
            <a:ext cx="8991600" cy="1447800"/>
          </a:xfrm>
        </p:spPr>
        <p:txBody>
          <a:bodyPr>
            <a:normAutofit/>
          </a:bodyPr>
          <a:lstStyle/>
          <a:p>
            <a:r>
              <a:rPr lang="en-US" altLang="en-US" dirty="0">
                <a:ea typeface="ＭＳ Ｐゴシック" pitchFamily="34" charset="-128"/>
              </a:rPr>
              <a:t>Addressing essential course components</a:t>
            </a:r>
          </a:p>
        </p:txBody>
      </p:sp>
      <p:sp>
        <p:nvSpPr>
          <p:cNvPr id="4" name="Title 1"/>
          <p:cNvSpPr txBox="1">
            <a:spLocks/>
          </p:cNvSpPr>
          <p:nvPr/>
        </p:nvSpPr>
        <p:spPr>
          <a:xfrm>
            <a:off x="76200" y="1447800"/>
            <a:ext cx="4267200" cy="76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rgbClr val="004E98"/>
                </a:solidFill>
                <a:latin typeface="+mj-lt"/>
                <a:ea typeface="+mj-ea"/>
                <a:cs typeface="+mj-cs"/>
              </a:defRPr>
            </a:lvl1pPr>
          </a:lstStyle>
          <a:p>
            <a:r>
              <a:rPr lang="en-US" dirty="0"/>
              <a:t>Principle 2</a:t>
            </a:r>
          </a:p>
        </p:txBody>
      </p:sp>
      <p:cxnSp>
        <p:nvCxnSpPr>
          <p:cNvPr id="6" name="Straight Connector 5"/>
          <p:cNvCxnSpPr/>
          <p:nvPr/>
        </p:nvCxnSpPr>
        <p:spPr>
          <a:xfrm>
            <a:off x="76200" y="2209800"/>
            <a:ext cx="4038600" cy="0"/>
          </a:xfrm>
          <a:prstGeom prst="line">
            <a:avLst/>
          </a:prstGeom>
          <a:ln w="38100">
            <a:solidFill>
              <a:srgbClr val="2188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388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152400"/>
            <a:ext cx="8077200" cy="838200"/>
          </a:xfrm>
        </p:spPr>
        <p:txBody>
          <a:bodyPr>
            <a:normAutofit/>
          </a:bodyPr>
          <a:lstStyle/>
          <a:p>
            <a:pPr eaLnBrk="1" hangingPunct="1"/>
            <a:r>
              <a:rPr lang="en-US" altLang="en-US" sz="3600" dirty="0">
                <a:ea typeface="ＭＳ Ｐゴシック" pitchFamily="34" charset="-128"/>
              </a:rPr>
              <a:t>As the Architect of Your Classroom….</a:t>
            </a:r>
          </a:p>
        </p:txBody>
      </p:sp>
      <p:sp>
        <p:nvSpPr>
          <p:cNvPr id="15363" name="Rectangle 3"/>
          <p:cNvSpPr>
            <a:spLocks noGrp="1" noChangeArrowheads="1"/>
          </p:cNvSpPr>
          <p:nvPr>
            <p:ph idx="1"/>
          </p:nvPr>
        </p:nvSpPr>
        <p:spPr>
          <a:xfrm>
            <a:off x="4191000" y="914400"/>
            <a:ext cx="4572000" cy="4953000"/>
          </a:xfrm>
        </p:spPr>
        <p:txBody>
          <a:bodyPr>
            <a:normAutofit/>
          </a:bodyPr>
          <a:lstStyle/>
          <a:p>
            <a:pPr eaLnBrk="1" hangingPunct="1">
              <a:lnSpc>
                <a:spcPct val="90000"/>
              </a:lnSpc>
              <a:buFontTx/>
              <a:buNone/>
            </a:pPr>
            <a:r>
              <a:rPr lang="en-US" altLang="en-US" sz="2400" dirty="0">
                <a:ea typeface="ＭＳ Ｐゴシック" pitchFamily="34" charset="-128"/>
              </a:rPr>
              <a:t>	Imagine Stephen Hawking, one of the preeminent physicists of our time, taking a timed pencil-and-paper physics exam. He would likely fail it outright. His test performance would not reflect his knowledge of physics – which is extraordinary among the best - but merely his inability to master the means of expression required by a timed paper-and-pencil test. </a:t>
            </a:r>
          </a:p>
        </p:txBody>
      </p:sp>
      <p:sp>
        <p:nvSpPr>
          <p:cNvPr id="15364" name="Rectangle 4"/>
          <p:cNvSpPr>
            <a:spLocks noChangeArrowheads="1"/>
          </p:cNvSpPr>
          <p:nvPr/>
        </p:nvSpPr>
        <p:spPr bwMode="auto">
          <a:xfrm>
            <a:off x="990600" y="5867400"/>
            <a:ext cx="7543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spcBef>
                <a:spcPct val="20000"/>
              </a:spcBef>
            </a:pPr>
            <a:r>
              <a:rPr lang="en-US" altLang="en-US" sz="4400" dirty="0">
                <a:latin typeface="Tw Cen MT" pitchFamily="34" charset="0"/>
              </a:rPr>
              <a:t>What are we measuring?</a:t>
            </a:r>
          </a:p>
        </p:txBody>
      </p:sp>
      <p:pic>
        <p:nvPicPr>
          <p:cNvPr id="356357" name="Picture 5" descr="Photograh of Steven hawking"/>
          <p:cNvPicPr>
            <a:picLocks noChangeAspect="1" noChangeArrowheads="1"/>
          </p:cNvPicPr>
          <p:nvPr/>
        </p:nvPicPr>
        <p:blipFill>
          <a:blip/>
          <a:srcRect/>
          <a:stretch>
            <a:fillRect/>
          </a:stretch>
        </p:blipFill>
        <p:spPr bwMode="auto">
          <a:xfrm>
            <a:off x="304800" y="1524000"/>
            <a:ext cx="3619500" cy="3362325"/>
          </a:xfrm>
          <a:prstGeom prst="round2DiagRect">
            <a:avLst>
              <a:gd name="adj1" fmla="val 16667"/>
              <a:gd name="adj2" fmla="val 0"/>
            </a:avLst>
          </a:prstGeom>
          <a:ln w="88900" cap="sq">
            <a:solidFill>
              <a:srgbClr val="FFFFFF"/>
            </a:solidFill>
            <a:miter lim="800000"/>
          </a:ln>
          <a:effectLst>
            <a:outerShdw blurRad="57785" algn="br" rotWithShape="0">
              <a:srgbClr val="000000">
                <a:alpha val="70000"/>
              </a:srgbClr>
            </a:outerShdw>
          </a:effectLst>
        </p:spPr>
      </p:pic>
    </p:spTree>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6200" y="2819400"/>
            <a:ext cx="8915400" cy="1447800"/>
          </a:xfrm>
        </p:spPr>
        <p:txBody>
          <a:bodyPr>
            <a:normAutofit/>
          </a:bodyPr>
          <a:lstStyle/>
          <a:p>
            <a:r>
              <a:rPr lang="en-US" altLang="en-US" dirty="0">
                <a:ea typeface="ＭＳ Ｐゴシック" pitchFamily="34" charset="-128"/>
              </a:rPr>
              <a:t>Communicating clear expectations &amp; providing constructive feedback</a:t>
            </a:r>
          </a:p>
        </p:txBody>
      </p:sp>
      <p:sp>
        <p:nvSpPr>
          <p:cNvPr id="4" name="Title 1"/>
          <p:cNvSpPr txBox="1">
            <a:spLocks/>
          </p:cNvSpPr>
          <p:nvPr/>
        </p:nvSpPr>
        <p:spPr>
          <a:xfrm>
            <a:off x="87086" y="1447800"/>
            <a:ext cx="4267200" cy="76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rgbClr val="004E98"/>
                </a:solidFill>
                <a:latin typeface="+mj-lt"/>
                <a:ea typeface="+mj-ea"/>
                <a:cs typeface="+mj-cs"/>
              </a:defRPr>
            </a:lvl1pPr>
          </a:lstStyle>
          <a:p>
            <a:r>
              <a:rPr lang="en-US" dirty="0"/>
              <a:t>Principle 3</a:t>
            </a:r>
          </a:p>
        </p:txBody>
      </p:sp>
      <p:cxnSp>
        <p:nvCxnSpPr>
          <p:cNvPr id="6" name="Straight Connector 5"/>
          <p:cNvCxnSpPr/>
          <p:nvPr/>
        </p:nvCxnSpPr>
        <p:spPr>
          <a:xfrm>
            <a:off x="76200" y="2209800"/>
            <a:ext cx="4038600" cy="0"/>
          </a:xfrm>
          <a:prstGeom prst="line">
            <a:avLst/>
          </a:prstGeom>
          <a:ln w="38100">
            <a:solidFill>
              <a:srgbClr val="2188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927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4" name="Picture 4" descr="A picture of a road sign that reads, &quot;lost&quot; with an arrow to the left, and &quot;very lost&quot; with an arrow to the right."/>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553356"/>
            <a:ext cx="9144000" cy="633548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28600" y="685800"/>
            <a:ext cx="5943600" cy="461665"/>
          </a:xfrm>
          <a:prstGeom prst="rect">
            <a:avLst/>
          </a:prstGeom>
          <a:solidFill>
            <a:schemeClr val="bg1">
              <a:alpha val="80000"/>
            </a:schemeClr>
          </a:solidFill>
        </p:spPr>
        <p:txBody>
          <a:bodyPr wrap="square" rtlCol="0">
            <a:spAutoFit/>
          </a:bodyPr>
          <a:lstStyle/>
          <a:p>
            <a:pPr marL="285750" indent="-285750">
              <a:buFont typeface="Wingdings" pitchFamily="2" charset="2"/>
              <a:buChar char="ü"/>
            </a:pPr>
            <a:r>
              <a:rPr lang="en-US" sz="2400" dirty="0"/>
              <a:t>Expectations are clear and in writing?</a:t>
            </a:r>
          </a:p>
        </p:txBody>
      </p:sp>
      <p:sp>
        <p:nvSpPr>
          <p:cNvPr id="12" name="Rectangle 2"/>
          <p:cNvSpPr txBox="1">
            <a:spLocks noChangeArrowheads="1"/>
          </p:cNvSpPr>
          <p:nvPr/>
        </p:nvSpPr>
        <p:spPr>
          <a:xfrm>
            <a:off x="457200" y="76200"/>
            <a:ext cx="8077200" cy="838200"/>
          </a:xfrm>
          <a:prstGeom prst="rect">
            <a:avLst/>
          </a:prstGeom>
        </p:spPr>
        <p:txBody>
          <a:bodyPr>
            <a:normAutofit fontScale="77500" lnSpcReduction="20000"/>
          </a:bodyPr>
          <a:lstStyle>
            <a:lvl1pPr algn="l" defTabSz="914400" rtl="0" eaLnBrk="1" latinLnBrk="0" hangingPunct="1">
              <a:spcBef>
                <a:spcPct val="0"/>
              </a:spcBef>
              <a:buNone/>
              <a:defRPr sz="4000" kern="1200" spc="-100" baseline="0">
                <a:solidFill>
                  <a:srgbClr val="004E98"/>
                </a:solidFill>
                <a:latin typeface="+mj-lt"/>
                <a:ea typeface="+mj-ea"/>
                <a:cs typeface="+mj-cs"/>
              </a:defRPr>
            </a:lvl1pPr>
          </a:lstStyle>
          <a:p>
            <a:r>
              <a:rPr lang="en-US" sz="3600" dirty="0"/>
              <a:t>Do you have an EXPLICIT learning environment?</a:t>
            </a:r>
          </a:p>
        </p:txBody>
      </p:sp>
      <p:sp>
        <p:nvSpPr>
          <p:cNvPr id="13" name="TextBox 12"/>
          <p:cNvSpPr txBox="1"/>
          <p:nvPr/>
        </p:nvSpPr>
        <p:spPr>
          <a:xfrm>
            <a:off x="257628" y="1219200"/>
            <a:ext cx="8200572" cy="461665"/>
          </a:xfrm>
          <a:prstGeom prst="rect">
            <a:avLst/>
          </a:prstGeom>
          <a:solidFill>
            <a:schemeClr val="bg1">
              <a:alpha val="80000"/>
            </a:schemeClr>
          </a:solidFill>
        </p:spPr>
        <p:txBody>
          <a:bodyPr wrap="square" rtlCol="0">
            <a:spAutoFit/>
          </a:bodyPr>
          <a:lstStyle/>
          <a:p>
            <a:pPr marL="285750" indent="-285750">
              <a:buFont typeface="Wingdings" pitchFamily="2" charset="2"/>
              <a:buChar char="ü"/>
            </a:pPr>
            <a:r>
              <a:rPr lang="en-US" sz="2400" dirty="0"/>
              <a:t>Clear alignment between learning activities &amp; objectives</a:t>
            </a:r>
          </a:p>
        </p:txBody>
      </p:sp>
      <p:sp>
        <p:nvSpPr>
          <p:cNvPr id="14" name="TextBox 13"/>
          <p:cNvSpPr txBox="1"/>
          <p:nvPr/>
        </p:nvSpPr>
        <p:spPr>
          <a:xfrm>
            <a:off x="210457" y="4800600"/>
            <a:ext cx="6418942" cy="461665"/>
          </a:xfrm>
          <a:prstGeom prst="rect">
            <a:avLst/>
          </a:prstGeom>
          <a:solidFill>
            <a:schemeClr val="bg1">
              <a:alpha val="80000"/>
            </a:schemeClr>
          </a:solidFill>
        </p:spPr>
        <p:txBody>
          <a:bodyPr wrap="square" rtlCol="0">
            <a:spAutoFit/>
          </a:bodyPr>
          <a:lstStyle/>
          <a:p>
            <a:pPr marL="285750" indent="-285750">
              <a:buFont typeface="Wingdings" pitchFamily="2" charset="2"/>
              <a:buChar char="ü"/>
            </a:pPr>
            <a:r>
              <a:rPr lang="en-US" sz="2400" dirty="0"/>
              <a:t>Instructions and Rubrics are thorough </a:t>
            </a:r>
          </a:p>
        </p:txBody>
      </p:sp>
      <p:sp>
        <p:nvSpPr>
          <p:cNvPr id="15" name="TextBox 14"/>
          <p:cNvSpPr txBox="1"/>
          <p:nvPr/>
        </p:nvSpPr>
        <p:spPr>
          <a:xfrm>
            <a:off x="228598" y="4191000"/>
            <a:ext cx="6400801" cy="461665"/>
          </a:xfrm>
          <a:prstGeom prst="rect">
            <a:avLst/>
          </a:prstGeom>
          <a:solidFill>
            <a:schemeClr val="bg1">
              <a:alpha val="80000"/>
            </a:schemeClr>
          </a:solidFill>
        </p:spPr>
        <p:txBody>
          <a:bodyPr wrap="square" rtlCol="0">
            <a:spAutoFit/>
          </a:bodyPr>
          <a:lstStyle/>
          <a:p>
            <a:pPr marL="285750" indent="-285750">
              <a:buFont typeface="Wingdings" pitchFamily="2" charset="2"/>
              <a:buChar char="ü"/>
            </a:pPr>
            <a:r>
              <a:rPr lang="en-US" sz="2400" dirty="0"/>
              <a:t>Large assignments are broken up overtime.  </a:t>
            </a:r>
          </a:p>
        </p:txBody>
      </p:sp>
      <p:sp>
        <p:nvSpPr>
          <p:cNvPr id="16" name="TextBox 15"/>
          <p:cNvSpPr txBox="1"/>
          <p:nvPr/>
        </p:nvSpPr>
        <p:spPr>
          <a:xfrm>
            <a:off x="228599" y="6096000"/>
            <a:ext cx="7086602" cy="461665"/>
          </a:xfrm>
          <a:prstGeom prst="rect">
            <a:avLst/>
          </a:prstGeom>
          <a:solidFill>
            <a:schemeClr val="bg1">
              <a:alpha val="80000"/>
            </a:schemeClr>
          </a:solidFill>
        </p:spPr>
        <p:txBody>
          <a:bodyPr wrap="square" rtlCol="0">
            <a:spAutoFit/>
          </a:bodyPr>
          <a:lstStyle/>
          <a:p>
            <a:pPr marL="285750" indent="-285750">
              <a:buFont typeface="Wingdings" pitchFamily="2" charset="2"/>
              <a:buChar char="ü"/>
            </a:pPr>
            <a:r>
              <a:rPr lang="en-US" sz="2400" dirty="0"/>
              <a:t>Student feedback is welcomed and encouraged</a:t>
            </a:r>
          </a:p>
        </p:txBody>
      </p:sp>
      <p:sp>
        <p:nvSpPr>
          <p:cNvPr id="17" name="TextBox 16"/>
          <p:cNvSpPr txBox="1"/>
          <p:nvPr/>
        </p:nvSpPr>
        <p:spPr>
          <a:xfrm>
            <a:off x="228599" y="5410200"/>
            <a:ext cx="6400800" cy="461665"/>
          </a:xfrm>
          <a:prstGeom prst="rect">
            <a:avLst/>
          </a:prstGeom>
          <a:solidFill>
            <a:schemeClr val="bg1">
              <a:alpha val="80000"/>
            </a:schemeClr>
          </a:solidFill>
        </p:spPr>
        <p:txBody>
          <a:bodyPr wrap="square" rtlCol="0">
            <a:spAutoFit/>
          </a:bodyPr>
          <a:lstStyle/>
          <a:p>
            <a:pPr marL="285750" indent="-285750">
              <a:buFont typeface="Wingdings" pitchFamily="2" charset="2"/>
              <a:buChar char="ü"/>
            </a:pPr>
            <a:r>
              <a:rPr lang="en-US" sz="2400" dirty="0"/>
              <a:t>Feedback is timely and constructive</a:t>
            </a:r>
          </a:p>
        </p:txBody>
      </p:sp>
    </p:spTree>
    <p:extLst>
      <p:ext uri="{BB962C8B-B14F-4D97-AF65-F5344CB8AC3E}">
        <p14:creationId xmlns:p14="http://schemas.microsoft.com/office/powerpoint/2010/main" val="1598948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30629" y="3429000"/>
            <a:ext cx="8915400" cy="1447800"/>
          </a:xfrm>
        </p:spPr>
        <p:txBody>
          <a:bodyPr>
            <a:normAutofit fontScale="90000"/>
          </a:bodyPr>
          <a:lstStyle/>
          <a:p>
            <a:r>
              <a:rPr lang="en-US" dirty="0"/>
              <a:t>Providing natural supports (including technology) for learning to enhance opportunities for all learners</a:t>
            </a:r>
          </a:p>
        </p:txBody>
      </p:sp>
      <p:sp>
        <p:nvSpPr>
          <p:cNvPr id="5" name="Title 1"/>
          <p:cNvSpPr txBox="1">
            <a:spLocks/>
          </p:cNvSpPr>
          <p:nvPr/>
        </p:nvSpPr>
        <p:spPr>
          <a:xfrm>
            <a:off x="148772" y="1295400"/>
            <a:ext cx="4267200" cy="76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rgbClr val="004E98"/>
                </a:solidFill>
                <a:latin typeface="+mj-lt"/>
                <a:ea typeface="+mj-ea"/>
                <a:cs typeface="+mj-cs"/>
              </a:defRPr>
            </a:lvl1pPr>
          </a:lstStyle>
          <a:p>
            <a:r>
              <a:rPr lang="en-US" dirty="0"/>
              <a:t>Principle 4</a:t>
            </a:r>
          </a:p>
        </p:txBody>
      </p:sp>
      <p:cxnSp>
        <p:nvCxnSpPr>
          <p:cNvPr id="6" name="Straight Connector 5"/>
          <p:cNvCxnSpPr/>
          <p:nvPr/>
        </p:nvCxnSpPr>
        <p:spPr>
          <a:xfrm>
            <a:off x="76200" y="2209800"/>
            <a:ext cx="4038600" cy="0"/>
          </a:xfrm>
          <a:prstGeom prst="line">
            <a:avLst/>
          </a:prstGeom>
          <a:ln w="38100">
            <a:solidFill>
              <a:srgbClr val="2188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8037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400" y="-29029"/>
            <a:ext cx="8839200" cy="714829"/>
          </a:xfrm>
        </p:spPr>
        <p:txBody>
          <a:bodyPr>
            <a:normAutofit fontScale="90000"/>
          </a:bodyPr>
          <a:lstStyle/>
          <a:p>
            <a:r>
              <a:rPr lang="en-US" dirty="0"/>
              <a:t>Building a Supportive Learning Environment </a:t>
            </a:r>
          </a:p>
        </p:txBody>
      </p:sp>
      <p:pic>
        <p:nvPicPr>
          <p:cNvPr id="86018" name="Picture 2" descr="&quot;The art of scaffolding&quot; A house with building scaffolds surrounding the outside."/>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752600" y="697408"/>
            <a:ext cx="5029200" cy="5981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1884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200" y="533400"/>
            <a:ext cx="4724400" cy="990600"/>
          </a:xfrm>
        </p:spPr>
        <p:txBody>
          <a:bodyPr/>
          <a:lstStyle/>
          <a:p>
            <a:pPr eaLnBrk="1" hangingPunct="1"/>
            <a:r>
              <a:rPr lang="en-US" altLang="en-US" dirty="0">
                <a:ea typeface="ＭＳ Ｐゴシック" pitchFamily="34" charset="-128"/>
              </a:rPr>
              <a:t>Description</a:t>
            </a:r>
          </a:p>
        </p:txBody>
      </p:sp>
      <p:sp>
        <p:nvSpPr>
          <p:cNvPr id="9219" name="Rectangle 3"/>
          <p:cNvSpPr>
            <a:spLocks noGrp="1" noChangeArrowheads="1"/>
          </p:cNvSpPr>
          <p:nvPr>
            <p:ph idx="1"/>
          </p:nvPr>
        </p:nvSpPr>
        <p:spPr>
          <a:xfrm>
            <a:off x="457200" y="1752600"/>
            <a:ext cx="8458200" cy="4419600"/>
          </a:xfrm>
        </p:spPr>
        <p:txBody>
          <a:bodyPr>
            <a:normAutofit/>
          </a:bodyPr>
          <a:lstStyle/>
          <a:p>
            <a:pPr marL="0" lvl="0" indent="0">
              <a:buNone/>
            </a:pPr>
            <a:r>
              <a:rPr lang="en-US" sz="2800" dirty="0"/>
              <a:t>In this workshop we will review the concepts of Universal Design and discuss strategies for disseminating this information to faculty across campus in order to build a more inclusive learning experience for our students.</a:t>
            </a:r>
          </a:p>
          <a:p>
            <a:pPr marL="0" lvl="0" indent="0">
              <a:buNone/>
            </a:pPr>
            <a:endParaRPr lang="en-US" altLang="en-US" sz="2800" b="1" dirty="0">
              <a:ea typeface="ＭＳ Ｐゴシック" pitchFamily="34" charset="-128"/>
            </a:endParaRPr>
          </a:p>
          <a:p>
            <a:pPr marL="0" lvl="0" indent="0">
              <a:buNone/>
            </a:pPr>
            <a:r>
              <a:rPr lang="en-US" altLang="en-US" sz="2800" dirty="0">
                <a:ea typeface="ＭＳ Ｐゴシック" pitchFamily="34" charset="-128"/>
              </a:rPr>
              <a:t>Part 1 – UD overview</a:t>
            </a:r>
          </a:p>
          <a:p>
            <a:pPr marL="0" lvl="0" indent="0">
              <a:buNone/>
            </a:pPr>
            <a:r>
              <a:rPr lang="en-US" altLang="en-US" sz="2800" dirty="0">
                <a:ea typeface="ＭＳ Ｐゴシック" pitchFamily="34" charset="-128"/>
              </a:rPr>
              <a:t>Part 2 – Building a Culture of Inclusion</a:t>
            </a:r>
            <a:endParaRPr lang="en-US" altLang="en-US" dirty="0">
              <a:ea typeface="ＭＳ Ｐゴシック" pitchFamily="34" charset="-128"/>
            </a:endParaRPr>
          </a:p>
        </p:txBody>
      </p:sp>
      <p:cxnSp>
        <p:nvCxnSpPr>
          <p:cNvPr id="3" name="Straight Connector 2"/>
          <p:cNvCxnSpPr/>
          <p:nvPr/>
        </p:nvCxnSpPr>
        <p:spPr>
          <a:xfrm>
            <a:off x="76200" y="1371600"/>
            <a:ext cx="4191000" cy="0"/>
          </a:xfrm>
          <a:prstGeom prst="line">
            <a:avLst/>
          </a:prstGeom>
          <a:ln w="38100">
            <a:solidFill>
              <a:srgbClr val="2188C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813" name="Picture 5" descr="&quot;For a fair selection everybody has to take the same exam: Please climb that tree.&quot;  A professor sits behind a desk in a field with a tree in the background.  His students are a crow, monkey, penguin, elephant, fish, seal, and dog.  All looked shocked except for the monkey, he is smiling."/>
          <p:cNvPicPr>
            <a:picLocks noChangeAspect="1" noChangeArrowheads="1"/>
          </p:cNvPicPr>
          <p:nvPr/>
        </p:nvPicPr>
        <p:blipFill>
          <a:blip/>
          <a:srcRect/>
          <a:stretch>
            <a:fillRect/>
          </a:stretch>
        </p:blipFill>
        <p:spPr bwMode="auto">
          <a:xfrm>
            <a:off x="76200" y="724760"/>
            <a:ext cx="8991600" cy="6133240"/>
          </a:xfrm>
          <a:prstGeom prst="rect">
            <a:avLst/>
          </a:prstGeom>
          <a:noFill/>
          <a:ln>
            <a:noFill/>
          </a:ln>
          <a:effectLst>
            <a:outerShdw blurRad="63500" sx="102000" sy="102000" algn="ctr" rotWithShape="0">
              <a:srgbClr val="000000">
                <a:alpha val="42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2"/>
          <p:cNvSpPr>
            <a:spLocks noGrp="1" noChangeArrowheads="1"/>
          </p:cNvSpPr>
          <p:nvPr>
            <p:ph type="title"/>
          </p:nvPr>
        </p:nvSpPr>
        <p:spPr>
          <a:xfrm>
            <a:off x="152400" y="-152400"/>
            <a:ext cx="7772400" cy="838200"/>
          </a:xfrm>
        </p:spPr>
        <p:txBody>
          <a:bodyPr>
            <a:normAutofit fontScale="90000"/>
          </a:bodyPr>
          <a:lstStyle/>
          <a:p>
            <a:pPr eaLnBrk="1" hangingPunct="1"/>
            <a:r>
              <a:rPr lang="en-US" altLang="en-US" sz="4000" dirty="0">
                <a:ea typeface="ＭＳ Ｐゴシック" pitchFamily="34" charset="-128"/>
              </a:rPr>
              <a:t>Educationally, Does One Size Fit All?</a:t>
            </a:r>
          </a:p>
        </p:txBody>
      </p:sp>
    </p:spTree>
    <p:extLst>
      <p:ext uri="{BB962C8B-B14F-4D97-AF65-F5344CB8AC3E}">
        <p14:creationId xmlns:p14="http://schemas.microsoft.com/office/powerpoint/2010/main" val="4127825288"/>
      </p:ext>
    </p:extLst>
  </p:cSld>
  <p:clrMapOvr>
    <a:masterClrMapping/>
  </p:clrMapOvr>
  <p:transition spd="med">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52400" y="-152400"/>
            <a:ext cx="7772400" cy="838200"/>
          </a:xfrm>
        </p:spPr>
        <p:txBody>
          <a:bodyPr>
            <a:normAutofit fontScale="90000"/>
          </a:bodyPr>
          <a:lstStyle/>
          <a:p>
            <a:pPr eaLnBrk="1" hangingPunct="1"/>
            <a:r>
              <a:rPr lang="en-US" altLang="en-US" sz="4000" dirty="0">
                <a:ea typeface="ＭＳ Ｐゴシック" pitchFamily="34" charset="-128"/>
              </a:rPr>
              <a:t>Educationally, Does One Size Fit All?</a:t>
            </a:r>
          </a:p>
        </p:txBody>
      </p:sp>
      <p:pic>
        <p:nvPicPr>
          <p:cNvPr id="1026" name="Picture 2" descr="&quot;equlity doesn't mean fairness&quot;  Equality - a picture of 3 boys watching a baseball game behind a fence - each boy is a different hight. They all have the same size of box - 2 boys can see and one is still too short.  Fairness - the tall boy gave his box to the short boy, now they all can see."/>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629" y="0"/>
            <a:ext cx="9142412" cy="6879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114958"/>
      </p:ext>
    </p:extLst>
  </p:cSld>
  <p:clrMapOvr>
    <a:masterClrMapping/>
  </p:clrMapOvr>
  <p:transition spd="med">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52400" y="3276600"/>
            <a:ext cx="8915400" cy="2286000"/>
          </a:xfrm>
        </p:spPr>
        <p:txBody>
          <a:bodyPr>
            <a:normAutofit fontScale="90000"/>
          </a:bodyPr>
          <a:lstStyle/>
          <a:p>
            <a:r>
              <a:rPr lang="en-US" dirty="0"/>
              <a:t>Using teaching methods that consider diverse learning styles, abilities, ways of knowing, and previous experience and background knowledge</a:t>
            </a:r>
          </a:p>
        </p:txBody>
      </p:sp>
      <p:sp>
        <p:nvSpPr>
          <p:cNvPr id="4" name="Title 1"/>
          <p:cNvSpPr txBox="1">
            <a:spLocks/>
          </p:cNvSpPr>
          <p:nvPr/>
        </p:nvSpPr>
        <p:spPr>
          <a:xfrm>
            <a:off x="79829" y="1447800"/>
            <a:ext cx="4267200" cy="76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rgbClr val="004E98"/>
                </a:solidFill>
                <a:latin typeface="+mj-lt"/>
                <a:ea typeface="+mj-ea"/>
                <a:cs typeface="+mj-cs"/>
              </a:defRPr>
            </a:lvl1pPr>
          </a:lstStyle>
          <a:p>
            <a:r>
              <a:rPr lang="en-US" dirty="0"/>
              <a:t>Principle 5</a:t>
            </a:r>
          </a:p>
        </p:txBody>
      </p:sp>
      <p:cxnSp>
        <p:nvCxnSpPr>
          <p:cNvPr id="6" name="Straight Connector 5"/>
          <p:cNvCxnSpPr/>
          <p:nvPr/>
        </p:nvCxnSpPr>
        <p:spPr>
          <a:xfrm>
            <a:off x="76200" y="2209800"/>
            <a:ext cx="4038600" cy="0"/>
          </a:xfrm>
          <a:prstGeom prst="line">
            <a:avLst/>
          </a:prstGeom>
          <a:ln w="38100">
            <a:solidFill>
              <a:srgbClr val="2188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348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5229" y="3352800"/>
            <a:ext cx="8915400" cy="2286000"/>
          </a:xfrm>
        </p:spPr>
        <p:txBody>
          <a:bodyPr>
            <a:normAutofit/>
          </a:bodyPr>
          <a:lstStyle/>
          <a:p>
            <a:r>
              <a:rPr lang="en-US" dirty="0"/>
              <a:t>Offering multiple ways for students to demonstrate their knowledge</a:t>
            </a:r>
          </a:p>
        </p:txBody>
      </p:sp>
      <p:sp>
        <p:nvSpPr>
          <p:cNvPr id="4" name="Title 1"/>
          <p:cNvSpPr txBox="1">
            <a:spLocks/>
          </p:cNvSpPr>
          <p:nvPr/>
        </p:nvSpPr>
        <p:spPr>
          <a:xfrm>
            <a:off x="105229" y="1447800"/>
            <a:ext cx="4267200" cy="76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rgbClr val="004E98"/>
                </a:solidFill>
                <a:latin typeface="+mj-lt"/>
                <a:ea typeface="+mj-ea"/>
                <a:cs typeface="+mj-cs"/>
              </a:defRPr>
            </a:lvl1pPr>
          </a:lstStyle>
          <a:p>
            <a:r>
              <a:rPr lang="en-US" dirty="0"/>
              <a:t>Principle 6</a:t>
            </a:r>
          </a:p>
        </p:txBody>
      </p:sp>
      <p:cxnSp>
        <p:nvCxnSpPr>
          <p:cNvPr id="6" name="Straight Connector 5"/>
          <p:cNvCxnSpPr/>
          <p:nvPr/>
        </p:nvCxnSpPr>
        <p:spPr>
          <a:xfrm>
            <a:off x="76200" y="2209800"/>
            <a:ext cx="4038600" cy="0"/>
          </a:xfrm>
          <a:prstGeom prst="line">
            <a:avLst/>
          </a:prstGeom>
          <a:ln w="38100">
            <a:solidFill>
              <a:srgbClr val="2188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0423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30629" y="2895600"/>
            <a:ext cx="8915400" cy="2286000"/>
          </a:xfrm>
        </p:spPr>
        <p:txBody>
          <a:bodyPr>
            <a:normAutofit/>
          </a:bodyPr>
          <a:lstStyle/>
          <a:p>
            <a:r>
              <a:rPr lang="en-US" dirty="0"/>
              <a:t>Promoting interaction among students and between you and the students</a:t>
            </a:r>
          </a:p>
        </p:txBody>
      </p:sp>
      <p:sp>
        <p:nvSpPr>
          <p:cNvPr id="4" name="Title 1"/>
          <p:cNvSpPr txBox="1">
            <a:spLocks/>
          </p:cNvSpPr>
          <p:nvPr/>
        </p:nvSpPr>
        <p:spPr>
          <a:xfrm>
            <a:off x="145143" y="1447800"/>
            <a:ext cx="4267200" cy="762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rgbClr val="004E98"/>
                </a:solidFill>
                <a:latin typeface="+mj-lt"/>
                <a:ea typeface="+mj-ea"/>
                <a:cs typeface="+mj-cs"/>
              </a:defRPr>
            </a:lvl1pPr>
          </a:lstStyle>
          <a:p>
            <a:r>
              <a:rPr lang="en-US" dirty="0"/>
              <a:t>Principle 7</a:t>
            </a:r>
          </a:p>
        </p:txBody>
      </p:sp>
      <p:cxnSp>
        <p:nvCxnSpPr>
          <p:cNvPr id="6" name="Straight Connector 5"/>
          <p:cNvCxnSpPr/>
          <p:nvPr/>
        </p:nvCxnSpPr>
        <p:spPr>
          <a:xfrm>
            <a:off x="76200" y="2209800"/>
            <a:ext cx="4038600" cy="0"/>
          </a:xfrm>
          <a:prstGeom prst="line">
            <a:avLst/>
          </a:prstGeom>
          <a:ln w="38100">
            <a:solidFill>
              <a:srgbClr val="2188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3591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914" y="0"/>
            <a:ext cx="8229600" cy="533401"/>
          </a:xfrm>
        </p:spPr>
        <p:txBody>
          <a:bodyPr>
            <a:normAutofit fontScale="90000"/>
          </a:bodyPr>
          <a:lstStyle/>
          <a:p>
            <a:r>
              <a:rPr lang="en-US" dirty="0"/>
              <a:t>Course Design</a:t>
            </a:r>
          </a:p>
        </p:txBody>
      </p:sp>
      <p:pic>
        <p:nvPicPr>
          <p:cNvPr id="103427" name="Picture 3" descr="An image showing the ADDIE course instructional design model.  the follow link explains ADDIE -  https://en.wikipedia.org/wiki/ADDIE_Model"/>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9914" y="533401"/>
            <a:ext cx="9104086"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162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Switching Gears…	</a:t>
            </a:r>
          </a:p>
        </p:txBody>
      </p:sp>
      <p:sp>
        <p:nvSpPr>
          <p:cNvPr id="3" name="Content Placeholder 2"/>
          <p:cNvSpPr>
            <a:spLocks noGrp="1"/>
          </p:cNvSpPr>
          <p:nvPr>
            <p:ph idx="1"/>
          </p:nvPr>
        </p:nvSpPr>
        <p:spPr/>
        <p:txBody>
          <a:bodyPr/>
          <a:lstStyle/>
          <a:p>
            <a:r>
              <a:rPr lang="en-US" dirty="0"/>
              <a:t>Working together to meet students needs …</a:t>
            </a:r>
          </a:p>
          <a:p>
            <a:r>
              <a:rPr lang="en-US" dirty="0"/>
              <a:t>Building an Accessibility Program …</a:t>
            </a:r>
          </a:p>
          <a:p>
            <a:r>
              <a:rPr lang="en-US" dirty="0"/>
              <a:t>Building a Culture of Inclusion …</a:t>
            </a:r>
          </a:p>
        </p:txBody>
      </p:sp>
    </p:spTree>
    <p:extLst>
      <p:ext uri="{BB962C8B-B14F-4D97-AF65-F5344CB8AC3E}">
        <p14:creationId xmlns:p14="http://schemas.microsoft.com/office/powerpoint/2010/main" val="4083141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10600" cy="990600"/>
          </a:xfrm>
        </p:spPr>
        <p:txBody>
          <a:bodyPr>
            <a:normAutofit fontScale="90000"/>
          </a:bodyPr>
          <a:lstStyle/>
          <a:p>
            <a:pPr algn="ctr"/>
            <a:r>
              <a:rPr lang="en-US" dirty="0"/>
              <a:t>Meeting Student Needs Can NO Longer Be a </a:t>
            </a:r>
            <a:r>
              <a:rPr lang="en-US" dirty="0" err="1"/>
              <a:t>Siloed</a:t>
            </a:r>
            <a:r>
              <a:rPr lang="en-US" dirty="0"/>
              <a:t> Process!</a:t>
            </a:r>
          </a:p>
        </p:txBody>
      </p:sp>
      <p:pic>
        <p:nvPicPr>
          <p:cNvPr id="2050" name="Picture 2" descr="3 grain silos with bridges between them.  A person is running on each bridge holding an umbrella."/>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83216" y="2057400"/>
            <a:ext cx="8618098"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7050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763000" cy="990600"/>
          </a:xfrm>
        </p:spPr>
        <p:txBody>
          <a:bodyPr>
            <a:normAutofit fontScale="90000"/>
          </a:bodyPr>
          <a:lstStyle/>
          <a:p>
            <a:pPr algn="ctr"/>
            <a:r>
              <a:rPr lang="en-US" dirty="0"/>
              <a:t>We have to work together on one goal:  Student Success</a:t>
            </a:r>
          </a:p>
        </p:txBody>
      </p:sp>
      <p:pic>
        <p:nvPicPr>
          <p:cNvPr id="3074" name="Picture 2" descr="A drawing of a tree trunk made out of hands with lots of little hands of different colors making the tree canopy.  Text &quot;It takes a village&quot;"/>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3400" y="1625600"/>
            <a:ext cx="7848600" cy="523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5542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990600"/>
          </a:xfrm>
        </p:spPr>
        <p:txBody>
          <a:bodyPr>
            <a:normAutofit fontScale="90000"/>
          </a:bodyPr>
          <a:lstStyle/>
          <a:p>
            <a:r>
              <a:rPr lang="en-US" dirty="0"/>
              <a:t>Build Support Networks </a:t>
            </a:r>
            <a:br>
              <a:rPr lang="en-US" dirty="0"/>
            </a:br>
            <a:r>
              <a:rPr lang="en-US" dirty="0"/>
              <a:t>It takes a Village!</a:t>
            </a:r>
          </a:p>
        </p:txBody>
      </p:sp>
      <p:sp>
        <p:nvSpPr>
          <p:cNvPr id="3" name="TextBox 2"/>
          <p:cNvSpPr txBox="1"/>
          <p:nvPr/>
        </p:nvSpPr>
        <p:spPr>
          <a:xfrm>
            <a:off x="457197" y="1143000"/>
            <a:ext cx="8358555" cy="5401479"/>
          </a:xfrm>
          <a:prstGeom prst="rect">
            <a:avLst/>
          </a:prstGeom>
          <a:noFill/>
        </p:spPr>
        <p:txBody>
          <a:bodyPr wrap="square" rtlCol="0">
            <a:spAutoFit/>
          </a:bodyPr>
          <a:lstStyle/>
          <a:p>
            <a:pPr marL="285750" indent="-285750">
              <a:buClr>
                <a:srgbClr val="E9502D"/>
              </a:buClr>
              <a:buFont typeface="Wingdings" charset="2"/>
              <a:buChar char="ü"/>
            </a:pPr>
            <a:r>
              <a:rPr lang="en-US" sz="2300" dirty="0">
                <a:latin typeface="+mn-lt"/>
                <a:cs typeface="Open Sans Light"/>
              </a:rPr>
              <a:t>Find people on campus that are on your team!</a:t>
            </a:r>
          </a:p>
          <a:p>
            <a:pPr marL="742950" lvl="1" indent="-285750">
              <a:buClr>
                <a:srgbClr val="E9502D"/>
              </a:buClr>
              <a:buFont typeface="Wingdings" charset="2"/>
              <a:buChar char="ü"/>
            </a:pPr>
            <a:r>
              <a:rPr lang="en-US" sz="2300" dirty="0">
                <a:latin typeface="+mn-lt"/>
                <a:cs typeface="Open Sans Light"/>
              </a:rPr>
              <a:t>Instructional Designers</a:t>
            </a:r>
          </a:p>
          <a:p>
            <a:pPr marL="742950" lvl="1" indent="-285750">
              <a:buClr>
                <a:srgbClr val="E9502D"/>
              </a:buClr>
              <a:buFont typeface="Wingdings" charset="2"/>
              <a:buChar char="ü"/>
            </a:pPr>
            <a:r>
              <a:rPr lang="en-US" sz="2300" dirty="0">
                <a:latin typeface="+mn-lt"/>
                <a:cs typeface="Open Sans Light"/>
              </a:rPr>
              <a:t>Center for Teaching and Learning</a:t>
            </a:r>
          </a:p>
          <a:p>
            <a:pPr marL="742950" lvl="1" indent="-285750">
              <a:buClr>
                <a:srgbClr val="E9502D"/>
              </a:buClr>
              <a:buFont typeface="Wingdings" charset="2"/>
              <a:buChar char="ü"/>
            </a:pPr>
            <a:r>
              <a:rPr lang="en-US" sz="2300" dirty="0">
                <a:latin typeface="+mn-lt"/>
                <a:cs typeface="Open Sans Light"/>
              </a:rPr>
              <a:t>Deans/Administration</a:t>
            </a:r>
          </a:p>
          <a:p>
            <a:pPr marL="742950" lvl="1" indent="-285750">
              <a:buClr>
                <a:srgbClr val="E9502D"/>
              </a:buClr>
              <a:buFont typeface="Wingdings" charset="2"/>
              <a:buChar char="ü"/>
            </a:pPr>
            <a:r>
              <a:rPr lang="en-US" sz="2300" dirty="0">
                <a:latin typeface="+mn-lt"/>
                <a:cs typeface="Open Sans Light"/>
              </a:rPr>
              <a:t>Faculty that are leading the way in Universal Design</a:t>
            </a:r>
          </a:p>
          <a:p>
            <a:pPr marL="742950" lvl="1" indent="-285750">
              <a:buClr>
                <a:srgbClr val="E9502D"/>
              </a:buClr>
              <a:buFont typeface="Wingdings" charset="2"/>
              <a:buChar char="ü"/>
            </a:pPr>
            <a:r>
              <a:rPr lang="en-US" sz="2300" dirty="0">
                <a:latin typeface="+mn-lt"/>
                <a:cs typeface="Open Sans Light"/>
              </a:rPr>
              <a:t>Student Organizations</a:t>
            </a:r>
          </a:p>
          <a:p>
            <a:pPr marL="742950" lvl="1" indent="-285750">
              <a:buClr>
                <a:srgbClr val="E9502D"/>
              </a:buClr>
              <a:buFont typeface="Wingdings" charset="2"/>
              <a:buChar char="ü"/>
            </a:pPr>
            <a:endParaRPr lang="en-US" sz="2300" dirty="0">
              <a:latin typeface="+mn-lt"/>
              <a:cs typeface="Open Sans Light"/>
            </a:endParaRPr>
          </a:p>
          <a:p>
            <a:pPr marL="58738" lvl="1">
              <a:buClr>
                <a:srgbClr val="E9502D"/>
              </a:buClr>
            </a:pPr>
            <a:r>
              <a:rPr lang="en-US" sz="2300" dirty="0">
                <a:latin typeface="+mn-lt"/>
                <a:cs typeface="Open Sans Light"/>
              </a:rPr>
              <a:t>Office of Disability meets student accommodations</a:t>
            </a:r>
          </a:p>
          <a:p>
            <a:pPr marL="0" lvl="1">
              <a:buClr>
                <a:srgbClr val="E9502D"/>
              </a:buClr>
            </a:pPr>
            <a:r>
              <a:rPr lang="en-US" sz="2300" dirty="0">
                <a:latin typeface="+mn-lt"/>
                <a:cs typeface="Open Sans Light"/>
              </a:rPr>
              <a:t>People outside of the Disability Office need to build Social Currency regarding Universal Design</a:t>
            </a:r>
          </a:p>
          <a:p>
            <a:pPr marL="800100" lvl="1" indent="-342900">
              <a:buClr>
                <a:srgbClr val="E9502D"/>
              </a:buClr>
              <a:buFont typeface="Arial" pitchFamily="34" charset="0"/>
              <a:buChar char="•"/>
            </a:pPr>
            <a:r>
              <a:rPr lang="en-US" sz="2300" dirty="0">
                <a:latin typeface="+mn-lt"/>
                <a:cs typeface="Open Sans Light"/>
              </a:rPr>
              <a:t>Administrations set expectations</a:t>
            </a:r>
          </a:p>
          <a:p>
            <a:pPr marL="800100" lvl="1" indent="-342900">
              <a:buClr>
                <a:srgbClr val="E9502D"/>
              </a:buClr>
              <a:buFont typeface="Arial" pitchFamily="34" charset="0"/>
              <a:buChar char="•"/>
            </a:pPr>
            <a:r>
              <a:rPr lang="en-US" sz="2300" dirty="0">
                <a:latin typeface="+mn-lt"/>
                <a:cs typeface="Open Sans Light"/>
              </a:rPr>
              <a:t>Faculty add peer engagement and peer pressure</a:t>
            </a:r>
          </a:p>
          <a:p>
            <a:pPr marL="800100" lvl="1" indent="-342900">
              <a:buClr>
                <a:srgbClr val="E9502D"/>
              </a:buClr>
              <a:buFont typeface="Arial" pitchFamily="34" charset="0"/>
              <a:buChar char="•"/>
            </a:pPr>
            <a:r>
              <a:rPr lang="en-US" sz="2300" dirty="0">
                <a:latin typeface="+mn-lt"/>
                <a:cs typeface="Open Sans Light"/>
              </a:rPr>
              <a:t>Center for Teaching and Learning and Instructional Designers offer intensive and sustainable faculty development and course development.</a:t>
            </a:r>
          </a:p>
        </p:txBody>
      </p:sp>
    </p:spTree>
    <p:extLst>
      <p:ext uri="{BB962C8B-B14F-4D97-AF65-F5344CB8AC3E}">
        <p14:creationId xmlns:p14="http://schemas.microsoft.com/office/powerpoint/2010/main" val="4206046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8686" y="6488668"/>
            <a:ext cx="6096000" cy="369332"/>
          </a:xfrm>
          <a:prstGeom prst="rect">
            <a:avLst/>
          </a:prstGeom>
        </p:spPr>
        <p:txBody>
          <a:bodyPr wrap="square">
            <a:spAutoFit/>
          </a:bodyPr>
          <a:lstStyle/>
          <a:p>
            <a:r>
              <a:rPr lang="en-US" dirty="0"/>
              <a:t>http://www.youtube.com/watch?v=bDvKnY0g6e4</a:t>
            </a:r>
          </a:p>
        </p:txBody>
      </p:sp>
      <p:pic>
        <p:nvPicPr>
          <p:cNvPr id="1026" name="Picture 2">
            <a:hlinkClick r:id="rId2"/>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359200" y="1397925"/>
            <a:ext cx="8294972" cy="507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2"/>
          <p:cNvSpPr txBox="1">
            <a:spLocks noChangeArrowheads="1"/>
          </p:cNvSpPr>
          <p:nvPr/>
        </p:nvSpPr>
        <p:spPr>
          <a:xfrm>
            <a:off x="76200" y="533400"/>
            <a:ext cx="8839200" cy="990600"/>
          </a:xfrm>
          <a:prstGeom prst="rect">
            <a:avLst/>
          </a:prstGeom>
        </p:spPr>
        <p:txBody>
          <a:bodyPr/>
          <a:lstStyle>
            <a:lvl1pPr algn="l" defTabSz="914400" rtl="0" eaLnBrk="1" latinLnBrk="0" hangingPunct="1">
              <a:spcBef>
                <a:spcPct val="0"/>
              </a:spcBef>
              <a:buNone/>
              <a:defRPr sz="4000" kern="1200" spc="-100" baseline="0">
                <a:solidFill>
                  <a:srgbClr val="004E98"/>
                </a:solidFill>
                <a:latin typeface="+mj-lt"/>
                <a:ea typeface="+mj-ea"/>
                <a:cs typeface="+mj-cs"/>
              </a:defRPr>
            </a:lvl1pPr>
          </a:lstStyle>
          <a:p>
            <a:r>
              <a:rPr lang="en-US" altLang="en-US" dirty="0">
                <a:ea typeface="ＭＳ Ｐゴシック" pitchFamily="34" charset="-128"/>
              </a:rPr>
              <a:t>Universal Design for Learning, UDL/UD</a:t>
            </a:r>
          </a:p>
        </p:txBody>
      </p:sp>
      <p:cxnSp>
        <p:nvCxnSpPr>
          <p:cNvPr id="5" name="Straight Connector 4"/>
          <p:cNvCxnSpPr/>
          <p:nvPr/>
        </p:nvCxnSpPr>
        <p:spPr>
          <a:xfrm>
            <a:off x="76200" y="1219200"/>
            <a:ext cx="4430486" cy="0"/>
          </a:xfrm>
          <a:prstGeom prst="line">
            <a:avLst/>
          </a:prstGeom>
          <a:ln w="38100">
            <a:solidFill>
              <a:srgbClr val="2188C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982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4800" dirty="0"/>
              <a:t>Building a Culture of Inclusion</a:t>
            </a:r>
          </a:p>
        </p:txBody>
      </p:sp>
      <p:sp>
        <p:nvSpPr>
          <p:cNvPr id="8" name="Content Placeholder 7"/>
          <p:cNvSpPr>
            <a:spLocks noGrp="1"/>
          </p:cNvSpPr>
          <p:nvPr>
            <p:ph idx="1"/>
          </p:nvPr>
        </p:nvSpPr>
        <p:spPr/>
        <p:txBody>
          <a:bodyPr>
            <a:normAutofit/>
          </a:bodyPr>
          <a:lstStyle/>
          <a:p>
            <a:r>
              <a:rPr lang="en-US" sz="4800" dirty="0"/>
              <a:t>Value</a:t>
            </a:r>
          </a:p>
          <a:p>
            <a:r>
              <a:rPr lang="en-US" sz="4800" dirty="0"/>
              <a:t>Visible</a:t>
            </a:r>
          </a:p>
          <a:p>
            <a:r>
              <a:rPr lang="en-US" sz="4800" dirty="0"/>
              <a:t>Voice</a:t>
            </a:r>
          </a:p>
        </p:txBody>
      </p:sp>
    </p:spTree>
    <p:extLst>
      <p:ext uri="{BB962C8B-B14F-4D97-AF65-F5344CB8AC3E}">
        <p14:creationId xmlns:p14="http://schemas.microsoft.com/office/powerpoint/2010/main" val="1093135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 y="38100"/>
            <a:ext cx="8229600" cy="990600"/>
          </a:xfrm>
        </p:spPr>
        <p:txBody>
          <a:bodyPr>
            <a:normAutofit fontScale="90000"/>
          </a:bodyPr>
          <a:lstStyle/>
          <a:p>
            <a:r>
              <a:rPr lang="en-US" dirty="0"/>
              <a:t>Building an Accessibility Program </a:t>
            </a:r>
            <a:br>
              <a:rPr lang="en-US" dirty="0"/>
            </a:br>
            <a:r>
              <a:rPr lang="en-US" dirty="0"/>
              <a:t>What USDOJ Requires</a:t>
            </a:r>
          </a:p>
        </p:txBody>
      </p:sp>
      <p:sp>
        <p:nvSpPr>
          <p:cNvPr id="3" name="TextBox 2"/>
          <p:cNvSpPr txBox="1"/>
          <p:nvPr/>
        </p:nvSpPr>
        <p:spPr>
          <a:xfrm>
            <a:off x="548640" y="1336467"/>
            <a:ext cx="8046720" cy="4683333"/>
          </a:xfrm>
          <a:prstGeom prst="rect">
            <a:avLst/>
          </a:prstGeom>
          <a:noFill/>
        </p:spPr>
        <p:txBody>
          <a:bodyPr wrap="square" rtlCol="0">
            <a:spAutoFit/>
          </a:bodyPr>
          <a:lstStyle/>
          <a:p>
            <a:pPr marL="285750" indent="-285750">
              <a:lnSpc>
                <a:spcPct val="150000"/>
              </a:lnSpc>
              <a:buClr>
                <a:srgbClr val="E9502D"/>
              </a:buClr>
              <a:buFont typeface="Wingdings" charset="2"/>
              <a:buChar char="ü"/>
            </a:pPr>
            <a:r>
              <a:rPr lang="en-US" sz="2000" dirty="0">
                <a:latin typeface="+mn-lt"/>
                <a:cs typeface="Open Sans Light"/>
              </a:rPr>
              <a:t>Must cover web and mobile experiences</a:t>
            </a:r>
          </a:p>
          <a:p>
            <a:pPr marL="285750" indent="-285750">
              <a:lnSpc>
                <a:spcPct val="150000"/>
              </a:lnSpc>
              <a:buClr>
                <a:srgbClr val="E9502D"/>
              </a:buClr>
              <a:buFont typeface="Wingdings" charset="2"/>
              <a:buChar char="ü"/>
            </a:pPr>
            <a:r>
              <a:rPr lang="en-US" sz="2000" dirty="0">
                <a:latin typeface="+mn-lt"/>
                <a:cs typeface="Open Sans Light"/>
              </a:rPr>
              <a:t>Must meet WCAG 2.0 AA</a:t>
            </a:r>
          </a:p>
          <a:p>
            <a:pPr marL="285750" indent="-285750">
              <a:lnSpc>
                <a:spcPct val="150000"/>
              </a:lnSpc>
              <a:buClr>
                <a:srgbClr val="E9502D"/>
              </a:buClr>
              <a:buFont typeface="Wingdings" charset="2"/>
              <a:buChar char="ü"/>
            </a:pPr>
            <a:r>
              <a:rPr lang="en-US" sz="2000" dirty="0">
                <a:latin typeface="+mn-lt"/>
                <a:cs typeface="Open Sans Light"/>
              </a:rPr>
              <a:t>Must have a web accessibility coordinator in place</a:t>
            </a:r>
          </a:p>
          <a:p>
            <a:pPr marL="285750" indent="-285750">
              <a:lnSpc>
                <a:spcPct val="150000"/>
              </a:lnSpc>
              <a:buClr>
                <a:srgbClr val="E9502D"/>
              </a:buClr>
              <a:buFont typeface="Wingdings" charset="2"/>
              <a:buChar char="ü"/>
            </a:pPr>
            <a:r>
              <a:rPr lang="en-US" sz="2000" dirty="0">
                <a:latin typeface="+mn-lt"/>
                <a:cs typeface="Open Sans Light"/>
              </a:rPr>
              <a:t>Must work with an independent consultant to validate accessibility</a:t>
            </a:r>
          </a:p>
          <a:p>
            <a:pPr marL="285750" indent="-285750">
              <a:lnSpc>
                <a:spcPct val="150000"/>
              </a:lnSpc>
              <a:buClr>
                <a:srgbClr val="E9502D"/>
              </a:buClr>
              <a:buFont typeface="Wingdings" charset="2"/>
              <a:buChar char="ü"/>
            </a:pPr>
            <a:r>
              <a:rPr lang="en-US" sz="2000" dirty="0">
                <a:latin typeface="+mn-lt"/>
                <a:cs typeface="Open Sans Light"/>
              </a:rPr>
              <a:t>Must train all staff on accessibility</a:t>
            </a:r>
          </a:p>
          <a:p>
            <a:pPr marL="285750" indent="-285750">
              <a:lnSpc>
                <a:spcPct val="150000"/>
              </a:lnSpc>
              <a:buClr>
                <a:srgbClr val="E9502D"/>
              </a:buClr>
              <a:buFont typeface="Wingdings" charset="2"/>
              <a:buChar char="ü"/>
            </a:pPr>
            <a:r>
              <a:rPr lang="en-US" sz="2000" dirty="0">
                <a:latin typeface="+mn-lt"/>
                <a:cs typeface="Open Sans Light"/>
              </a:rPr>
              <a:t>Must post a public policy</a:t>
            </a:r>
          </a:p>
          <a:p>
            <a:pPr marL="285750" indent="-285750">
              <a:lnSpc>
                <a:spcPct val="150000"/>
              </a:lnSpc>
              <a:buClr>
                <a:srgbClr val="E9502D"/>
              </a:buClr>
              <a:buFont typeface="Wingdings" charset="2"/>
              <a:buChar char="ü"/>
            </a:pPr>
            <a:r>
              <a:rPr lang="en-US" sz="2000" dirty="0">
                <a:latin typeface="+mn-lt"/>
                <a:cs typeface="Open Sans Light"/>
              </a:rPr>
              <a:t>Must have accessibility information available from the home page</a:t>
            </a:r>
          </a:p>
          <a:p>
            <a:pPr marL="285750" indent="-285750">
              <a:lnSpc>
                <a:spcPct val="150000"/>
              </a:lnSpc>
              <a:buClr>
                <a:srgbClr val="E9502D"/>
              </a:buClr>
              <a:buFont typeface="Wingdings" charset="2"/>
              <a:buChar char="ü"/>
            </a:pPr>
            <a:r>
              <a:rPr lang="en-US" sz="2000" dirty="0">
                <a:latin typeface="+mn-lt"/>
                <a:cs typeface="Open Sans Light"/>
              </a:rPr>
              <a:t>Must add measurement to employee evaluations</a:t>
            </a:r>
          </a:p>
          <a:p>
            <a:pPr marL="285750" indent="-285750">
              <a:lnSpc>
                <a:spcPct val="150000"/>
              </a:lnSpc>
              <a:buClr>
                <a:srgbClr val="E9502D"/>
              </a:buClr>
              <a:buFont typeface="Wingdings" charset="2"/>
              <a:buChar char="ü"/>
            </a:pPr>
            <a:r>
              <a:rPr lang="en-US" sz="2000" dirty="0">
                <a:latin typeface="+mn-lt"/>
                <a:cs typeface="Open Sans Light"/>
              </a:rPr>
              <a:t>Must use a testing tool</a:t>
            </a:r>
          </a:p>
          <a:p>
            <a:pPr marL="285750" indent="-285750">
              <a:lnSpc>
                <a:spcPct val="150000"/>
              </a:lnSpc>
              <a:buClr>
                <a:srgbClr val="E9502D"/>
              </a:buClr>
              <a:buFont typeface="Wingdings" charset="2"/>
              <a:buChar char="ü"/>
            </a:pPr>
            <a:r>
              <a:rPr lang="en-US" sz="2000" dirty="0">
                <a:latin typeface="+mn-lt"/>
                <a:cs typeface="Open Sans Light"/>
              </a:rPr>
              <a:t>Must conduct usability testing with users</a:t>
            </a:r>
          </a:p>
        </p:txBody>
      </p:sp>
      <p:sp>
        <p:nvSpPr>
          <p:cNvPr id="4" name="TextBox 3"/>
          <p:cNvSpPr txBox="1"/>
          <p:nvPr/>
        </p:nvSpPr>
        <p:spPr>
          <a:xfrm>
            <a:off x="548640" y="6024880"/>
            <a:ext cx="7376160" cy="276999"/>
          </a:xfrm>
          <a:prstGeom prst="rect">
            <a:avLst/>
          </a:prstGeom>
          <a:noFill/>
        </p:spPr>
        <p:txBody>
          <a:bodyPr wrap="square" rtlCol="0">
            <a:spAutoFit/>
          </a:bodyPr>
          <a:lstStyle/>
          <a:p>
            <a:r>
              <a:rPr lang="en-US" sz="1200" dirty="0"/>
              <a:t>Source: The Law Office of </a:t>
            </a:r>
            <a:r>
              <a:rPr lang="en-US" sz="1200" dirty="0" err="1"/>
              <a:t>Lainey</a:t>
            </a:r>
            <a:r>
              <a:rPr lang="en-US" sz="1200" dirty="0"/>
              <a:t> Feingold, </a:t>
            </a:r>
            <a:r>
              <a:rPr lang="en-US" sz="1200" dirty="0">
                <a:hlinkClick r:id="rId3"/>
              </a:rPr>
              <a:t>http://www.LFLegal.com</a:t>
            </a:r>
            <a:r>
              <a:rPr lang="en-US" sz="1200" dirty="0"/>
              <a:t> </a:t>
            </a:r>
          </a:p>
        </p:txBody>
      </p:sp>
    </p:spTree>
    <p:extLst>
      <p:ext uri="{BB962C8B-B14F-4D97-AF65-F5344CB8AC3E}">
        <p14:creationId xmlns:p14="http://schemas.microsoft.com/office/powerpoint/2010/main" val="2366820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engage faculty?</a:t>
            </a:r>
          </a:p>
        </p:txBody>
      </p:sp>
      <p:pic>
        <p:nvPicPr>
          <p:cNvPr id="1026" name="Picture 2" descr="old male professor with glasses writting on a chalkboard holding a book looking at the camera with his eyebrows raised"/>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28599" y="1440171"/>
            <a:ext cx="8797955" cy="5036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7101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 y="76200"/>
            <a:ext cx="8229600" cy="990600"/>
          </a:xfrm>
        </p:spPr>
        <p:txBody>
          <a:bodyPr>
            <a:normAutofit fontScale="90000"/>
          </a:bodyPr>
          <a:lstStyle/>
          <a:p>
            <a:r>
              <a:rPr lang="en-US" dirty="0"/>
              <a:t>Inclusive Classroom: </a:t>
            </a:r>
            <a:br>
              <a:rPr lang="en-US" dirty="0"/>
            </a:br>
            <a:r>
              <a:rPr lang="en-US" dirty="0"/>
              <a:t>Teacher challenges</a:t>
            </a:r>
          </a:p>
        </p:txBody>
      </p:sp>
      <p:sp>
        <p:nvSpPr>
          <p:cNvPr id="3" name="Content Placeholder 2"/>
          <p:cNvSpPr>
            <a:spLocks noGrp="1"/>
          </p:cNvSpPr>
          <p:nvPr>
            <p:ph idx="1"/>
          </p:nvPr>
        </p:nvSpPr>
        <p:spPr>
          <a:xfrm>
            <a:off x="457200" y="1579016"/>
            <a:ext cx="4686300" cy="4821784"/>
          </a:xfrm>
        </p:spPr>
        <p:txBody>
          <a:bodyPr/>
          <a:lstStyle/>
          <a:p>
            <a:pPr marL="0" indent="0">
              <a:spcBef>
                <a:spcPts val="0"/>
              </a:spcBef>
              <a:spcAft>
                <a:spcPts val="1200"/>
              </a:spcAft>
              <a:buNone/>
            </a:pPr>
            <a:r>
              <a:rPr lang="en-US" sz="2400" dirty="0"/>
              <a:t>Building an inclusive classroom isn’t always easy. Some of the key challenges teachers face include</a:t>
            </a:r>
          </a:p>
          <a:p>
            <a:pPr marL="329184" indent="-329184">
              <a:spcBef>
                <a:spcPts val="0"/>
              </a:spcBef>
              <a:spcAft>
                <a:spcPts val="1200"/>
              </a:spcAft>
              <a:buFont typeface="+mj-lt"/>
              <a:buAutoNum type="arabicPeriod"/>
            </a:pPr>
            <a:r>
              <a:rPr lang="en-US" sz="2000" dirty="0"/>
              <a:t>Awareness</a:t>
            </a:r>
          </a:p>
          <a:p>
            <a:pPr marL="329184" indent="-329184">
              <a:spcBef>
                <a:spcPts val="0"/>
              </a:spcBef>
              <a:spcAft>
                <a:spcPts val="1200"/>
              </a:spcAft>
              <a:buFont typeface="+mj-lt"/>
              <a:buAutoNum type="arabicPeriod"/>
            </a:pPr>
            <a:r>
              <a:rPr lang="en-US" sz="2000" dirty="0"/>
              <a:t>Knowledge &amp; skill gaps</a:t>
            </a:r>
          </a:p>
          <a:p>
            <a:pPr marL="329184" indent="-329184">
              <a:spcBef>
                <a:spcPts val="0"/>
              </a:spcBef>
              <a:spcAft>
                <a:spcPts val="1200"/>
              </a:spcAft>
              <a:buFont typeface="+mj-lt"/>
              <a:buAutoNum type="arabicPeriod"/>
            </a:pPr>
            <a:r>
              <a:rPr lang="en-US" sz="2000" dirty="0"/>
              <a:t>Time involved</a:t>
            </a:r>
          </a:p>
          <a:p>
            <a:pPr marL="329184" indent="-329184">
              <a:spcBef>
                <a:spcPts val="0"/>
              </a:spcBef>
              <a:spcAft>
                <a:spcPts val="1200"/>
              </a:spcAft>
              <a:buFont typeface="+mj-lt"/>
              <a:buAutoNum type="arabicPeriod"/>
            </a:pPr>
            <a:r>
              <a:rPr lang="en-US" sz="2000" dirty="0"/>
              <a:t>Technology &amp; tools</a:t>
            </a:r>
          </a:p>
          <a:p>
            <a:pPr marL="329184" indent="-329184">
              <a:spcBef>
                <a:spcPts val="0"/>
              </a:spcBef>
              <a:spcAft>
                <a:spcPts val="1200"/>
              </a:spcAft>
              <a:buFont typeface="+mj-lt"/>
              <a:buAutoNum type="arabicPeriod"/>
            </a:pPr>
            <a:r>
              <a:rPr lang="en-US" sz="2000" dirty="0"/>
              <a:t>Ongoing Support</a:t>
            </a:r>
          </a:p>
        </p:txBody>
      </p:sp>
      <p:pic>
        <p:nvPicPr>
          <p:cNvPr id="4" name="Picture 3" descr="women holding a tabet sitting on a desk"/>
          <p:cNvPicPr>
            <a:picLocks noChangeAspect="1"/>
          </p:cNvPicPr>
          <p:nvPr/>
        </p:nvPicPr>
        <p:blipFill rotWithShape="1">
          <a:blip>
            <a:alphaModFix amt="50000"/>
            <a:extLst>
              <a:ext uri="{28A0092B-C50C-407E-A947-70E740481C1C}">
                <a14:useLocalDpi xmlns:a14="http://schemas.microsoft.com/office/drawing/2010/main" val="0"/>
              </a:ext>
            </a:extLst>
          </a:blip>
          <a:srcRect l="11944" r="11944"/>
          <a:stretch/>
        </p:blipFill>
        <p:spPr>
          <a:xfrm>
            <a:off x="5664200" y="0"/>
            <a:ext cx="3479800" cy="6858000"/>
          </a:xfrm>
          <a:prstGeom prst="rect">
            <a:avLst/>
          </a:prstGeom>
        </p:spPr>
      </p:pic>
    </p:spTree>
    <p:extLst>
      <p:ext uri="{BB962C8B-B14F-4D97-AF65-F5344CB8AC3E}">
        <p14:creationId xmlns:p14="http://schemas.microsoft.com/office/powerpoint/2010/main" val="3480529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990600"/>
          </a:xfrm>
        </p:spPr>
        <p:txBody>
          <a:bodyPr/>
          <a:lstStyle/>
          <a:p>
            <a:r>
              <a:rPr lang="en-US" dirty="0"/>
              <a:t>Value/Visible/Voice </a:t>
            </a:r>
          </a:p>
        </p:txBody>
      </p:sp>
      <p:sp>
        <p:nvSpPr>
          <p:cNvPr id="3" name="Content Placeholder 2"/>
          <p:cNvSpPr>
            <a:spLocks noGrp="1"/>
          </p:cNvSpPr>
          <p:nvPr>
            <p:ph idx="1"/>
          </p:nvPr>
        </p:nvSpPr>
        <p:spPr>
          <a:xfrm>
            <a:off x="457200" y="762000"/>
            <a:ext cx="8229600" cy="5867400"/>
          </a:xfrm>
        </p:spPr>
        <p:txBody>
          <a:bodyPr>
            <a:normAutofit lnSpcReduction="10000"/>
          </a:bodyPr>
          <a:lstStyle/>
          <a:p>
            <a:pPr>
              <a:buFont typeface="Wingdings" pitchFamily="2" charset="2"/>
              <a:buChar char="q"/>
            </a:pPr>
            <a:r>
              <a:rPr lang="en-US" sz="2800" dirty="0"/>
              <a:t>Faculty Development geared toward faculty needs</a:t>
            </a:r>
          </a:p>
          <a:p>
            <a:pPr lvl="1"/>
            <a:r>
              <a:rPr lang="en-US" sz="2400" dirty="0"/>
              <a:t>Increased student engagement and satisfaction</a:t>
            </a:r>
          </a:p>
          <a:p>
            <a:pPr lvl="1"/>
            <a:r>
              <a:rPr lang="en-US" sz="2400" dirty="0"/>
              <a:t>How to teach to varying age groups </a:t>
            </a:r>
            <a:r>
              <a:rPr lang="en-US" sz="1600" dirty="0"/>
              <a:t>(What to do with millennial?!)</a:t>
            </a:r>
          </a:p>
          <a:p>
            <a:pPr lvl="1"/>
            <a:r>
              <a:rPr lang="en-US" sz="2400" dirty="0"/>
              <a:t>Boot camps to get their courses ready </a:t>
            </a:r>
          </a:p>
          <a:p>
            <a:pPr lvl="1"/>
            <a:r>
              <a:rPr lang="en-US" sz="2400" dirty="0"/>
              <a:t>Course Design</a:t>
            </a:r>
          </a:p>
          <a:p>
            <a:pPr lvl="1"/>
            <a:r>
              <a:rPr lang="en-US" sz="2400" dirty="0"/>
              <a:t>Universal Design</a:t>
            </a:r>
          </a:p>
          <a:p>
            <a:pPr lvl="1"/>
            <a:r>
              <a:rPr lang="en-US" sz="2400" dirty="0"/>
              <a:t>Writing Student Learning Outcomes</a:t>
            </a:r>
          </a:p>
          <a:p>
            <a:pPr lvl="1"/>
            <a:r>
              <a:rPr lang="en-US" sz="2400" dirty="0"/>
              <a:t>Student Friendly Syllabus</a:t>
            </a:r>
          </a:p>
          <a:p>
            <a:pPr lvl="1"/>
            <a:r>
              <a:rPr lang="en-US" sz="2400" dirty="0"/>
              <a:t>Teaching Strategies</a:t>
            </a:r>
          </a:p>
          <a:p>
            <a:pPr lvl="1"/>
            <a:r>
              <a:rPr lang="en-US" sz="2400" dirty="0"/>
              <a:t>Timely Information</a:t>
            </a:r>
          </a:p>
          <a:p>
            <a:pPr lvl="2"/>
            <a:r>
              <a:rPr lang="en-US" sz="2200" dirty="0"/>
              <a:t> Pamphlets or How To Tutorials/Step Charts</a:t>
            </a:r>
          </a:p>
          <a:p>
            <a:pPr>
              <a:buFont typeface="Wingdings" pitchFamily="2" charset="2"/>
              <a:buChar char="q"/>
            </a:pPr>
            <a:r>
              <a:rPr lang="en-US" sz="2800" dirty="0"/>
              <a:t>Faculty Mentorship/Faculty Lead Development</a:t>
            </a:r>
          </a:p>
          <a:p>
            <a:pPr lvl="1"/>
            <a:r>
              <a:rPr lang="en-US" sz="2400" dirty="0"/>
              <a:t>Brown Bag Workshops</a:t>
            </a:r>
          </a:p>
          <a:p>
            <a:pPr lvl="1"/>
            <a:endParaRPr lang="en-US" sz="2400" dirty="0"/>
          </a:p>
        </p:txBody>
      </p:sp>
    </p:spTree>
    <p:extLst>
      <p:ext uri="{BB962C8B-B14F-4D97-AF65-F5344CB8AC3E}">
        <p14:creationId xmlns:p14="http://schemas.microsoft.com/office/powerpoint/2010/main" val="36170453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990600"/>
          </a:xfrm>
        </p:spPr>
        <p:txBody>
          <a:bodyPr/>
          <a:lstStyle/>
          <a:p>
            <a:r>
              <a:rPr lang="en-US" dirty="0"/>
              <a:t>Faculty continued …</a:t>
            </a:r>
          </a:p>
        </p:txBody>
      </p:sp>
      <p:sp>
        <p:nvSpPr>
          <p:cNvPr id="3" name="Content Placeholder 2"/>
          <p:cNvSpPr>
            <a:spLocks noGrp="1"/>
          </p:cNvSpPr>
          <p:nvPr>
            <p:ph idx="1"/>
          </p:nvPr>
        </p:nvSpPr>
        <p:spPr>
          <a:xfrm>
            <a:off x="457200" y="762000"/>
            <a:ext cx="8382000" cy="5867400"/>
          </a:xfrm>
        </p:spPr>
        <p:txBody>
          <a:bodyPr>
            <a:normAutofit fontScale="92500"/>
          </a:bodyPr>
          <a:lstStyle/>
          <a:p>
            <a:pPr>
              <a:buFont typeface="Wingdings" pitchFamily="2" charset="2"/>
              <a:buChar char="q"/>
            </a:pPr>
            <a:r>
              <a:rPr lang="en-US" sz="2800" dirty="0"/>
              <a:t>Affiliation</a:t>
            </a:r>
          </a:p>
          <a:p>
            <a:pPr lvl="1"/>
            <a:r>
              <a:rPr lang="en-US" sz="2400" dirty="0"/>
              <a:t>Build communities/Taskforces/Committees </a:t>
            </a:r>
          </a:p>
          <a:p>
            <a:pPr lvl="2"/>
            <a:r>
              <a:rPr lang="en-US" sz="2000" dirty="0"/>
              <a:t>This should be a part of their service requirements</a:t>
            </a:r>
          </a:p>
          <a:p>
            <a:pPr>
              <a:buFont typeface="Wingdings" pitchFamily="2" charset="2"/>
              <a:buChar char="q"/>
            </a:pPr>
            <a:r>
              <a:rPr lang="en-US" sz="2800" dirty="0"/>
              <a:t>Accreditation/Recognition</a:t>
            </a:r>
          </a:p>
          <a:p>
            <a:pPr lvl="1"/>
            <a:r>
              <a:rPr lang="en-US" sz="2400" dirty="0">
                <a:hlinkClick r:id="rId3"/>
              </a:rPr>
              <a:t>Quality Matters</a:t>
            </a:r>
            <a:r>
              <a:rPr lang="en-US" sz="2400" dirty="0"/>
              <a:t> Certifications and Membership</a:t>
            </a:r>
          </a:p>
          <a:p>
            <a:pPr lvl="1"/>
            <a:r>
              <a:rPr lang="en-US" sz="2400" dirty="0"/>
              <a:t>Internal “Badges” or “Awards” for meeting student needs</a:t>
            </a:r>
          </a:p>
          <a:p>
            <a:pPr lvl="1"/>
            <a:r>
              <a:rPr lang="en-US" sz="2400" dirty="0"/>
              <a:t>Personal letters of recognition from Disability Office/Students</a:t>
            </a:r>
          </a:p>
          <a:p>
            <a:pPr>
              <a:buFont typeface="Wingdings" pitchFamily="2" charset="2"/>
              <a:buChar char="q"/>
            </a:pPr>
            <a:r>
              <a:rPr lang="en-US" sz="2800" dirty="0"/>
              <a:t>Initiatives</a:t>
            </a:r>
          </a:p>
          <a:p>
            <a:pPr lvl="1"/>
            <a:r>
              <a:rPr lang="en-US" sz="2400" dirty="0"/>
              <a:t>Faculty Learning Community</a:t>
            </a:r>
          </a:p>
          <a:p>
            <a:pPr lvl="2"/>
            <a:r>
              <a:rPr lang="en-US" sz="2000" dirty="0"/>
              <a:t>Course Design</a:t>
            </a:r>
          </a:p>
          <a:p>
            <a:pPr lvl="2"/>
            <a:r>
              <a:rPr lang="en-US" sz="2000" dirty="0">
                <a:hlinkClick r:id="rId4"/>
              </a:rPr>
              <a:t>UC - Universal Design for Learning &amp; Accessibility</a:t>
            </a:r>
            <a:endParaRPr lang="en-US" sz="2000" dirty="0"/>
          </a:p>
          <a:p>
            <a:pPr>
              <a:buFont typeface="Wingdings" pitchFamily="2" charset="2"/>
              <a:buChar char="q"/>
            </a:pPr>
            <a:r>
              <a:rPr lang="en-US" sz="2800" dirty="0"/>
              <a:t>Stipends/Grants</a:t>
            </a:r>
          </a:p>
          <a:p>
            <a:pPr lvl="1"/>
            <a:r>
              <a:rPr lang="en-US" sz="2400" dirty="0"/>
              <a:t>Scholarship of Learning – Redesign curriculum to meet QM Standards</a:t>
            </a:r>
          </a:p>
          <a:p>
            <a:pPr lvl="2"/>
            <a:endParaRPr lang="en-US" sz="2000" dirty="0"/>
          </a:p>
          <a:p>
            <a:endParaRPr lang="en-US" sz="3200" dirty="0"/>
          </a:p>
        </p:txBody>
      </p:sp>
    </p:spTree>
    <p:extLst>
      <p:ext uri="{BB962C8B-B14F-4D97-AF65-F5344CB8AC3E}">
        <p14:creationId xmlns:p14="http://schemas.microsoft.com/office/powerpoint/2010/main" val="20795599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771" y="-228600"/>
            <a:ext cx="8229600" cy="990600"/>
          </a:xfrm>
        </p:spPr>
        <p:txBody>
          <a:bodyPr/>
          <a:lstStyle/>
          <a:p>
            <a:r>
              <a:rPr lang="en-US" dirty="0"/>
              <a:t>Student Engagement &amp; Involvement</a:t>
            </a:r>
          </a:p>
        </p:txBody>
      </p:sp>
      <p:pic>
        <p:nvPicPr>
          <p:cNvPr id="5" name="Picture 4" descr="group of diverse young people."/>
          <p:cNvPicPr>
            <a:picLocks noChangeAspect="1"/>
          </p:cNvPicPr>
          <p:nvPr/>
        </p:nvPicPr>
        <p:blipFill rotWithShape="1">
          <a:blip>
            <a:alphaModFix amt="60000"/>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l="7969" t="18305" r="25521" b="20493"/>
          <a:stretch/>
        </p:blipFill>
        <p:spPr>
          <a:xfrm>
            <a:off x="0" y="1219200"/>
            <a:ext cx="9111343" cy="5669280"/>
          </a:xfrm>
          <a:prstGeom prst="rect">
            <a:avLst/>
          </a:prstGeom>
          <a:scene3d>
            <a:camera prst="orthographicFront">
              <a:rot lat="0" lon="0" rev="0"/>
            </a:camera>
            <a:lightRig rig="threePt" dir="t"/>
          </a:scene3d>
        </p:spPr>
      </p:pic>
    </p:spTree>
    <p:extLst>
      <p:ext uri="{BB962C8B-B14F-4D97-AF65-F5344CB8AC3E}">
        <p14:creationId xmlns:p14="http://schemas.microsoft.com/office/powerpoint/2010/main" val="35590008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4" y="38100"/>
            <a:ext cx="8229600" cy="990600"/>
          </a:xfrm>
        </p:spPr>
        <p:txBody>
          <a:bodyPr>
            <a:normAutofit fontScale="90000"/>
          </a:bodyPr>
          <a:lstStyle/>
          <a:p>
            <a:r>
              <a:rPr lang="en-US" dirty="0">
                <a:solidFill>
                  <a:srgbClr val="000000"/>
                </a:solidFill>
              </a:rPr>
              <a:t>Inclusive Classroom: </a:t>
            </a:r>
            <a:br>
              <a:rPr lang="en-US" dirty="0">
                <a:solidFill>
                  <a:srgbClr val="000000"/>
                </a:solidFill>
              </a:rPr>
            </a:br>
            <a:r>
              <a:rPr lang="en-US" dirty="0">
                <a:solidFill>
                  <a:srgbClr val="000000"/>
                </a:solidFill>
              </a:rPr>
              <a:t>Diverse learner benefits</a:t>
            </a:r>
          </a:p>
        </p:txBody>
      </p:sp>
      <p:sp>
        <p:nvSpPr>
          <p:cNvPr id="3" name="Content Placeholder 2"/>
          <p:cNvSpPr>
            <a:spLocks noGrp="1"/>
          </p:cNvSpPr>
          <p:nvPr>
            <p:ph idx="1"/>
          </p:nvPr>
        </p:nvSpPr>
        <p:spPr>
          <a:xfrm>
            <a:off x="457200" y="1426616"/>
            <a:ext cx="4775200" cy="4821784"/>
          </a:xfrm>
        </p:spPr>
        <p:txBody>
          <a:bodyPr/>
          <a:lstStyle/>
          <a:p>
            <a:pPr marL="0" indent="0">
              <a:spcBef>
                <a:spcPts val="0"/>
              </a:spcBef>
              <a:spcAft>
                <a:spcPts val="1200"/>
              </a:spcAft>
              <a:buNone/>
            </a:pPr>
            <a:r>
              <a:rPr lang="en-US" sz="2400" dirty="0"/>
              <a:t>Inclusive learning approaches benefit </a:t>
            </a:r>
            <a:r>
              <a:rPr lang="en-US" dirty="0"/>
              <a:t>ALL</a:t>
            </a:r>
            <a:r>
              <a:rPr lang="en-US" sz="2400" dirty="0"/>
              <a:t> students. But, learners with diverse needs often see significant returns in the following areas:</a:t>
            </a:r>
          </a:p>
          <a:p>
            <a:pPr marL="329184" indent="-329184">
              <a:spcBef>
                <a:spcPts val="0"/>
              </a:spcBef>
              <a:spcAft>
                <a:spcPts val="1200"/>
              </a:spcAft>
              <a:buFont typeface="+mj-lt"/>
              <a:buAutoNum type="arabicPeriod"/>
            </a:pPr>
            <a:r>
              <a:rPr lang="en-US" sz="2000" dirty="0"/>
              <a:t>Engagement</a:t>
            </a:r>
          </a:p>
          <a:p>
            <a:pPr marL="329184" indent="-329184">
              <a:spcBef>
                <a:spcPts val="0"/>
              </a:spcBef>
              <a:spcAft>
                <a:spcPts val="1200"/>
              </a:spcAft>
              <a:buFont typeface="+mj-lt"/>
              <a:buAutoNum type="arabicPeriod"/>
            </a:pPr>
            <a:r>
              <a:rPr lang="en-US" sz="2000" dirty="0"/>
              <a:t>Socialization</a:t>
            </a:r>
          </a:p>
          <a:p>
            <a:pPr marL="329184" indent="-329184">
              <a:spcBef>
                <a:spcPts val="0"/>
              </a:spcBef>
              <a:spcAft>
                <a:spcPts val="1200"/>
              </a:spcAft>
              <a:buFont typeface="+mj-lt"/>
              <a:buAutoNum type="arabicPeriod"/>
            </a:pPr>
            <a:r>
              <a:rPr lang="en-US" sz="2000" dirty="0"/>
              <a:t>Peer Learning</a:t>
            </a:r>
          </a:p>
          <a:p>
            <a:pPr marL="329184" indent="-329184">
              <a:spcBef>
                <a:spcPts val="0"/>
              </a:spcBef>
              <a:spcAft>
                <a:spcPts val="1200"/>
              </a:spcAft>
              <a:buFont typeface="+mj-lt"/>
              <a:buAutoNum type="arabicPeriod"/>
            </a:pPr>
            <a:r>
              <a:rPr lang="en-US" sz="2000" dirty="0"/>
              <a:t>Positive environments</a:t>
            </a:r>
          </a:p>
          <a:p>
            <a:pPr marL="329184" indent="-329184">
              <a:spcBef>
                <a:spcPts val="0"/>
              </a:spcBef>
              <a:spcAft>
                <a:spcPts val="1200"/>
              </a:spcAft>
              <a:buFont typeface="+mj-lt"/>
              <a:buAutoNum type="arabicPeriod"/>
            </a:pPr>
            <a:r>
              <a:rPr lang="en-US" sz="2000" dirty="0"/>
              <a:t>Increased success</a:t>
            </a:r>
          </a:p>
        </p:txBody>
      </p:sp>
      <p:pic>
        <p:nvPicPr>
          <p:cNvPr id="4" name="Picture 3" descr="women in a wheel chair actively engaged in small group discussion"/>
          <p:cNvPicPr>
            <a:picLocks noChangeAspect="1"/>
          </p:cNvPicPr>
          <p:nvPr/>
        </p:nvPicPr>
        <p:blipFill rotWithShape="1">
          <a:blip>
            <a:alphaModFix amt="50000"/>
            <a:extLst>
              <a:ext uri="{28A0092B-C50C-407E-A947-70E740481C1C}">
                <a14:useLocalDpi xmlns:a14="http://schemas.microsoft.com/office/drawing/2010/main" val="0"/>
              </a:ext>
            </a:extLst>
          </a:blip>
          <a:srcRect l="56404" r="9852"/>
          <a:stretch/>
        </p:blipFill>
        <p:spPr>
          <a:xfrm>
            <a:off x="5664200" y="-16931"/>
            <a:ext cx="3479800" cy="6874931"/>
          </a:xfrm>
          <a:prstGeom prst="rect">
            <a:avLst/>
          </a:prstGeom>
        </p:spPr>
      </p:pic>
    </p:spTree>
    <p:extLst>
      <p:ext uri="{BB962C8B-B14F-4D97-AF65-F5344CB8AC3E}">
        <p14:creationId xmlns:p14="http://schemas.microsoft.com/office/powerpoint/2010/main" val="1370132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990600"/>
          </a:xfrm>
        </p:spPr>
        <p:txBody>
          <a:bodyPr/>
          <a:lstStyle/>
          <a:p>
            <a:r>
              <a:rPr lang="en-US" dirty="0"/>
              <a:t>Student Engagement &amp; Involvement</a:t>
            </a:r>
          </a:p>
        </p:txBody>
      </p:sp>
      <p:sp>
        <p:nvSpPr>
          <p:cNvPr id="3" name="Content Placeholder 2"/>
          <p:cNvSpPr>
            <a:spLocks noGrp="1"/>
          </p:cNvSpPr>
          <p:nvPr>
            <p:ph idx="1"/>
          </p:nvPr>
        </p:nvSpPr>
        <p:spPr>
          <a:xfrm>
            <a:off x="457200" y="762000"/>
            <a:ext cx="8534400" cy="6096000"/>
          </a:xfrm>
        </p:spPr>
        <p:txBody>
          <a:bodyPr>
            <a:normAutofit lnSpcReduction="10000"/>
          </a:bodyPr>
          <a:lstStyle/>
          <a:p>
            <a:pPr>
              <a:buFont typeface="Wingdings" pitchFamily="2" charset="2"/>
              <a:buChar char="q"/>
            </a:pPr>
            <a:r>
              <a:rPr lang="en-US" sz="2800" dirty="0"/>
              <a:t>Affiliation</a:t>
            </a:r>
          </a:p>
          <a:p>
            <a:pPr lvl="1"/>
            <a:r>
              <a:rPr lang="en-US" sz="2400" dirty="0"/>
              <a:t>Student Groups</a:t>
            </a:r>
          </a:p>
          <a:p>
            <a:pPr lvl="2"/>
            <a:r>
              <a:rPr lang="en-US" sz="2000" dirty="0"/>
              <a:t>Advocacy groups</a:t>
            </a:r>
          </a:p>
          <a:p>
            <a:pPr lvl="2"/>
            <a:r>
              <a:rPr lang="en-US" sz="2000" dirty="0"/>
              <a:t>Learning groups</a:t>
            </a:r>
          </a:p>
          <a:p>
            <a:pPr lvl="1"/>
            <a:r>
              <a:rPr lang="en-US" sz="2400" dirty="0"/>
              <a:t>Student Organizations Sponsorship/Advocacy</a:t>
            </a:r>
          </a:p>
          <a:p>
            <a:pPr lvl="2"/>
            <a:r>
              <a:rPr lang="en-US" sz="2000" dirty="0"/>
              <a:t>Student Congress/Diversity Groups</a:t>
            </a:r>
          </a:p>
          <a:p>
            <a:pPr lvl="1"/>
            <a:r>
              <a:rPr lang="en-US" sz="2400" dirty="0"/>
              <a:t>Student Events</a:t>
            </a:r>
          </a:p>
          <a:p>
            <a:pPr>
              <a:buFont typeface="Wingdings" pitchFamily="2" charset="2"/>
              <a:buChar char="q"/>
            </a:pPr>
            <a:r>
              <a:rPr lang="en-US" sz="2800" dirty="0"/>
              <a:t>Conversations and Information – Student Voice/Student Stories</a:t>
            </a:r>
          </a:p>
          <a:p>
            <a:pPr lvl="2"/>
            <a:r>
              <a:rPr lang="en-US" sz="2000" dirty="0"/>
              <a:t>Celebrate Student Success</a:t>
            </a:r>
          </a:p>
          <a:p>
            <a:pPr lvl="2"/>
            <a:r>
              <a:rPr lang="en-US" sz="2000" dirty="0"/>
              <a:t>Video Highlights – My Story</a:t>
            </a:r>
          </a:p>
          <a:p>
            <a:pPr lvl="2"/>
            <a:r>
              <a:rPr lang="en-US" sz="2000" dirty="0"/>
              <a:t>Newsletter – highlighting student stories or student needs/struggles</a:t>
            </a:r>
          </a:p>
          <a:p>
            <a:pPr lvl="2"/>
            <a:r>
              <a:rPr lang="en-US" sz="2000" dirty="0"/>
              <a:t>Student Thank You Letters to Faculty</a:t>
            </a:r>
          </a:p>
          <a:p>
            <a:pPr>
              <a:buFont typeface="Wingdings" pitchFamily="2" charset="2"/>
              <a:buChar char="q"/>
            </a:pPr>
            <a:r>
              <a:rPr lang="en-US" sz="2800" dirty="0"/>
              <a:t>Identity</a:t>
            </a:r>
          </a:p>
          <a:p>
            <a:pPr lvl="2"/>
            <a:r>
              <a:rPr lang="en-US" sz="2000" dirty="0"/>
              <a:t>Student Ambassadors, Student Mentors, Faculty Mentor/Mentee </a:t>
            </a:r>
          </a:p>
          <a:p>
            <a:pPr lvl="2"/>
            <a:endParaRPr lang="en-US" dirty="0"/>
          </a:p>
          <a:p>
            <a:pPr lvl="2"/>
            <a:endParaRPr lang="en-US" dirty="0"/>
          </a:p>
        </p:txBody>
      </p:sp>
    </p:spTree>
    <p:extLst>
      <p:ext uri="{BB962C8B-B14F-4D97-AF65-F5344CB8AC3E}">
        <p14:creationId xmlns:p14="http://schemas.microsoft.com/office/powerpoint/2010/main" val="7062142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450" name="Picture 2" descr="Image showing the iterative process of coming up with an idea, trying it out, do it again and again to reach success.  "/>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533399"/>
            <a:ext cx="9144000" cy="6328229"/>
          </a:xfrm>
          <a:prstGeom prst="rect">
            <a:avLst/>
          </a:prstGeom>
          <a:noFill/>
          <a:extLst>
            <a:ext uri="{909E8E84-426E-40DD-AFC4-6F175D3DCCD1}">
              <a14:hiddenFill xmlns:a14="http://schemas.microsoft.com/office/drawing/2010/main">
                <a:solidFill>
                  <a:srgbClr val="FFFFFF"/>
                </a:solidFill>
              </a14:hiddenFill>
            </a:ext>
          </a:extLst>
        </p:spPr>
      </p:pic>
      <p:sp>
        <p:nvSpPr>
          <p:cNvPr id="5" name="Title 3"/>
          <p:cNvSpPr>
            <a:spLocks noGrp="1"/>
          </p:cNvSpPr>
          <p:nvPr>
            <p:ph type="title"/>
          </p:nvPr>
        </p:nvSpPr>
        <p:spPr>
          <a:xfrm>
            <a:off x="39914" y="0"/>
            <a:ext cx="8229600" cy="533401"/>
          </a:xfrm>
        </p:spPr>
        <p:txBody>
          <a:bodyPr>
            <a:normAutofit fontScale="90000"/>
          </a:bodyPr>
          <a:lstStyle/>
          <a:p>
            <a:r>
              <a:rPr lang="en-US" dirty="0"/>
              <a:t>Your Strategic Plan …</a:t>
            </a:r>
          </a:p>
        </p:txBody>
      </p:sp>
    </p:spTree>
    <p:extLst>
      <p:ext uri="{BB962C8B-B14F-4D97-AF65-F5344CB8AC3E}">
        <p14:creationId xmlns:p14="http://schemas.microsoft.com/office/powerpoint/2010/main" val="3599949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294" name="Picture 6" descr="C:\Users\tammy.waldron\Desktop\Getting to Know Students\Pictures\classroom-of-empty-chairs1.jpg"/>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1206500"/>
            <a:ext cx="9144000" cy="5651500"/>
          </a:xfrm>
          <a:prstGeom prst="rect">
            <a:avLst/>
          </a:prstGeom>
          <a:noFill/>
          <a:extLst>
            <a:ext uri="{909E8E84-426E-40DD-AFC4-6F175D3DCCD1}">
              <a14:hiddenFill xmlns:a14="http://schemas.microsoft.com/office/drawing/2010/main">
                <a:solidFill>
                  <a:srgbClr val="FFFFFF"/>
                </a:solidFill>
              </a14:hiddenFill>
            </a:ext>
          </a:extLst>
        </p:spPr>
      </p:pic>
      <p:sp>
        <p:nvSpPr>
          <p:cNvPr id="12290" name="Rectangle 3"/>
          <p:cNvSpPr>
            <a:spLocks noGrp="1" noChangeArrowheads="1"/>
          </p:cNvSpPr>
          <p:nvPr>
            <p:ph type="title"/>
          </p:nvPr>
        </p:nvSpPr>
        <p:spPr>
          <a:xfrm>
            <a:off x="0" y="79375"/>
            <a:ext cx="9144000" cy="987425"/>
          </a:xfrm>
        </p:spPr>
        <p:txBody>
          <a:bodyPr>
            <a:noAutofit/>
          </a:bodyPr>
          <a:lstStyle/>
          <a:p>
            <a:pPr eaLnBrk="1" hangingPunct="1"/>
            <a:r>
              <a:rPr lang="en-US" altLang="en-US" dirty="0">
                <a:ea typeface="ＭＳ Ｐゴシック" pitchFamily="34" charset="-128"/>
              </a:rPr>
              <a:t>Universal Design for Learning</a:t>
            </a:r>
            <a:br>
              <a:rPr lang="en-US" altLang="en-US" dirty="0">
                <a:ea typeface="ＭＳ Ｐゴシック" pitchFamily="34" charset="-128"/>
              </a:rPr>
            </a:br>
            <a:r>
              <a:rPr lang="en-US" altLang="en-US" sz="3600" i="1" dirty="0">
                <a:ea typeface="ＭＳ Ｐゴシック" pitchFamily="34" charset="-128"/>
              </a:rPr>
              <a:t>Is our pedagogical environment welcoming?</a:t>
            </a:r>
          </a:p>
        </p:txBody>
      </p:sp>
      <p:sp>
        <p:nvSpPr>
          <p:cNvPr id="12291" name="Rectangle 12"/>
          <p:cNvSpPr>
            <a:spLocks noGrp="1" noChangeArrowheads="1"/>
          </p:cNvSpPr>
          <p:nvPr>
            <p:ph type="body" orient="vert" idx="1"/>
          </p:nvPr>
        </p:nvSpPr>
        <p:spPr>
          <a:xfrm>
            <a:off x="376989" y="1981200"/>
            <a:ext cx="8455025" cy="1670050"/>
          </a:xfrm>
          <a:solidFill>
            <a:schemeClr val="bg1">
              <a:alpha val="92000"/>
            </a:schemeClr>
          </a:solidFill>
        </p:spPr>
        <p:txBody>
          <a:bodyPr vert="horz">
            <a:normAutofit/>
          </a:bodyPr>
          <a:lstStyle/>
          <a:p>
            <a:pPr marL="0" indent="0" eaLnBrk="1" hangingPunct="1">
              <a:buFontTx/>
              <a:buNone/>
            </a:pPr>
            <a:r>
              <a:rPr lang="en-US" altLang="en-US" sz="2800" i="1" dirty="0">
                <a:ea typeface="ＭＳ Ｐゴシック" pitchFamily="34" charset="-128"/>
              </a:rPr>
              <a:t>UD is the </a:t>
            </a:r>
            <a:r>
              <a:rPr lang="en-US" altLang="en-US" sz="2800" b="1" i="1" u="sng" dirty="0">
                <a:solidFill>
                  <a:srgbClr val="004E98"/>
                </a:solidFill>
                <a:effectLst>
                  <a:outerShdw blurRad="38100" dist="38100" dir="2700000" algn="tl">
                    <a:srgbClr val="000000">
                      <a:alpha val="43137"/>
                    </a:srgbClr>
                  </a:outerShdw>
                </a:effectLst>
                <a:ea typeface="ＭＳ Ｐゴシック" pitchFamily="34" charset="-128"/>
              </a:rPr>
              <a:t>proactive design</a:t>
            </a:r>
            <a:r>
              <a:rPr lang="en-US" altLang="en-US" sz="2800" b="1" i="1" dirty="0">
                <a:solidFill>
                  <a:srgbClr val="004E98"/>
                </a:solidFill>
                <a:ea typeface="ＭＳ Ｐゴシック" pitchFamily="34" charset="-128"/>
              </a:rPr>
              <a:t> </a:t>
            </a:r>
            <a:r>
              <a:rPr lang="en-US" altLang="en-US" sz="2800" i="1" dirty="0">
                <a:ea typeface="ＭＳ Ｐゴシック" pitchFamily="34" charset="-128"/>
              </a:rPr>
              <a:t>of our courses to ensure they are educationally accessible regardless of learning style, and/or abilities.</a:t>
            </a:r>
            <a:endParaRPr lang="en-US" altLang="en-US" sz="2800" dirty="0">
              <a:ea typeface="ＭＳ Ｐゴシック" pitchFamily="34" charset="-128"/>
            </a:endParaRPr>
          </a:p>
          <a:p>
            <a:pPr marL="0" indent="0" eaLnBrk="1" hangingPunct="1">
              <a:buFontTx/>
              <a:buNone/>
            </a:pPr>
            <a:endParaRPr lang="en-US" altLang="en-US" sz="2100" dirty="0">
              <a:ea typeface="ＭＳ Ｐゴシック" pitchFamily="34" charset="-128"/>
            </a:endParaRPr>
          </a:p>
        </p:txBody>
      </p:sp>
      <p:sp>
        <p:nvSpPr>
          <p:cNvPr id="12293" name="Rectangle 13"/>
          <p:cNvSpPr>
            <a:spLocks noChangeArrowheads="1"/>
          </p:cNvSpPr>
          <p:nvPr/>
        </p:nvSpPr>
        <p:spPr bwMode="auto">
          <a:xfrm>
            <a:off x="368968" y="4343400"/>
            <a:ext cx="8534400" cy="1371600"/>
          </a:xfrm>
          <a:prstGeom prst="rect">
            <a:avLst/>
          </a:prstGeom>
          <a:solidFill>
            <a:schemeClr val="bg1">
              <a:alpha val="92000"/>
            </a:schemeClr>
          </a:solidFill>
          <a:ln>
            <a:noFill/>
          </a:ln>
        </p:spPr>
        <p:txBody>
          <a:bodyPr/>
          <a:lstStyle/>
          <a:p>
            <a:pPr marL="342900" indent="-342900" algn="ctr">
              <a:spcBef>
                <a:spcPct val="20000"/>
              </a:spcBef>
            </a:pPr>
            <a:r>
              <a:rPr lang="en-US" altLang="en-US" sz="2500" b="1" dirty="0">
                <a:latin typeface="+mj-lt"/>
              </a:rPr>
              <a:t>Just as physical barriers exist in our physical environment, curricular barriers exist in our instructional environment.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bg/>
                                          </p:spTgt>
                                        </p:tgtEl>
                                        <p:attrNameLst>
                                          <p:attrName>style.visibility</p:attrName>
                                        </p:attrNameLst>
                                      </p:cBhvr>
                                      <p:to>
                                        <p:strVal val="visible"/>
                                      </p:to>
                                    </p:set>
                                    <p:animEffect transition="in" filter="fade">
                                      <p:cBhvr>
                                        <p:cTn id="7" dur="500"/>
                                        <p:tgtEl>
                                          <p:spTgt spid="12291">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500"/>
                                        <p:tgtEl>
                                          <p:spTgt spid="122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3"/>
                                        </p:tgtEl>
                                        <p:attrNameLst>
                                          <p:attrName>style.visibility</p:attrName>
                                        </p:attrNameLst>
                                      </p:cBhvr>
                                      <p:to>
                                        <p:strVal val="visible"/>
                                      </p:to>
                                    </p:set>
                                    <p:animEffect transition="in" filter="fade">
                                      <p:cBhvr>
                                        <p:cTn id="17"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animBg="1"/>
      <p:bldP spid="1229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057400"/>
          </a:xfrm>
        </p:spPr>
        <p:txBody>
          <a:bodyPr>
            <a:normAutofit/>
          </a:bodyPr>
          <a:lstStyle/>
          <a:p>
            <a:pPr algn="ctr"/>
            <a:r>
              <a:rPr lang="en-US" b="1" dirty="0"/>
              <a:t>THANK YOU FOR ATTENDING </a:t>
            </a:r>
            <a:br>
              <a:rPr lang="en-US" b="1" dirty="0"/>
            </a:br>
            <a:r>
              <a:rPr lang="en-US" b="1" dirty="0"/>
              <a:t>MY SESSION	</a:t>
            </a:r>
          </a:p>
        </p:txBody>
      </p:sp>
      <p:sp>
        <p:nvSpPr>
          <p:cNvPr id="3" name="Content Placeholder 2"/>
          <p:cNvSpPr>
            <a:spLocks noGrp="1"/>
          </p:cNvSpPr>
          <p:nvPr>
            <p:ph idx="1"/>
          </p:nvPr>
        </p:nvSpPr>
        <p:spPr>
          <a:xfrm>
            <a:off x="304800" y="3962400"/>
            <a:ext cx="8229600" cy="2667000"/>
          </a:xfrm>
        </p:spPr>
        <p:txBody>
          <a:bodyPr>
            <a:normAutofit/>
          </a:bodyPr>
          <a:lstStyle/>
          <a:p>
            <a:pPr marL="0" indent="0">
              <a:buNone/>
            </a:pPr>
            <a:r>
              <a:rPr lang="en-US" sz="3200" dirty="0"/>
              <a:t>Tammy Waldron</a:t>
            </a:r>
          </a:p>
          <a:p>
            <a:pPr marL="0" indent="0">
              <a:buNone/>
            </a:pPr>
            <a:r>
              <a:rPr lang="en-US" sz="3200" dirty="0"/>
              <a:t>Tammy.Waldron@TheChristCollege.edu</a:t>
            </a:r>
          </a:p>
        </p:txBody>
      </p:sp>
      <p:sp>
        <p:nvSpPr>
          <p:cNvPr id="4" name="Title 1"/>
          <p:cNvSpPr txBox="1">
            <a:spLocks/>
          </p:cNvSpPr>
          <p:nvPr/>
        </p:nvSpPr>
        <p:spPr>
          <a:xfrm>
            <a:off x="152400" y="28194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rgbClr val="004E98"/>
                </a:solidFill>
                <a:latin typeface="+mj-lt"/>
                <a:ea typeface="+mj-ea"/>
                <a:cs typeface="+mj-cs"/>
              </a:defRPr>
            </a:lvl1pPr>
          </a:lstStyle>
          <a:p>
            <a:r>
              <a:rPr lang="en-US" dirty="0"/>
              <a:t>Contact Information		</a:t>
            </a:r>
          </a:p>
        </p:txBody>
      </p:sp>
    </p:spTree>
    <p:extLst>
      <p:ext uri="{BB962C8B-B14F-4D97-AF65-F5344CB8AC3E}">
        <p14:creationId xmlns:p14="http://schemas.microsoft.com/office/powerpoint/2010/main" val="1826561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4" name="Rectangle 3"/>
          <p:cNvSpPr>
            <a:spLocks noChangeArrowheads="1"/>
          </p:cNvSpPr>
          <p:nvPr/>
        </p:nvSpPr>
        <p:spPr bwMode="auto">
          <a:xfrm>
            <a:off x="228600" y="1981200"/>
            <a:ext cx="86868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nSpc>
                <a:spcPct val="90000"/>
              </a:lnSpc>
              <a:buFont typeface="Arial" pitchFamily="34" charset="0"/>
              <a:buNone/>
            </a:pPr>
            <a:r>
              <a:rPr lang="en-US" altLang="en-US" sz="2400" dirty="0"/>
              <a:t>Brain-based research indicates three distinct yet inter-related learning networks (Rose, Meyer, Hitchcock, 2005):</a:t>
            </a:r>
          </a:p>
          <a:p>
            <a:pPr marL="609600" indent="-609600">
              <a:lnSpc>
                <a:spcPct val="90000"/>
              </a:lnSpc>
              <a:buFont typeface="Wingdings" pitchFamily="2" charset="2"/>
              <a:buNone/>
            </a:pPr>
            <a:endParaRPr lang="en-US" altLang="en-US" sz="2400" dirty="0"/>
          </a:p>
          <a:p>
            <a:pPr marL="1066800" lvl="1" indent="-609600">
              <a:lnSpc>
                <a:spcPct val="90000"/>
              </a:lnSpc>
              <a:buFont typeface="Wingdings" pitchFamily="2" charset="2"/>
              <a:buAutoNum type="arabicPeriod"/>
            </a:pPr>
            <a:r>
              <a:rPr lang="en-US" altLang="en-US" sz="2400" b="1" dirty="0"/>
              <a:t>Recognition Learning Network </a:t>
            </a:r>
            <a:r>
              <a:rPr lang="en-US" altLang="en-US" sz="2400" dirty="0"/>
              <a:t>(</a:t>
            </a:r>
            <a:r>
              <a:rPr lang="en-US" altLang="en-US" sz="2400" i="1" dirty="0"/>
              <a:t>what</a:t>
            </a:r>
            <a:r>
              <a:rPr lang="en-US" altLang="en-US" sz="2400" dirty="0"/>
              <a:t>)</a:t>
            </a:r>
          </a:p>
          <a:p>
            <a:pPr marL="1447800" lvl="2" indent="-533400">
              <a:lnSpc>
                <a:spcPct val="90000"/>
              </a:lnSpc>
              <a:buFont typeface="Wingdings" pitchFamily="2" charset="2"/>
              <a:buChar char="§"/>
            </a:pPr>
            <a:r>
              <a:rPr lang="en-US" altLang="en-US" sz="2400" i="1" dirty="0"/>
              <a:t>How we make sense of presented information</a:t>
            </a:r>
          </a:p>
          <a:p>
            <a:pPr marL="1066800" lvl="1" indent="-609600">
              <a:lnSpc>
                <a:spcPct val="90000"/>
              </a:lnSpc>
              <a:buFont typeface="Wingdings" pitchFamily="2" charset="2"/>
              <a:buAutoNum type="arabicPeriod"/>
            </a:pPr>
            <a:endParaRPr lang="en-US" altLang="en-US" sz="2400" dirty="0"/>
          </a:p>
          <a:p>
            <a:pPr marL="1066800" lvl="1" indent="-609600">
              <a:lnSpc>
                <a:spcPct val="90000"/>
              </a:lnSpc>
              <a:buFont typeface="Wingdings" pitchFamily="2" charset="2"/>
              <a:buAutoNum type="arabicPeriod"/>
            </a:pPr>
            <a:r>
              <a:rPr lang="en-US" altLang="en-US" sz="2400" b="1" dirty="0"/>
              <a:t>Strategic Learning Network </a:t>
            </a:r>
            <a:r>
              <a:rPr lang="en-US" altLang="en-US" sz="2400" dirty="0"/>
              <a:t>(</a:t>
            </a:r>
            <a:r>
              <a:rPr lang="en-US" altLang="en-US" sz="2400" i="1" dirty="0"/>
              <a:t>how</a:t>
            </a:r>
            <a:r>
              <a:rPr lang="en-US" altLang="en-US" sz="2400" dirty="0"/>
              <a:t>)</a:t>
            </a:r>
          </a:p>
          <a:p>
            <a:pPr marL="1447800" lvl="2" indent="-533400">
              <a:lnSpc>
                <a:spcPct val="90000"/>
              </a:lnSpc>
              <a:buFont typeface="Wingdings" pitchFamily="2" charset="2"/>
              <a:buChar char="§"/>
            </a:pPr>
            <a:r>
              <a:rPr lang="en-US" altLang="en-US" sz="2400" i="1" dirty="0"/>
              <a:t>How we demonstrate our learning or mastery</a:t>
            </a:r>
          </a:p>
          <a:p>
            <a:pPr lvl="2">
              <a:lnSpc>
                <a:spcPct val="90000"/>
              </a:lnSpc>
            </a:pPr>
            <a:endParaRPr lang="en-US" altLang="en-US" sz="2400" i="1" dirty="0"/>
          </a:p>
          <a:p>
            <a:pPr marL="1066800" lvl="1" indent="-609600">
              <a:lnSpc>
                <a:spcPct val="90000"/>
              </a:lnSpc>
              <a:buFont typeface="Wingdings" pitchFamily="2" charset="2"/>
              <a:buAutoNum type="arabicPeriod"/>
            </a:pPr>
            <a:r>
              <a:rPr lang="en-US" altLang="en-US" sz="2400" b="1" dirty="0"/>
              <a:t>Affective Learning Network </a:t>
            </a:r>
            <a:r>
              <a:rPr lang="en-US" altLang="en-US" sz="2400" dirty="0"/>
              <a:t>(</a:t>
            </a:r>
            <a:r>
              <a:rPr lang="en-US" altLang="en-US" sz="2400" i="1" dirty="0"/>
              <a:t>why</a:t>
            </a:r>
            <a:r>
              <a:rPr lang="en-US" altLang="en-US" sz="2400" dirty="0"/>
              <a:t>)</a:t>
            </a:r>
          </a:p>
          <a:p>
            <a:pPr marL="1447800" lvl="2" indent="-533400">
              <a:lnSpc>
                <a:spcPct val="90000"/>
              </a:lnSpc>
              <a:buFont typeface="Wingdings" pitchFamily="2" charset="2"/>
              <a:buChar char="§"/>
            </a:pPr>
            <a:r>
              <a:rPr lang="en-US" altLang="en-US" sz="2400" i="1" dirty="0"/>
              <a:t>How motivation &amp; participation impacts learning</a:t>
            </a:r>
          </a:p>
          <a:p>
            <a:pPr marL="1447800" lvl="2" indent="-533400">
              <a:lnSpc>
                <a:spcPct val="90000"/>
              </a:lnSpc>
              <a:buFont typeface="Wingdings" pitchFamily="2" charset="2"/>
              <a:buChar char="§"/>
            </a:pPr>
            <a:endParaRPr lang="en-US" altLang="en-US" sz="2400" i="1" dirty="0"/>
          </a:p>
          <a:p>
            <a:pPr marL="1066800" lvl="1" indent="-609600">
              <a:lnSpc>
                <a:spcPct val="90000"/>
              </a:lnSpc>
              <a:buFont typeface="Wingdings" pitchFamily="2" charset="2"/>
              <a:buChar char="§"/>
            </a:pPr>
            <a:endParaRPr lang="en-US" altLang="en-US" sz="2400" dirty="0"/>
          </a:p>
          <a:p>
            <a:pPr marL="609600" indent="-609600">
              <a:lnSpc>
                <a:spcPct val="90000"/>
              </a:lnSpc>
            </a:pPr>
            <a:endParaRPr lang="en-US" altLang="en-US" sz="2400" dirty="0"/>
          </a:p>
        </p:txBody>
      </p:sp>
      <p:sp>
        <p:nvSpPr>
          <p:cNvPr id="17411" name="TextBox 5"/>
          <p:cNvSpPr txBox="1">
            <a:spLocks noChangeArrowheads="1"/>
          </p:cNvSpPr>
          <p:nvPr/>
        </p:nvSpPr>
        <p:spPr bwMode="auto">
          <a:xfrm>
            <a:off x="1676400" y="66294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altLang="en-US">
              <a:latin typeface="Tw Cen MT" pitchFamily="34" charset="0"/>
            </a:endParaRPr>
          </a:p>
        </p:txBody>
      </p:sp>
      <p:sp>
        <p:nvSpPr>
          <p:cNvPr id="17412" name="TextBox 6"/>
          <p:cNvSpPr txBox="1">
            <a:spLocks noChangeArrowheads="1"/>
          </p:cNvSpPr>
          <p:nvPr/>
        </p:nvSpPr>
        <p:spPr bwMode="auto">
          <a:xfrm>
            <a:off x="5334000" y="6400800"/>
            <a:ext cx="28765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altLang="en-US" sz="1400">
                <a:solidFill>
                  <a:srgbClr val="000000"/>
                </a:solidFill>
                <a:latin typeface="Lucida Grande" charset="0"/>
              </a:rPr>
              <a:t>http://lessonbuilder.cast.org/learn.php</a:t>
            </a:r>
            <a:endParaRPr lang="en-US" altLang="en-US" sz="1400">
              <a:latin typeface="Tw Cen MT" pitchFamily="34" charset="0"/>
            </a:endParaRPr>
          </a:p>
        </p:txBody>
      </p:sp>
      <p:sp>
        <p:nvSpPr>
          <p:cNvPr id="17413" name="Rectangle 2"/>
          <p:cNvSpPr>
            <a:spLocks noChangeArrowheads="1"/>
          </p:cNvSpPr>
          <p:nvPr/>
        </p:nvSpPr>
        <p:spPr bwMode="auto">
          <a:xfrm>
            <a:off x="158750" y="762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defTabSz="914400" eaLnBrk="0" hangingPunct="0"/>
            <a:r>
              <a:rPr lang="en-US" altLang="en-US" sz="4000" dirty="0">
                <a:solidFill>
                  <a:srgbClr val="004E98"/>
                </a:solidFill>
                <a:latin typeface="ＭＳ Ｐゴシック" pitchFamily="34" charset="-128"/>
              </a:rPr>
              <a:t>UD Foundations: </a:t>
            </a:r>
            <a:br>
              <a:rPr lang="en-US" altLang="en-US" sz="4000" dirty="0">
                <a:solidFill>
                  <a:srgbClr val="004E98"/>
                </a:solidFill>
                <a:latin typeface="ＭＳ Ｐゴシック" pitchFamily="34" charset="-128"/>
              </a:rPr>
            </a:br>
            <a:r>
              <a:rPr lang="en-US" altLang="en-US" sz="4000" dirty="0">
                <a:solidFill>
                  <a:srgbClr val="004E98"/>
                </a:solidFill>
                <a:latin typeface="ＭＳ Ｐゴシック" pitchFamily="34" charset="-128"/>
              </a:rPr>
              <a:t>Brain-based Learning Networks</a:t>
            </a:r>
            <a:endParaRPr lang="en-US" altLang="en-US" sz="4000" dirty="0">
              <a:solidFill>
                <a:srgbClr val="004E98"/>
              </a:solidFill>
              <a:latin typeface="Tw Cen MT" pitchFamily="34" charset="0"/>
            </a:endParaRPr>
          </a:p>
        </p:txBody>
      </p:sp>
    </p:spTree>
    <p:extLst>
      <p:ext uri="{BB962C8B-B14F-4D97-AF65-F5344CB8AC3E}">
        <p14:creationId xmlns:p14="http://schemas.microsoft.com/office/powerpoint/2010/main" val="15060369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684"/>
                                        </p:tgtEl>
                                        <p:attrNameLst>
                                          <p:attrName>style.visibility</p:attrName>
                                        </p:attrNameLst>
                                      </p:cBhvr>
                                      <p:to>
                                        <p:strVal val="visible"/>
                                      </p:to>
                                    </p:set>
                                    <p:animEffect transition="in" filter="fade">
                                      <p:cBhvr>
                                        <p:cTn id="7" dur="1000"/>
                                        <p:tgtEl>
                                          <p:spTgt spid="71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a:xfrm>
            <a:off x="228600" y="-228600"/>
            <a:ext cx="8534400" cy="990600"/>
          </a:xfrm>
        </p:spPr>
        <p:txBody>
          <a:bodyPr>
            <a:normAutofit fontScale="90000"/>
          </a:bodyPr>
          <a:lstStyle/>
          <a:p>
            <a:r>
              <a:rPr lang="en-US" altLang="en-US" sz="3600" dirty="0">
                <a:ea typeface="ＭＳ Ｐゴシック" pitchFamily="34" charset="-128"/>
              </a:rPr>
              <a:t>Brain Imaging Showing Individual Differences </a:t>
            </a:r>
          </a:p>
        </p:txBody>
      </p:sp>
      <p:pic>
        <p:nvPicPr>
          <p:cNvPr id="16391" name="Picture 11" descr="MRI of a brain with a great amount of red and a spec of blue indicating where activity is taking place."/>
          <p:cNvPicPr>
            <a:picLocks noChangeAspect="1" noChangeArrowheads="1"/>
          </p:cNvPicPr>
          <p:nvPr/>
        </p:nvPicPr>
        <p:blipFill>
          <a:blip/>
          <a:srcRect/>
          <a:stretch>
            <a:fillRect/>
          </a:stretch>
        </p:blipFill>
        <p:spPr bwMode="auto">
          <a:xfrm>
            <a:off x="6076269" y="838200"/>
            <a:ext cx="2839131" cy="2143834"/>
          </a:xfrm>
          <a:prstGeom prst="rect">
            <a:avLst/>
          </a:prstGeom>
          <a:noFill/>
          <a:ln>
            <a:noFill/>
          </a:ln>
          <a:effectLst>
            <a:outerShdw blurRad="63500" dist="114300" dir="2700000" algn="br" rotWithShape="0">
              <a:srgbClr val="000000">
                <a:alpha val="42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2" name="Picture 12" descr="MRI of a brain very little red indicating where activity is taking place."/>
          <p:cNvPicPr>
            <a:picLocks noChangeAspect="1" noChangeArrowheads="1"/>
          </p:cNvPicPr>
          <p:nvPr/>
        </p:nvPicPr>
        <p:blipFill>
          <a:blip/>
          <a:srcRect/>
          <a:stretch>
            <a:fillRect/>
          </a:stretch>
        </p:blipFill>
        <p:spPr bwMode="auto">
          <a:xfrm>
            <a:off x="3028269" y="838200"/>
            <a:ext cx="2839132" cy="2143834"/>
          </a:xfrm>
          <a:prstGeom prst="rect">
            <a:avLst/>
          </a:prstGeom>
          <a:noFill/>
          <a:ln>
            <a:noFill/>
          </a:ln>
          <a:effectLst>
            <a:outerShdw blurRad="63500" dist="114300" dir="2700000" algn="br" rotWithShape="0">
              <a:srgbClr val="000000">
                <a:alpha val="42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Picture 13" descr="MRI of a brain with a bit of red and very little blue indicating where activity is taking place."/>
          <p:cNvPicPr>
            <a:picLocks noChangeAspect="1" noChangeArrowheads="1"/>
          </p:cNvPicPr>
          <p:nvPr/>
        </p:nvPicPr>
        <p:blipFill>
          <a:blip/>
          <a:srcRect/>
          <a:stretch>
            <a:fillRect/>
          </a:stretch>
        </p:blipFill>
        <p:spPr bwMode="auto">
          <a:xfrm>
            <a:off x="76200" y="838200"/>
            <a:ext cx="2839132" cy="2143834"/>
          </a:xfrm>
          <a:prstGeom prst="rect">
            <a:avLst/>
          </a:prstGeom>
          <a:noFill/>
          <a:ln>
            <a:noFill/>
          </a:ln>
          <a:effectLst>
            <a:outerShdw blurRad="63500" dist="114300" dir="2700000" algn="br" rotWithShape="0">
              <a:srgbClr val="000000">
                <a:alpha val="42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2" name="Rectangle 14"/>
          <p:cNvSpPr>
            <a:spLocks noChangeArrowheads="1"/>
          </p:cNvSpPr>
          <p:nvPr/>
        </p:nvSpPr>
        <p:spPr bwMode="auto">
          <a:xfrm>
            <a:off x="533400" y="3516561"/>
            <a:ext cx="8077200" cy="3231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en-US" altLang="en-US" sz="2400" dirty="0"/>
              <a:t>These three functional magnetic resonance images (fMRI) show brain activity patterns of three different people performing the same simple, finger tapping task. The level of brain activity during performance of this task is designated using color. </a:t>
            </a:r>
            <a:r>
              <a:rPr lang="en-US" altLang="en-US" sz="2400" b="1" dirty="0"/>
              <a:t>Blue</a:t>
            </a:r>
            <a:r>
              <a:rPr lang="en-US" altLang="en-US" sz="2400" dirty="0"/>
              <a:t> indicates a low to moderate level of activity, </a:t>
            </a:r>
            <a:r>
              <a:rPr lang="en-US" altLang="en-US" sz="2400" b="1" dirty="0"/>
              <a:t>red</a:t>
            </a:r>
            <a:r>
              <a:rPr lang="en-US" altLang="en-US" sz="2400" dirty="0"/>
              <a:t> indicates a high level of activity, and </a:t>
            </a:r>
            <a:r>
              <a:rPr lang="en-US" altLang="en-US" sz="2400" b="1" dirty="0"/>
              <a:t>yellow</a:t>
            </a:r>
            <a:r>
              <a:rPr lang="en-US" altLang="en-US" sz="2400" dirty="0"/>
              <a:t> indicates an extremely high level of activity. </a:t>
            </a:r>
          </a:p>
          <a:p>
            <a:pPr eaLnBrk="0" hangingPunct="0"/>
            <a:endParaRPr lang="en-US" altLang="en-US" sz="2400" dirty="0"/>
          </a:p>
          <a:p>
            <a:pPr eaLnBrk="0" hangingPunct="0"/>
            <a:r>
              <a:rPr lang="en-US" altLang="en-US" sz="1200" dirty="0"/>
              <a:t>CAST: Teaching Every Student © 2002-2009</a:t>
            </a:r>
          </a:p>
        </p:txBody>
      </p:sp>
    </p:spTree>
    <p:extLst>
      <p:ext uri="{BB962C8B-B14F-4D97-AF65-F5344CB8AC3E}">
        <p14:creationId xmlns:p14="http://schemas.microsoft.com/office/powerpoint/2010/main" val="3137552020"/>
      </p:ext>
    </p:extLst>
  </p:cSld>
  <p:clrMapOvr>
    <a:masterClrMapping/>
  </p:clrMapOvr>
  <p:transition spd="med">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en-US" dirty="0">
                <a:ea typeface="ＭＳ Ｐゴシック" pitchFamily="34" charset="-128"/>
              </a:rPr>
              <a:t>Universal Design (UD) is not…</a:t>
            </a:r>
          </a:p>
        </p:txBody>
      </p:sp>
      <p:sp>
        <p:nvSpPr>
          <p:cNvPr id="34819" name="Rectangle 3"/>
          <p:cNvSpPr>
            <a:spLocks noGrp="1" noChangeArrowheads="1"/>
          </p:cNvSpPr>
          <p:nvPr>
            <p:ph type="body" orient="vert" idx="1"/>
          </p:nvPr>
        </p:nvSpPr>
        <p:spPr>
          <a:xfrm>
            <a:off x="609600" y="1725613"/>
            <a:ext cx="8229600" cy="4598987"/>
          </a:xfrm>
        </p:spPr>
        <p:txBody>
          <a:bodyPr vert="horz"/>
          <a:lstStyle/>
          <a:p>
            <a:pPr eaLnBrk="1" hangingPunct="1">
              <a:buClrTx/>
            </a:pPr>
            <a:r>
              <a:rPr lang="en-US" altLang="en-US" sz="2400" b="1" dirty="0">
                <a:ea typeface="ＭＳ Ｐゴシック" pitchFamily="34" charset="-128"/>
              </a:rPr>
              <a:t>Specialized privileges for a few students</a:t>
            </a:r>
            <a:endParaRPr lang="en-US" altLang="en-US" sz="2400" dirty="0">
              <a:ea typeface="ＭＳ Ｐゴシック" pitchFamily="34" charset="-128"/>
            </a:endParaRPr>
          </a:p>
          <a:p>
            <a:pPr lvl="1" eaLnBrk="1" hangingPunct="1">
              <a:buClrTx/>
            </a:pPr>
            <a:r>
              <a:rPr lang="en-US" altLang="en-US" sz="2400" dirty="0">
                <a:ea typeface="ＭＳ Ｐゴシック" pitchFamily="34" charset="-128"/>
              </a:rPr>
              <a:t>It is not about special accommodations</a:t>
            </a:r>
          </a:p>
          <a:p>
            <a:pPr eaLnBrk="1" hangingPunct="1">
              <a:buClrTx/>
            </a:pPr>
            <a:r>
              <a:rPr lang="en-US" altLang="en-US" sz="2400" b="1" dirty="0">
                <a:ea typeface="ＭＳ Ｐゴシック" pitchFamily="34" charset="-128"/>
              </a:rPr>
              <a:t>Watering down your academic expectations</a:t>
            </a:r>
            <a:endParaRPr lang="en-US" altLang="en-US" sz="2400" dirty="0">
              <a:ea typeface="ＭＳ Ｐゴシック" pitchFamily="34" charset="-128"/>
            </a:endParaRPr>
          </a:p>
          <a:p>
            <a:pPr lvl="1" eaLnBrk="1" hangingPunct="1">
              <a:buClrTx/>
            </a:pPr>
            <a:r>
              <a:rPr lang="en-US" altLang="en-US" sz="2400" dirty="0">
                <a:ea typeface="ＭＳ Ｐゴシック" pitchFamily="34" charset="-128"/>
              </a:rPr>
              <a:t>It is not about making courses easier – school is supposed to be challenging if learning occurs</a:t>
            </a:r>
          </a:p>
          <a:p>
            <a:pPr eaLnBrk="1" hangingPunct="1">
              <a:buClrTx/>
            </a:pPr>
            <a:r>
              <a:rPr lang="en-US" altLang="en-US" sz="2400" b="1" dirty="0">
                <a:ea typeface="ＭＳ Ｐゴシック" pitchFamily="34" charset="-128"/>
              </a:rPr>
              <a:t>A </a:t>
            </a:r>
            <a:r>
              <a:rPr lang="ja-JP" altLang="en-US" sz="2400" b="1" dirty="0">
                <a:ea typeface="ＭＳ Ｐゴシック" pitchFamily="34" charset="-128"/>
              </a:rPr>
              <a:t>“</a:t>
            </a:r>
            <a:r>
              <a:rPr lang="en-US" altLang="ja-JP" sz="2400" b="1" dirty="0">
                <a:ea typeface="ＭＳ Ｐゴシック" pitchFamily="34" charset="-128"/>
              </a:rPr>
              <a:t>magic bullet</a:t>
            </a:r>
            <a:r>
              <a:rPr lang="ja-JP" altLang="en-US" sz="2400" b="1" dirty="0">
                <a:ea typeface="ＭＳ Ｐゴシック" pitchFamily="34" charset="-128"/>
              </a:rPr>
              <a:t>”</a:t>
            </a:r>
            <a:r>
              <a:rPr lang="en-US" altLang="ja-JP" sz="2400" b="1" dirty="0">
                <a:ea typeface="ＭＳ Ｐゴシック" pitchFamily="34" charset="-128"/>
              </a:rPr>
              <a:t> or </a:t>
            </a:r>
            <a:r>
              <a:rPr lang="ja-JP" altLang="en-US" sz="2400" b="1" dirty="0">
                <a:ea typeface="ＭＳ Ｐゴシック" pitchFamily="34" charset="-128"/>
              </a:rPr>
              <a:t>“</a:t>
            </a:r>
            <a:r>
              <a:rPr lang="en-US" altLang="ja-JP" sz="2400" b="1" dirty="0">
                <a:ea typeface="ＭＳ Ｐゴシック" pitchFamily="34" charset="-128"/>
              </a:rPr>
              <a:t>fix</a:t>
            </a:r>
            <a:r>
              <a:rPr lang="ja-JP" altLang="en-US" sz="2400" b="1" dirty="0">
                <a:ea typeface="ＭＳ Ｐゴシック" pitchFamily="34" charset="-128"/>
              </a:rPr>
              <a:t>”</a:t>
            </a:r>
            <a:r>
              <a:rPr lang="en-US" altLang="ja-JP" sz="2400" b="1" dirty="0">
                <a:ea typeface="ＭＳ Ｐゴシック" pitchFamily="34" charset="-128"/>
              </a:rPr>
              <a:t> for all students</a:t>
            </a:r>
            <a:endParaRPr lang="en-US" altLang="ja-JP" sz="2400" dirty="0">
              <a:ea typeface="ＭＳ Ｐゴシック" pitchFamily="34" charset="-128"/>
            </a:endParaRPr>
          </a:p>
          <a:p>
            <a:pPr lvl="1" eaLnBrk="1" hangingPunct="1">
              <a:buClrTx/>
            </a:pPr>
            <a:r>
              <a:rPr lang="en-US" altLang="en-US" sz="2400" dirty="0">
                <a:ea typeface="ＭＳ Ｐゴシック" pitchFamily="34" charset="-128"/>
              </a:rPr>
              <a:t>It is not going to solve all your curricular or pedagogical problems</a:t>
            </a:r>
          </a:p>
          <a:p>
            <a:pPr eaLnBrk="1" hangingPunct="1">
              <a:buClrTx/>
            </a:pPr>
            <a:r>
              <a:rPr lang="en-US" altLang="en-US" sz="2400" b="1" dirty="0">
                <a:ea typeface="ＭＳ Ｐゴシック" pitchFamily="34" charset="-128"/>
              </a:rPr>
              <a:t>A prescriptive formula</a:t>
            </a:r>
            <a:endParaRPr lang="en-US" altLang="en-US" sz="2400" dirty="0">
              <a:ea typeface="ＭＳ Ｐゴシック" pitchFamily="34" charset="-128"/>
            </a:endParaRPr>
          </a:p>
          <a:p>
            <a:pPr lvl="1" eaLnBrk="1" hangingPunct="1">
              <a:buClrTx/>
            </a:pPr>
            <a:r>
              <a:rPr lang="en-US" altLang="en-US" sz="2400" dirty="0">
                <a:ea typeface="ＭＳ Ｐゴシック" pitchFamily="34" charset="-128"/>
              </a:rPr>
              <a:t>No checklist will offer the </a:t>
            </a:r>
            <a:r>
              <a:rPr lang="ja-JP" altLang="en-US" sz="2400" dirty="0">
                <a:ea typeface="ＭＳ Ｐゴシック" pitchFamily="34" charset="-128"/>
              </a:rPr>
              <a:t>“</a:t>
            </a:r>
            <a:r>
              <a:rPr lang="en-US" altLang="ja-JP" sz="2400" dirty="0">
                <a:ea typeface="ＭＳ Ｐゴシック" pitchFamily="34" charset="-128"/>
              </a:rPr>
              <a:t>UD solution</a:t>
            </a:r>
            <a:r>
              <a:rPr lang="ja-JP" altLang="en-US" sz="2400" dirty="0">
                <a:ea typeface="ＭＳ Ｐゴシック" pitchFamily="34" charset="-128"/>
              </a:rPr>
              <a:t>” </a:t>
            </a:r>
            <a:r>
              <a:rPr lang="en-US" altLang="ja-JP" sz="2400" dirty="0">
                <a:ea typeface="ＭＳ Ｐゴシック" pitchFamily="34" charset="-128"/>
              </a:rPr>
              <a:t>for all courses</a:t>
            </a:r>
            <a:endParaRPr lang="en-US" altLang="en-US" sz="2400" dirty="0">
              <a:ea typeface="ＭＳ Ｐゴシック" pitchFamily="34" charset="-128"/>
            </a:endParaRPr>
          </a:p>
        </p:txBody>
      </p:sp>
    </p:spTree>
    <p:extLst>
      <p:ext uri="{BB962C8B-B14F-4D97-AF65-F5344CB8AC3E}">
        <p14:creationId xmlns:p14="http://schemas.microsoft.com/office/powerpoint/2010/main" val="3925728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8600"/>
            <a:ext cx="8229600" cy="990600"/>
          </a:xfrm>
        </p:spPr>
        <p:txBody>
          <a:bodyPr/>
          <a:lstStyle/>
          <a:p>
            <a:r>
              <a:rPr lang="en-US" dirty="0"/>
              <a:t>Plan, execute, and adjust</a:t>
            </a:r>
          </a:p>
        </p:txBody>
      </p:sp>
      <p:sp>
        <p:nvSpPr>
          <p:cNvPr id="4" name="Content Placeholder 3"/>
          <p:cNvSpPr>
            <a:spLocks noGrp="1"/>
          </p:cNvSpPr>
          <p:nvPr>
            <p:ph idx="1"/>
          </p:nvPr>
        </p:nvSpPr>
        <p:spPr>
          <a:xfrm>
            <a:off x="457200" y="999580"/>
            <a:ext cx="8229600" cy="4821784"/>
          </a:xfrm>
        </p:spPr>
        <p:txBody>
          <a:bodyPr/>
          <a:lstStyle/>
          <a:p>
            <a:pPr marL="0" indent="0">
              <a:buNone/>
            </a:pPr>
            <a:r>
              <a:rPr lang="en-US" sz="3600" dirty="0"/>
              <a:t>There is no one-size-fits-all answer. Inclusiveness does not mean all students doing the same thing the same way. It means enabling everyone to achieve the same goals.</a:t>
            </a:r>
          </a:p>
          <a:p>
            <a:pPr marL="514350" indent="-514350">
              <a:buFont typeface="+mj-lt"/>
              <a:buAutoNum type="arabicPeriod"/>
            </a:pPr>
            <a:endParaRPr lang="en-US" dirty="0"/>
          </a:p>
        </p:txBody>
      </p:sp>
      <p:pic>
        <p:nvPicPr>
          <p:cNvPr id="2" name="Picture 1" descr="its an image to represent the difference beween an assignment that everyone has to do the same vs an assignment that can be completed in different ways from various students with different needs."/>
          <p:cNvPicPr>
            <a:picLocks noChangeAspect="1"/>
          </p:cNvPicPr>
          <p:nvPr/>
        </p:nvPicPr>
        <p:blipFill>
          <a:blip>
            <a:extLst>
              <a:ext uri="{28A0092B-C50C-407E-A947-70E740481C1C}">
                <a14:useLocalDpi xmlns:a14="http://schemas.microsoft.com/office/drawing/2010/main" val="0"/>
              </a:ext>
            </a:extLst>
          </a:blip>
          <a:stretch>
            <a:fillRect/>
          </a:stretch>
        </p:blipFill>
        <p:spPr>
          <a:xfrm>
            <a:off x="1" y="4204599"/>
            <a:ext cx="9143998" cy="1921565"/>
          </a:xfrm>
          <a:prstGeom prst="rect">
            <a:avLst/>
          </a:prstGeom>
        </p:spPr>
      </p:pic>
    </p:spTree>
    <p:extLst>
      <p:ext uri="{BB962C8B-B14F-4D97-AF65-F5344CB8AC3E}">
        <p14:creationId xmlns:p14="http://schemas.microsoft.com/office/powerpoint/2010/main" val="1255524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en-US" altLang="en-US" sz="4000" dirty="0">
                <a:ea typeface="ＭＳ Ｐゴシック" pitchFamily="34" charset="-128"/>
              </a:rPr>
              <a:t>Benefits of UD Practices</a:t>
            </a:r>
          </a:p>
        </p:txBody>
      </p:sp>
      <p:sp>
        <p:nvSpPr>
          <p:cNvPr id="242691" name="Rectangle 3"/>
          <p:cNvSpPr>
            <a:spLocks noGrp="1" noChangeArrowheads="1"/>
          </p:cNvSpPr>
          <p:nvPr>
            <p:ph idx="1"/>
          </p:nvPr>
        </p:nvSpPr>
        <p:spPr>
          <a:xfrm>
            <a:off x="457200" y="1981200"/>
            <a:ext cx="8308975" cy="4419600"/>
          </a:xfrm>
        </p:spPr>
        <p:txBody>
          <a:bodyPr>
            <a:normAutofit fontScale="85000" lnSpcReduction="10000"/>
          </a:bodyPr>
          <a:lstStyle/>
          <a:p>
            <a:pPr eaLnBrk="1" hangingPunct="1">
              <a:lnSpc>
                <a:spcPct val="110000"/>
              </a:lnSpc>
            </a:pPr>
            <a:r>
              <a:rPr lang="en-US" altLang="en-US" sz="3200" dirty="0">
                <a:ea typeface="ＭＳ Ｐゴシック" pitchFamily="34" charset="-128"/>
              </a:rPr>
              <a:t>Enables you to reach a </a:t>
            </a:r>
            <a:r>
              <a:rPr lang="en-US" altLang="en-US" sz="3200" dirty="0">
                <a:solidFill>
                  <a:srgbClr val="004E98"/>
                </a:solidFill>
                <a:ea typeface="ＭＳ Ｐゴシック" pitchFamily="34" charset="-128"/>
              </a:rPr>
              <a:t>diverse student population </a:t>
            </a:r>
            <a:r>
              <a:rPr lang="en-US" altLang="en-US" sz="3200" dirty="0">
                <a:ea typeface="ＭＳ Ｐゴシック" pitchFamily="34" charset="-128"/>
              </a:rPr>
              <a:t>without necessarily modifying your course requirements or academic expectations. </a:t>
            </a:r>
          </a:p>
          <a:p>
            <a:pPr eaLnBrk="1" hangingPunct="1">
              <a:lnSpc>
                <a:spcPct val="110000"/>
              </a:lnSpc>
              <a:buFontTx/>
              <a:buNone/>
            </a:pPr>
            <a:endParaRPr lang="en-US" altLang="en-US" sz="3200" dirty="0">
              <a:ea typeface="ＭＳ Ｐゴシック" pitchFamily="34" charset="-128"/>
            </a:endParaRPr>
          </a:p>
          <a:p>
            <a:pPr eaLnBrk="1" hangingPunct="1">
              <a:lnSpc>
                <a:spcPct val="110000"/>
              </a:lnSpc>
            </a:pPr>
            <a:r>
              <a:rPr lang="en-US" altLang="en-US" sz="3200" dirty="0">
                <a:ea typeface="ＭＳ Ｐゴシック" pitchFamily="34" charset="-128"/>
              </a:rPr>
              <a:t>Provides you the tools to </a:t>
            </a:r>
            <a:r>
              <a:rPr lang="en-US" altLang="en-US" sz="3200" dirty="0">
                <a:solidFill>
                  <a:srgbClr val="004E98"/>
                </a:solidFill>
                <a:ea typeface="ＭＳ Ｐゴシック" pitchFamily="34" charset="-128"/>
              </a:rPr>
              <a:t>consider what and how you teach </a:t>
            </a:r>
            <a:r>
              <a:rPr lang="en-US" altLang="en-US" sz="3200" dirty="0">
                <a:ea typeface="ＭＳ Ｐゴシック" pitchFamily="34" charset="-128"/>
              </a:rPr>
              <a:t>in a structured and systematic manner.</a:t>
            </a:r>
          </a:p>
          <a:p>
            <a:pPr eaLnBrk="1" hangingPunct="1">
              <a:lnSpc>
                <a:spcPct val="110000"/>
              </a:lnSpc>
              <a:buFontTx/>
              <a:buNone/>
            </a:pPr>
            <a:endParaRPr lang="en-US" altLang="en-US" sz="3200" dirty="0">
              <a:ea typeface="ＭＳ Ｐゴシック" pitchFamily="34" charset="-128"/>
            </a:endParaRPr>
          </a:p>
          <a:p>
            <a:pPr eaLnBrk="1" hangingPunct="1">
              <a:lnSpc>
                <a:spcPct val="110000"/>
              </a:lnSpc>
            </a:pPr>
            <a:r>
              <a:rPr lang="en-US" altLang="en-US" sz="3200" dirty="0">
                <a:ea typeface="ＭＳ Ｐゴシック" pitchFamily="34" charset="-128"/>
              </a:rPr>
              <a:t>Increases student participation, achievement, and satisfaction.</a:t>
            </a:r>
          </a:p>
          <a:p>
            <a:pPr lvl="1" eaLnBrk="1" hangingPunct="1">
              <a:lnSpc>
                <a:spcPct val="110000"/>
              </a:lnSpc>
              <a:buFontTx/>
              <a:buNone/>
            </a:pPr>
            <a:endParaRPr lang="en-US" altLang="en-US" sz="2800" dirty="0">
              <a:ea typeface="ＭＳ Ｐゴシック" pitchFamily="34" charset="-128"/>
            </a:endParaRPr>
          </a:p>
        </p:txBody>
      </p:sp>
      <p:pic>
        <p:nvPicPr>
          <p:cNvPr id="35844" name="Picture 4" descr="fingerprint"/>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337425" y="228600"/>
            <a:ext cx="1196975"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07926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animEffect transition="in" filter="fade">
                                      <p:cBhvr>
                                        <p:cTn id="7" dur="2000"/>
                                        <p:tgtEl>
                                          <p:spTgt spid="2426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2691">
                                            <p:txEl>
                                              <p:pRg st="2" end="2"/>
                                            </p:txEl>
                                          </p:spTgt>
                                        </p:tgtEl>
                                        <p:attrNameLst>
                                          <p:attrName>style.visibility</p:attrName>
                                        </p:attrNameLst>
                                      </p:cBhvr>
                                      <p:to>
                                        <p:strVal val="visible"/>
                                      </p:to>
                                    </p:set>
                                    <p:animEffect transition="in" filter="fade">
                                      <p:cBhvr>
                                        <p:cTn id="12" dur="2000"/>
                                        <p:tgtEl>
                                          <p:spTgt spid="2426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2691">
                                            <p:txEl>
                                              <p:pRg st="4" end="4"/>
                                            </p:txEl>
                                          </p:spTgt>
                                        </p:tgtEl>
                                        <p:attrNameLst>
                                          <p:attrName>style.visibility</p:attrName>
                                        </p:attrNameLst>
                                      </p:cBhvr>
                                      <p:to>
                                        <p:strVal val="visible"/>
                                      </p:to>
                                    </p:set>
                                    <p:animEffect transition="in" filter="fade">
                                      <p:cBhvr>
                                        <p:cTn id="17" dur="2000"/>
                                        <p:tgtEl>
                                          <p:spTgt spid="2426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2273</Words>
  <Application>Microsoft Office PowerPoint</Application>
  <PresentationFormat>On-screen Show (4:3)</PresentationFormat>
  <Paragraphs>307</Paragraphs>
  <Slides>40</Slides>
  <Notes>30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ＭＳ Ｐゴシック</vt:lpstr>
      <vt:lpstr>Arial</vt:lpstr>
      <vt:lpstr>Calibri</vt:lpstr>
      <vt:lpstr>Calibri Light</vt:lpstr>
      <vt:lpstr>Lucida Grande</vt:lpstr>
      <vt:lpstr>Open Sans Light</vt:lpstr>
      <vt:lpstr>Times New Roman</vt:lpstr>
      <vt:lpstr>Tw Cen MT</vt:lpstr>
      <vt:lpstr>Wingdings</vt:lpstr>
      <vt:lpstr>Office Theme</vt:lpstr>
      <vt:lpstr>Spreading Universal Design:  Strategies for Building  an Inclusive Learning Experiences Across Campus</vt:lpstr>
      <vt:lpstr>Description</vt:lpstr>
      <vt:lpstr>PowerPoint Presentation</vt:lpstr>
      <vt:lpstr>Universal Design for Learning Is our pedagogical environment welcoming?</vt:lpstr>
      <vt:lpstr>PowerPoint Presentation</vt:lpstr>
      <vt:lpstr>Brain Imaging Showing Individual Differences </vt:lpstr>
      <vt:lpstr>Universal Design (UD) is not…</vt:lpstr>
      <vt:lpstr>Plan, execute, and adjust</vt:lpstr>
      <vt:lpstr>Benefits of UD Practices</vt:lpstr>
      <vt:lpstr>Inclusive Thinking</vt:lpstr>
      <vt:lpstr>Making the Connection UD Principles for Effective Instruction</vt:lpstr>
      <vt:lpstr>UD Checklist</vt:lpstr>
      <vt:lpstr>Creating a welcoming, respectful learning environment </vt:lpstr>
      <vt:lpstr>Addressing essential course components</vt:lpstr>
      <vt:lpstr>As the Architect of Your Classroom….</vt:lpstr>
      <vt:lpstr>Communicating clear expectations &amp; providing constructive feedback</vt:lpstr>
      <vt:lpstr>PowerPoint Presentation</vt:lpstr>
      <vt:lpstr>Providing natural supports (including technology) for learning to enhance opportunities for all learners</vt:lpstr>
      <vt:lpstr>Building a Supportive Learning Environment </vt:lpstr>
      <vt:lpstr>Educationally, Does One Size Fit All?</vt:lpstr>
      <vt:lpstr>Educationally, Does One Size Fit All?</vt:lpstr>
      <vt:lpstr>Using teaching methods that consider diverse learning styles, abilities, ways of knowing, and previous experience and background knowledge</vt:lpstr>
      <vt:lpstr>Offering multiple ways for students to demonstrate their knowledge</vt:lpstr>
      <vt:lpstr>Promoting interaction among students and between you and the students</vt:lpstr>
      <vt:lpstr>Course Design</vt:lpstr>
      <vt:lpstr>Switching Gears… </vt:lpstr>
      <vt:lpstr>Meeting Student Needs Can NO Longer Be a Siloed Process!</vt:lpstr>
      <vt:lpstr>We have to work together on one goal:  Student Success</vt:lpstr>
      <vt:lpstr>Build Support Networks  It takes a Village!</vt:lpstr>
      <vt:lpstr>Building a Culture of Inclusion</vt:lpstr>
      <vt:lpstr>Building an Accessibility Program  What USDOJ Requires</vt:lpstr>
      <vt:lpstr>How do we engage faculty?</vt:lpstr>
      <vt:lpstr>Inclusive Classroom:  Teacher challenges</vt:lpstr>
      <vt:lpstr>Value/Visible/Voice </vt:lpstr>
      <vt:lpstr>Faculty continued …</vt:lpstr>
      <vt:lpstr>Student Engagement &amp; Involvement</vt:lpstr>
      <vt:lpstr>Inclusive Classroom:  Diverse learner benefits</vt:lpstr>
      <vt:lpstr>Student Engagement &amp; Involvement</vt:lpstr>
      <vt:lpstr>Your Strategic Plan …</vt:lpstr>
      <vt:lpstr>THANK YOU FOR ATTENDING  MY SESSION </vt:lpstr>
    </vt:vector>
  </TitlesOfParts>
  <Company>Owens State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Spreading Universal Design:  Strategies for Building  an Inclusive Learning Experiences Across Campus</dc:title>
  <dc:creator>Kurtis J. Soltman</dc:creator>
  <cp:lastModifiedBy>Kurtis J. Soltman</cp:lastModifiedBy>
  <cp:revision>1</cp:revision>
  <dcterms:modified xsi:type="dcterms:W3CDTF">2016-10-20T14:37:41Z</dcterms:modified>
</cp:coreProperties>
</file>