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56" r:id="rId3"/>
    <p:sldId id="262" r:id="rId4"/>
    <p:sldId id="263" r:id="rId5"/>
    <p:sldId id="264" r:id="rId6"/>
    <p:sldId id="265" r:id="rId7"/>
    <p:sldId id="267"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0679" autoAdjust="0"/>
  </p:normalViewPr>
  <p:slideViewPr>
    <p:cSldViewPr>
      <p:cViewPr varScale="1">
        <p:scale>
          <a:sx n="105" d="100"/>
          <a:sy n="105" d="100"/>
        </p:scale>
        <p:origin x="1020" y="102"/>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10/19/2016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10/19/2016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fastest growing technologies out there is communication access for Deaf and hard of hearing communities.  Clearview Captioning was founded based on an ever increasing need for real time captioning services for these communities.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419116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Voice to text services, such as </a:t>
            </a:r>
            <a:r>
              <a:rPr lang="en-US" dirty="0" err="1" smtClean="0"/>
              <a:t>Cprint</a:t>
            </a:r>
            <a:r>
              <a:rPr lang="en-US" dirty="0" smtClean="0"/>
              <a:t> offer a meaning for meaning to English text transcription that can be viewed from a laptop, tablet or even an I phone then downloaded to a </a:t>
            </a:r>
            <a:r>
              <a:rPr lang="en-US" dirty="0" err="1" smtClean="0"/>
              <a:t>jumpdrive</a:t>
            </a:r>
            <a:r>
              <a:rPr lang="en-US" dirty="0" smtClean="0"/>
              <a:t> for later review if wanted. </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104762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362273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324885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10/19/2016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10/19/2016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10/19/2016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10/19/2016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10/19/2016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10/19/2016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10/19/2016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10/19/2016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10/19/2016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10/19/2016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9000">
              <a:schemeClr val="accent1">
                <a:lumMod val="45000"/>
                <a:lumOff val="55000"/>
              </a:schemeClr>
            </a:gs>
            <a:gs pos="8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10/19/2016</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932" y="-297"/>
            <a:ext cx="12186960" cy="6858594"/>
          </a:xfrm>
          <a:prstGeom prst="rect">
            <a:avLst/>
          </a:prstGeom>
        </p:spPr>
      </p:pic>
      <p:sp>
        <p:nvSpPr>
          <p:cNvPr id="3" name="Subtitle 2"/>
          <p:cNvSpPr>
            <a:spLocks noGrp="1"/>
          </p:cNvSpPr>
          <p:nvPr>
            <p:ph type="subTitle" idx="1"/>
          </p:nvPr>
        </p:nvSpPr>
        <p:spPr>
          <a:xfrm>
            <a:off x="1331912" y="5791200"/>
            <a:ext cx="8496300" cy="1143000"/>
          </a:xfrm>
        </p:spPr>
        <p:txBody>
          <a:bodyPr>
            <a:normAutofit/>
          </a:bodyPr>
          <a:lstStyle/>
          <a:p>
            <a:r>
              <a:rPr lang="en-US" sz="2800" dirty="0" smtClean="0">
                <a:effectLst>
                  <a:outerShdw blurRad="38100" dist="38100" dir="2700000" algn="tl">
                    <a:srgbClr val="000000">
                      <a:alpha val="43137"/>
                    </a:srgbClr>
                  </a:outerShdw>
                </a:effectLst>
                <a:latin typeface="Eras Demi ITC" panose="020B0805030504020804" pitchFamily="34" charset="0"/>
              </a:rPr>
              <a:t>Providing Services for Deaf and Hard of Hearing</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2823" b="17477"/>
          <a:stretch/>
        </p:blipFill>
        <p:spPr>
          <a:xfrm>
            <a:off x="1979612" y="304800"/>
            <a:ext cx="5867400" cy="2819400"/>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2" y="-297"/>
            <a:ext cx="12186960" cy="6858594"/>
          </a:xfrm>
          <a:prstGeom prst="rect">
            <a:avLst/>
          </a:prstGeom>
        </p:spPr>
      </p:pic>
      <p:sp>
        <p:nvSpPr>
          <p:cNvPr id="4" name="Title 3"/>
          <p:cNvSpPr>
            <a:spLocks noGrp="1"/>
          </p:cNvSpPr>
          <p:nvPr>
            <p:ph type="title"/>
          </p:nvPr>
        </p:nvSpPr>
        <p:spPr>
          <a:xfrm>
            <a:off x="1827212" y="152400"/>
            <a:ext cx="9753600" cy="1325562"/>
          </a:xfrm>
        </p:spPr>
        <p:txBody>
          <a:bodyPr>
            <a:normAutofit/>
          </a:bodyPr>
          <a:lstStyle/>
          <a:p>
            <a:r>
              <a:rPr lang="en-US" dirty="0" smtClean="0">
                <a:effectLst>
                  <a:outerShdw blurRad="38100" dist="38100" dir="2700000" algn="tl">
                    <a:srgbClr val="000000">
                      <a:alpha val="43137"/>
                    </a:srgbClr>
                  </a:outerShdw>
                </a:effectLst>
                <a:latin typeface="Eras Demi ITC" panose="020B0805030504020804" pitchFamily="34" charset="0"/>
              </a:rPr>
              <a:t>Company background</a:t>
            </a:r>
            <a:endParaRPr lang="en-US" dirty="0">
              <a:effectLst>
                <a:outerShdw blurRad="38100" dist="38100" dir="2700000" algn="tl">
                  <a:srgbClr val="000000">
                    <a:alpha val="43137"/>
                  </a:srgbClr>
                </a:outerShdw>
              </a:effectLst>
              <a:latin typeface="Eras Demi ITC" panose="020B0805030504020804" pitchFamily="34" charset="0"/>
            </a:endParaRPr>
          </a:p>
        </p:txBody>
      </p:sp>
      <p:sp>
        <p:nvSpPr>
          <p:cNvPr id="3" name="Content Placeholder 2"/>
          <p:cNvSpPr>
            <a:spLocks noGrp="1"/>
          </p:cNvSpPr>
          <p:nvPr>
            <p:ph idx="1"/>
          </p:nvPr>
        </p:nvSpPr>
        <p:spPr>
          <a:xfrm>
            <a:off x="1979612" y="1676400"/>
            <a:ext cx="9753600" cy="4343400"/>
          </a:xfrm>
        </p:spPr>
        <p:txBody>
          <a:bodyPr/>
          <a:lstStyle/>
          <a:p>
            <a:r>
              <a:rPr lang="en-US" dirty="0" smtClean="0">
                <a:effectLst>
                  <a:outerShdw blurRad="38100" dist="38100" dir="2700000" algn="tl">
                    <a:srgbClr val="000000">
                      <a:alpha val="43137"/>
                    </a:srgbClr>
                  </a:outerShdw>
                </a:effectLst>
                <a:latin typeface="Eras Demi ITC" panose="020B0805030504020804" pitchFamily="34" charset="0"/>
              </a:rPr>
              <a:t>In operation for 4 ½ years</a:t>
            </a:r>
          </a:p>
          <a:p>
            <a:r>
              <a:rPr lang="en-US" dirty="0" smtClean="0">
                <a:effectLst>
                  <a:outerShdw blurRad="38100" dist="38100" dir="2700000" algn="tl">
                    <a:srgbClr val="000000">
                      <a:alpha val="43137"/>
                    </a:srgbClr>
                  </a:outerShdw>
                </a:effectLst>
                <a:latin typeface="Eras Demi ITC" panose="020B0805030504020804" pitchFamily="34" charset="0"/>
              </a:rPr>
              <a:t>Combined 25 years of experience</a:t>
            </a:r>
          </a:p>
          <a:p>
            <a:r>
              <a:rPr lang="en-US" dirty="0" smtClean="0">
                <a:effectLst>
                  <a:outerShdw blurRad="38100" dist="38100" dir="2700000" algn="tl">
                    <a:srgbClr val="000000">
                      <a:alpha val="43137"/>
                    </a:srgbClr>
                  </a:outerShdw>
                </a:effectLst>
                <a:latin typeface="Eras Demi ITC" panose="020B0805030504020804" pitchFamily="34" charset="0"/>
              </a:rPr>
              <a:t> Certified in Sign language Interpreting</a:t>
            </a:r>
          </a:p>
          <a:p>
            <a:r>
              <a:rPr lang="en-US" dirty="0" smtClean="0">
                <a:effectLst>
                  <a:outerShdw blurRad="38100" dist="38100" dir="2700000" algn="tl">
                    <a:srgbClr val="000000">
                      <a:alpha val="43137"/>
                    </a:srgbClr>
                  </a:outerShdw>
                </a:effectLst>
                <a:latin typeface="Eras Demi ITC" panose="020B0805030504020804" pitchFamily="34" charset="0"/>
              </a:rPr>
              <a:t>Experience in a variety of settings</a:t>
            </a:r>
          </a:p>
          <a:p>
            <a:r>
              <a:rPr lang="en-US" dirty="0" smtClean="0">
                <a:effectLst>
                  <a:outerShdw blurRad="38100" dist="38100" dir="2700000" algn="tl">
                    <a:srgbClr val="000000">
                      <a:alpha val="43137"/>
                    </a:srgbClr>
                  </a:outerShdw>
                </a:effectLst>
                <a:latin typeface="Eras Demi ITC" panose="020B0805030504020804" pitchFamily="34" charset="0"/>
              </a:rPr>
              <a:t>Michigan based, minority owned</a:t>
            </a:r>
            <a:endParaRPr lang="en-US" dirty="0">
              <a:effectLst>
                <a:outerShdw blurRad="38100" dist="38100" dir="2700000" algn="tl">
                  <a:srgbClr val="000000">
                    <a:alpha val="43137"/>
                  </a:srgbClr>
                </a:outerShdw>
              </a:effectLst>
              <a:latin typeface="Eras Demi ITC" panose="020B0805030504020804" pitchFamily="34" charset="0"/>
            </a:endParaRPr>
          </a:p>
          <a:p>
            <a:r>
              <a:rPr lang="en-US" dirty="0" smtClean="0">
                <a:effectLst>
                  <a:outerShdw blurRad="38100" dist="38100" dir="2700000" algn="tl">
                    <a:srgbClr val="000000">
                      <a:alpha val="43137"/>
                    </a:srgbClr>
                  </a:outerShdw>
                </a:effectLst>
                <a:latin typeface="Eras Demi ITC" panose="020B0805030504020804" pitchFamily="34" charset="0"/>
              </a:rPr>
              <a:t>Strict adherence to RID Code of Professional Conduct</a:t>
            </a:r>
            <a:endParaRPr lang="en-US" dirty="0">
              <a:effectLst>
                <a:outerShdw blurRad="38100" dist="38100" dir="2700000" algn="tl">
                  <a:srgbClr val="000000">
                    <a:alpha val="43137"/>
                  </a:srgbClr>
                </a:outerShdw>
              </a:effectLst>
              <a:latin typeface="Eras Demi ITC" panose="020B0805030504020804" pitchFamily="34" charset="0"/>
            </a:endParaRPr>
          </a:p>
          <a:p>
            <a:r>
              <a:rPr lang="en-US" dirty="0" smtClean="0">
                <a:effectLst>
                  <a:outerShdw blurRad="38100" dist="38100" dir="2700000" algn="tl">
                    <a:srgbClr val="000000">
                      <a:alpha val="43137"/>
                    </a:srgbClr>
                  </a:outerShdw>
                </a:effectLst>
                <a:latin typeface="Eras Demi ITC" panose="020B0805030504020804" pitchFamily="34" charset="0"/>
              </a:rPr>
              <a:t>Licensed and Insured</a:t>
            </a:r>
            <a:endParaRPr lang="en-US" dirty="0">
              <a:effectLst>
                <a:outerShdw blurRad="38100" dist="38100" dir="2700000" algn="tl">
                  <a:srgbClr val="000000">
                    <a:alpha val="43137"/>
                  </a:srgbClr>
                </a:outerShdw>
              </a:effectLst>
              <a:latin typeface="Eras Demi ITC" panose="020B0805030504020804" pitchFamily="34" charset="0"/>
            </a:endParaRPr>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2" y="-297"/>
            <a:ext cx="12186960" cy="6858594"/>
          </a:xfrm>
          <a:prstGeom prst="rect">
            <a:avLst/>
          </a:prstGeom>
        </p:spPr>
      </p:pic>
      <p:sp>
        <p:nvSpPr>
          <p:cNvPr id="4" name="Title 3"/>
          <p:cNvSpPr>
            <a:spLocks noGrp="1"/>
          </p:cNvSpPr>
          <p:nvPr>
            <p:ph type="title"/>
          </p:nvPr>
        </p:nvSpPr>
        <p:spPr>
          <a:xfrm>
            <a:off x="1827212" y="152400"/>
            <a:ext cx="9753600" cy="1325562"/>
          </a:xfrm>
        </p:spPr>
        <p:txBody>
          <a:bodyPr>
            <a:normAutofit/>
          </a:bodyPr>
          <a:lstStyle/>
          <a:p>
            <a:r>
              <a:rPr lang="en-US" dirty="0" smtClean="0">
                <a:effectLst>
                  <a:outerShdw blurRad="38100" dist="38100" dir="2700000" algn="tl">
                    <a:srgbClr val="000000">
                      <a:alpha val="43137"/>
                    </a:srgbClr>
                  </a:outerShdw>
                </a:effectLst>
                <a:latin typeface="Eras Demi ITC" panose="020B0805030504020804" pitchFamily="34" charset="0"/>
              </a:rPr>
              <a:t>Services offered</a:t>
            </a:r>
            <a:endParaRPr lang="en-US" dirty="0">
              <a:effectLst>
                <a:outerShdw blurRad="38100" dist="38100" dir="2700000" algn="tl">
                  <a:srgbClr val="000000">
                    <a:alpha val="43137"/>
                  </a:srgbClr>
                </a:outerShdw>
              </a:effectLst>
              <a:latin typeface="Eras Demi ITC" panose="020B0805030504020804" pitchFamily="34" charset="0"/>
            </a:endParaRPr>
          </a:p>
        </p:txBody>
      </p:sp>
      <p:sp>
        <p:nvSpPr>
          <p:cNvPr id="3" name="Content Placeholder 2"/>
          <p:cNvSpPr>
            <a:spLocks noGrp="1"/>
          </p:cNvSpPr>
          <p:nvPr>
            <p:ph idx="1"/>
          </p:nvPr>
        </p:nvSpPr>
        <p:spPr>
          <a:xfrm>
            <a:off x="1979612" y="1676400"/>
            <a:ext cx="9753600" cy="4343400"/>
          </a:xfrm>
        </p:spPr>
        <p:txBody>
          <a:bodyPr/>
          <a:lstStyle/>
          <a:p>
            <a:r>
              <a:rPr lang="en-US" dirty="0" smtClean="0">
                <a:effectLst>
                  <a:outerShdw blurRad="38100" dist="38100" dir="2700000" algn="tl">
                    <a:srgbClr val="000000">
                      <a:alpha val="43137"/>
                    </a:srgbClr>
                  </a:outerShdw>
                </a:effectLst>
                <a:latin typeface="Eras Demi ITC" panose="020B0805030504020804" pitchFamily="34" charset="0"/>
              </a:rPr>
              <a:t>C-Print </a:t>
            </a:r>
            <a:endParaRPr lang="en-US" dirty="0">
              <a:effectLst>
                <a:outerShdw blurRad="38100" dist="38100" dir="2700000" algn="tl">
                  <a:srgbClr val="000000">
                    <a:alpha val="43137"/>
                  </a:srgbClr>
                </a:outerShdw>
              </a:effectLst>
              <a:latin typeface="Eras Demi ITC" panose="020B0805030504020804" pitchFamily="34" charset="0"/>
            </a:endParaRPr>
          </a:p>
          <a:p>
            <a:pPr lvl="1"/>
            <a:r>
              <a:rPr lang="en-US" dirty="0" smtClean="0">
                <a:effectLst>
                  <a:outerShdw blurRad="38100" dist="38100" dir="2700000" algn="tl">
                    <a:srgbClr val="000000">
                      <a:alpha val="43137"/>
                    </a:srgbClr>
                  </a:outerShdw>
                </a:effectLst>
                <a:latin typeface="Eras Demi ITC" panose="020B0805030504020804" pitchFamily="34" charset="0"/>
              </a:rPr>
              <a:t>Available on site </a:t>
            </a:r>
            <a:r>
              <a:rPr lang="en-US" smtClean="0">
                <a:effectLst>
                  <a:outerShdw blurRad="38100" dist="38100" dir="2700000" algn="tl">
                    <a:srgbClr val="000000">
                      <a:alpha val="43137"/>
                    </a:srgbClr>
                  </a:outerShdw>
                </a:effectLst>
                <a:latin typeface="Eras Demi ITC" panose="020B0805030504020804" pitchFamily="34" charset="0"/>
              </a:rPr>
              <a:t>or Remote</a:t>
            </a:r>
            <a:endParaRPr lang="en-US" dirty="0" smtClean="0">
              <a:effectLst>
                <a:outerShdw blurRad="38100" dist="38100" dir="2700000" algn="tl">
                  <a:srgbClr val="000000">
                    <a:alpha val="43137"/>
                  </a:srgbClr>
                </a:outerShdw>
              </a:effectLst>
              <a:latin typeface="Eras Demi ITC" panose="020B0805030504020804" pitchFamily="34" charset="0"/>
            </a:endParaRPr>
          </a:p>
          <a:p>
            <a:pPr>
              <a:buFont typeface="Wingdings" panose="05000000000000000000" pitchFamily="2" charset="2"/>
              <a:buChar char="§"/>
            </a:pPr>
            <a:r>
              <a:rPr lang="en-US" dirty="0" smtClean="0">
                <a:effectLst>
                  <a:outerShdw blurRad="38100" dist="38100" dir="2700000" algn="tl">
                    <a:srgbClr val="000000">
                      <a:alpha val="43137"/>
                    </a:srgbClr>
                  </a:outerShdw>
                </a:effectLst>
                <a:latin typeface="Eras Demi ITC" panose="020B0805030504020804" pitchFamily="34" charset="0"/>
              </a:rPr>
              <a:t>CART</a:t>
            </a:r>
          </a:p>
          <a:p>
            <a:pPr lvl="1">
              <a:buFont typeface="Wingdings" panose="05000000000000000000" pitchFamily="2" charset="2"/>
              <a:buChar char="§"/>
            </a:pPr>
            <a:r>
              <a:rPr lang="en-US" dirty="0">
                <a:effectLst>
                  <a:outerShdw blurRad="38100" dist="38100" dir="2700000" algn="tl">
                    <a:srgbClr val="000000">
                      <a:alpha val="43137"/>
                    </a:srgbClr>
                  </a:outerShdw>
                </a:effectLst>
                <a:latin typeface="Eras Demi ITC" panose="020B0805030504020804" pitchFamily="34" charset="0"/>
              </a:rPr>
              <a:t>Available on site or Remote  </a:t>
            </a:r>
            <a:endParaRPr lang="en-US" dirty="0" smtClean="0">
              <a:effectLst>
                <a:outerShdw blurRad="38100" dist="38100" dir="2700000" algn="tl">
                  <a:srgbClr val="000000">
                    <a:alpha val="43137"/>
                  </a:srgbClr>
                </a:outerShdw>
              </a:effectLst>
              <a:latin typeface="Eras Demi ITC" panose="020B0805030504020804" pitchFamily="34" charset="0"/>
            </a:endParaRPr>
          </a:p>
          <a:p>
            <a:r>
              <a:rPr lang="en-US" dirty="0" smtClean="0">
                <a:effectLst>
                  <a:outerShdw blurRad="38100" dist="38100" dir="2700000" algn="tl">
                    <a:srgbClr val="000000">
                      <a:alpha val="43137"/>
                    </a:srgbClr>
                  </a:outerShdw>
                </a:effectLst>
                <a:latin typeface="Eras Demi ITC" panose="020B0805030504020804" pitchFamily="34" charset="0"/>
              </a:rPr>
              <a:t>Interpreting</a:t>
            </a:r>
          </a:p>
          <a:p>
            <a:r>
              <a:rPr lang="en-US" dirty="0" smtClean="0">
                <a:effectLst>
                  <a:outerShdw blurRad="38100" dist="38100" dir="2700000" algn="tl">
                    <a:srgbClr val="000000">
                      <a:alpha val="43137"/>
                    </a:srgbClr>
                  </a:outerShdw>
                </a:effectLst>
                <a:latin typeface="Eras Demi ITC" panose="020B0805030504020804" pitchFamily="34" charset="0"/>
              </a:rPr>
              <a:t>Translation </a:t>
            </a:r>
          </a:p>
          <a:p>
            <a:r>
              <a:rPr lang="en-US" dirty="0">
                <a:effectLst>
                  <a:outerShdw blurRad="38100" dist="38100" dir="2700000" algn="tl">
                    <a:srgbClr val="000000">
                      <a:alpha val="43137"/>
                    </a:srgbClr>
                  </a:outerShdw>
                </a:effectLst>
                <a:latin typeface="Eras Demi ITC" panose="020B0805030504020804" pitchFamily="34" charset="0"/>
              </a:rPr>
              <a:t>R</a:t>
            </a:r>
            <a:r>
              <a:rPr lang="en-US" dirty="0" smtClean="0">
                <a:effectLst>
                  <a:outerShdw blurRad="38100" dist="38100" dir="2700000" algn="tl">
                    <a:srgbClr val="000000">
                      <a:alpha val="43137"/>
                    </a:srgbClr>
                  </a:outerShdw>
                </a:effectLst>
                <a:latin typeface="Eras Demi ITC" panose="020B0805030504020804" pitchFamily="34" charset="0"/>
              </a:rPr>
              <a:t>esources for Closed Captioned videos</a:t>
            </a:r>
          </a:p>
          <a:p>
            <a:pPr marL="45720" indent="0">
              <a:buNone/>
            </a:pPr>
            <a:endParaRPr lang="en-US" dirty="0">
              <a:effectLst>
                <a:outerShdw blurRad="38100" dist="38100" dir="2700000" algn="tl">
                  <a:srgbClr val="000000">
                    <a:alpha val="43137"/>
                  </a:srgbClr>
                </a:outerShdw>
              </a:effectLst>
              <a:latin typeface="Eras Demi ITC" panose="020B0805030504020804" pitchFamily="34" charset="0"/>
            </a:endParaRPr>
          </a:p>
          <a:p>
            <a:pPr marL="45720" indent="0">
              <a:buNone/>
            </a:pPr>
            <a:endParaRPr lang="en-US" dirty="0">
              <a:effectLst>
                <a:outerShdw blurRad="38100" dist="38100" dir="2700000" algn="tl">
                  <a:srgbClr val="000000">
                    <a:alpha val="43137"/>
                  </a:srgbClr>
                </a:outerShdw>
              </a:effectLst>
              <a:latin typeface="Eras Demi ITC" panose="020B0805030504020804" pitchFamily="34" charset="0"/>
            </a:endParaRPr>
          </a:p>
          <a:p>
            <a:endParaRPr lang="en-US" dirty="0">
              <a:effectLst>
                <a:outerShdw blurRad="38100" dist="38100" dir="2700000" algn="tl">
                  <a:srgbClr val="000000">
                    <a:alpha val="43137"/>
                  </a:srgbClr>
                </a:outerShdw>
              </a:effectLst>
              <a:latin typeface="Eras Demi ITC" panose="020B0805030504020804" pitchFamily="34" charset="0"/>
            </a:endParaRPr>
          </a:p>
        </p:txBody>
      </p:sp>
    </p:spTree>
    <p:extLst>
      <p:ext uri="{BB962C8B-B14F-4D97-AF65-F5344CB8AC3E}">
        <p14:creationId xmlns:p14="http://schemas.microsoft.com/office/powerpoint/2010/main" val="82218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2" y="-297"/>
            <a:ext cx="12186960" cy="6858594"/>
          </a:xfrm>
          <a:prstGeom prst="rect">
            <a:avLst/>
          </a:prstGeom>
        </p:spPr>
      </p:pic>
      <p:sp>
        <p:nvSpPr>
          <p:cNvPr id="4" name="Title 3"/>
          <p:cNvSpPr>
            <a:spLocks noGrp="1"/>
          </p:cNvSpPr>
          <p:nvPr>
            <p:ph type="title"/>
          </p:nvPr>
        </p:nvSpPr>
        <p:spPr>
          <a:xfrm>
            <a:off x="1827212" y="152400"/>
            <a:ext cx="9753600" cy="1325562"/>
          </a:xfrm>
        </p:spPr>
        <p:txBody>
          <a:bodyPr>
            <a:normAutofit/>
          </a:bodyPr>
          <a:lstStyle/>
          <a:p>
            <a:r>
              <a:rPr lang="en-US" dirty="0" smtClean="0">
                <a:effectLst>
                  <a:outerShdw blurRad="38100" dist="38100" dir="2700000" algn="tl">
                    <a:srgbClr val="000000">
                      <a:alpha val="43137"/>
                    </a:srgbClr>
                  </a:outerShdw>
                </a:effectLst>
                <a:latin typeface="Eras Demi ITC" panose="020B0805030504020804" pitchFamily="34" charset="0"/>
              </a:rPr>
              <a:t>What is C-Print?</a:t>
            </a:r>
            <a:endParaRPr lang="en-US" dirty="0">
              <a:effectLst>
                <a:outerShdw blurRad="38100" dist="38100" dir="2700000" algn="tl">
                  <a:srgbClr val="000000">
                    <a:alpha val="43137"/>
                  </a:srgbClr>
                </a:outerShdw>
              </a:effectLst>
              <a:latin typeface="Eras Demi ITC" panose="020B0805030504020804" pitchFamily="34" charset="0"/>
            </a:endParaRPr>
          </a:p>
        </p:txBody>
      </p:sp>
      <p:pic>
        <p:nvPicPr>
          <p:cNvPr id="5" name="Picture 4"/>
          <p:cNvPicPr>
            <a:picLocks noChangeAspect="1"/>
          </p:cNvPicPr>
          <p:nvPr/>
        </p:nvPicPr>
        <p:blipFill>
          <a:blip r:embed="rId4"/>
          <a:stretch>
            <a:fillRect/>
          </a:stretch>
        </p:blipFill>
        <p:spPr>
          <a:xfrm>
            <a:off x="8651734" y="4419600"/>
            <a:ext cx="3383757" cy="2255838"/>
          </a:xfrm>
          <a:prstGeom prst="rect">
            <a:avLst/>
          </a:prstGeom>
        </p:spPr>
      </p:pic>
      <p:sp>
        <p:nvSpPr>
          <p:cNvPr id="3" name="Content Placeholder 2"/>
          <p:cNvSpPr>
            <a:spLocks noGrp="1"/>
          </p:cNvSpPr>
          <p:nvPr>
            <p:ph idx="1"/>
          </p:nvPr>
        </p:nvSpPr>
        <p:spPr>
          <a:xfrm>
            <a:off x="1979612" y="1524000"/>
            <a:ext cx="8077200" cy="5105400"/>
          </a:xfrm>
        </p:spPr>
        <p:txBody>
          <a:bodyPr>
            <a:normAutofit fontScale="47500" lnSpcReduction="20000"/>
          </a:bodyPr>
          <a:lstStyle/>
          <a:p>
            <a:pPr>
              <a:spcBef>
                <a:spcPts val="1200"/>
              </a:spcBef>
            </a:pPr>
            <a:r>
              <a:rPr lang="en-US" sz="2900" dirty="0" smtClean="0">
                <a:effectLst>
                  <a:outerShdw blurRad="38100" dist="38100" dir="2700000" algn="tl">
                    <a:srgbClr val="000000">
                      <a:alpha val="43137"/>
                    </a:srgbClr>
                  </a:outerShdw>
                </a:effectLst>
                <a:latin typeface="Eras Demi ITC" panose="020B0805030504020804" pitchFamily="34" charset="0"/>
              </a:rPr>
              <a:t>The </a:t>
            </a:r>
            <a:r>
              <a:rPr lang="en-US" sz="2900" dirty="0">
                <a:effectLst>
                  <a:outerShdw blurRad="38100" dist="38100" dir="2700000" algn="tl">
                    <a:srgbClr val="000000">
                      <a:alpha val="43137"/>
                    </a:srgbClr>
                  </a:outerShdw>
                </a:effectLst>
                <a:latin typeface="Eras Demi ITC" panose="020B0805030504020804" pitchFamily="34" charset="0"/>
              </a:rPr>
              <a:t>System</a:t>
            </a:r>
          </a:p>
          <a:p>
            <a:pPr marL="45720" indent="0">
              <a:lnSpc>
                <a:spcPct val="120000"/>
              </a:lnSpc>
              <a:spcBef>
                <a:spcPts val="1200"/>
              </a:spcBef>
              <a:buNone/>
            </a:pPr>
            <a:r>
              <a:rPr lang="en-US" sz="2500" dirty="0" smtClean="0">
                <a:effectLst>
                  <a:outerShdw blurRad="38100" dist="38100" dir="2700000" algn="tl">
                    <a:srgbClr val="000000">
                      <a:alpha val="43137"/>
                    </a:srgbClr>
                  </a:outerShdw>
                </a:effectLst>
                <a:latin typeface="Eras Demi ITC" panose="020B0805030504020804" pitchFamily="34" charset="0"/>
              </a:rPr>
              <a:t>C-Print </a:t>
            </a:r>
            <a:r>
              <a:rPr lang="en-US" sz="2500" dirty="0">
                <a:effectLst>
                  <a:outerShdw blurRad="38100" dist="38100" dir="2700000" algn="tl">
                    <a:srgbClr val="000000">
                      <a:alpha val="43137"/>
                    </a:srgbClr>
                  </a:outerShdw>
                </a:effectLst>
                <a:latin typeface="Eras Demi ITC" panose="020B0805030504020804" pitchFamily="34" charset="0"/>
              </a:rPr>
              <a:t>is a speech-to-text (captioning) technology and service developed at the National Technical Institute for the Deaf, a college of Rochester Institute of Technology. The system successfully is being used to provide communication access to individuals who are deaf or hard of hearing in many programs around the country. In addition to educational environments, C-Print also can be used in business and community settings, and with individuals with other disabilities, such as those with a visual impairment or a learning disability.</a:t>
            </a:r>
          </a:p>
          <a:p>
            <a:pPr>
              <a:spcBef>
                <a:spcPts val="1200"/>
              </a:spcBef>
            </a:pPr>
            <a:r>
              <a:rPr lang="en-US" sz="2900" dirty="0" smtClean="0">
                <a:effectLst>
                  <a:outerShdw blurRad="38100" dist="38100" dir="2700000" algn="tl">
                    <a:srgbClr val="000000">
                      <a:alpha val="43137"/>
                    </a:srgbClr>
                  </a:outerShdw>
                </a:effectLst>
                <a:latin typeface="Eras Demi ITC" panose="020B0805030504020804" pitchFamily="34" charset="0"/>
              </a:rPr>
              <a:t>The </a:t>
            </a:r>
            <a:r>
              <a:rPr lang="en-US" sz="2900" dirty="0">
                <a:effectLst>
                  <a:outerShdw blurRad="38100" dist="38100" dir="2700000" algn="tl">
                    <a:srgbClr val="000000">
                      <a:alpha val="43137"/>
                    </a:srgbClr>
                  </a:outerShdw>
                </a:effectLst>
                <a:latin typeface="Eras Demi ITC" panose="020B0805030504020804" pitchFamily="34" charset="0"/>
              </a:rPr>
              <a:t>Service</a:t>
            </a:r>
          </a:p>
          <a:p>
            <a:pPr marL="45720" indent="0">
              <a:lnSpc>
                <a:spcPct val="120000"/>
              </a:lnSpc>
              <a:spcBef>
                <a:spcPts val="1200"/>
              </a:spcBef>
              <a:buNone/>
            </a:pPr>
            <a:r>
              <a:rPr lang="en-US" sz="2500" dirty="0" smtClean="0">
                <a:effectLst>
                  <a:outerShdw blurRad="38100" dist="38100" dir="2700000" algn="tl">
                    <a:srgbClr val="000000">
                      <a:alpha val="43137"/>
                    </a:srgbClr>
                  </a:outerShdw>
                </a:effectLst>
                <a:latin typeface="Eras Demi ITC" panose="020B0805030504020804" pitchFamily="34" charset="0"/>
              </a:rPr>
              <a:t>The </a:t>
            </a:r>
            <a:r>
              <a:rPr lang="en-US" sz="2500" dirty="0">
                <a:effectLst>
                  <a:outerShdw blurRad="38100" dist="38100" dir="2700000" algn="tl">
                    <a:srgbClr val="000000">
                      <a:alpha val="43137"/>
                    </a:srgbClr>
                  </a:outerShdw>
                </a:effectLst>
                <a:latin typeface="Eras Demi ITC" panose="020B0805030504020804" pitchFamily="34" charset="0"/>
              </a:rPr>
              <a:t>basis of C-Print is printed text of spoken English displayed in real time, which is a proven and appropriate means of acquiring information for some individuals who are deaf or hard of hearing. A trained operator, called a C-Print captionist, produces a text display of the spoken information in classroom or other settings. At the same time, one or more students read the display to access the information. A C-Print captionist includes as much information as possible, generally providing a meaning-for-meaning translation of the spoken English content. After class, the text can be provided in paper or electronic format for the student to use as notes.</a:t>
            </a:r>
          </a:p>
          <a:p>
            <a:pPr>
              <a:spcBef>
                <a:spcPts val="1200"/>
              </a:spcBef>
            </a:pPr>
            <a:r>
              <a:rPr lang="en-US" sz="2900" dirty="0" smtClean="0">
                <a:effectLst>
                  <a:outerShdw blurRad="38100" dist="38100" dir="2700000" algn="tl">
                    <a:srgbClr val="000000">
                      <a:alpha val="43137"/>
                    </a:srgbClr>
                  </a:outerShdw>
                </a:effectLst>
                <a:latin typeface="Eras Demi ITC" panose="020B0805030504020804" pitchFamily="34" charset="0"/>
              </a:rPr>
              <a:t>The </a:t>
            </a:r>
            <a:r>
              <a:rPr lang="en-US" sz="2900" dirty="0">
                <a:effectLst>
                  <a:outerShdw blurRad="38100" dist="38100" dir="2700000" algn="tl">
                    <a:srgbClr val="000000">
                      <a:alpha val="43137"/>
                    </a:srgbClr>
                  </a:outerShdw>
                </a:effectLst>
                <a:latin typeface="Eras Demi ITC" panose="020B0805030504020804" pitchFamily="34" charset="0"/>
              </a:rPr>
              <a:t>Technology </a:t>
            </a:r>
            <a:endParaRPr lang="en-US" sz="2900" dirty="0" smtClean="0">
              <a:effectLst>
                <a:outerShdw blurRad="38100" dist="38100" dir="2700000" algn="tl">
                  <a:srgbClr val="000000">
                    <a:alpha val="43137"/>
                  </a:srgbClr>
                </a:outerShdw>
              </a:effectLst>
              <a:latin typeface="Eras Demi ITC" panose="020B0805030504020804" pitchFamily="34" charset="0"/>
            </a:endParaRPr>
          </a:p>
          <a:p>
            <a:pPr marL="45720" indent="0">
              <a:lnSpc>
                <a:spcPct val="120000"/>
              </a:lnSpc>
              <a:spcBef>
                <a:spcPts val="1200"/>
              </a:spcBef>
              <a:buNone/>
            </a:pPr>
            <a:r>
              <a:rPr lang="en-US" sz="2500" dirty="0" smtClean="0">
                <a:effectLst>
                  <a:outerShdw blurRad="38100" dist="38100" dir="2700000" algn="tl">
                    <a:srgbClr val="000000">
                      <a:alpha val="43137"/>
                    </a:srgbClr>
                  </a:outerShdw>
                </a:effectLst>
                <a:latin typeface="Eras Demi ITC" panose="020B0805030504020804" pitchFamily="34" charset="0"/>
              </a:rPr>
              <a:t>C-Print </a:t>
            </a:r>
            <a:r>
              <a:rPr lang="en-US" sz="2500" dirty="0">
                <a:effectLst>
                  <a:outerShdw blurRad="38100" dist="38100" dir="2700000" algn="tl">
                    <a:srgbClr val="000000">
                      <a:alpha val="43137"/>
                    </a:srgbClr>
                  </a:outerShdw>
                </a:effectLst>
                <a:latin typeface="Eras Demi ITC" panose="020B0805030504020804" pitchFamily="34" charset="0"/>
              </a:rPr>
              <a:t>Pro software is specifically designed for providing C-Print speech-to-text services. It allows a captionist to input text using a keyboard abbreviation system. The abbreviation system is based on phonetics, or how words sound. Although spelling-based abbreviations might seem easier to learn, in practice, abbreviations based on how words sound are more instinctive because unlike traditional keyboard typing, a C-Print captionist processes information auditorily. Typing using abbreviations based on how words sound is an extension of the auditory process. In addition, problematic spelling is not an issue. The software also can accept input from automatic speech recognition applications.</a:t>
            </a:r>
          </a:p>
        </p:txBody>
      </p:sp>
    </p:spTree>
    <p:extLst>
      <p:ext uri="{BB962C8B-B14F-4D97-AF65-F5344CB8AC3E}">
        <p14:creationId xmlns:p14="http://schemas.microsoft.com/office/powerpoint/2010/main" val="7811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2" y="-297"/>
            <a:ext cx="12186960" cy="6858594"/>
          </a:xfrm>
          <a:prstGeom prst="rect">
            <a:avLst/>
          </a:prstGeom>
        </p:spPr>
      </p:pic>
      <p:sp>
        <p:nvSpPr>
          <p:cNvPr id="4" name="Title 3"/>
          <p:cNvSpPr>
            <a:spLocks noGrp="1"/>
          </p:cNvSpPr>
          <p:nvPr>
            <p:ph type="title"/>
          </p:nvPr>
        </p:nvSpPr>
        <p:spPr>
          <a:xfrm>
            <a:off x="1827212" y="152400"/>
            <a:ext cx="9753600" cy="1325562"/>
          </a:xfrm>
        </p:spPr>
        <p:txBody>
          <a:bodyPr>
            <a:normAutofit/>
          </a:bodyPr>
          <a:lstStyle/>
          <a:p>
            <a:r>
              <a:rPr lang="en-US" dirty="0" smtClean="0">
                <a:effectLst>
                  <a:outerShdw blurRad="38100" dist="38100" dir="2700000" algn="tl">
                    <a:srgbClr val="000000">
                      <a:alpha val="43137"/>
                    </a:srgbClr>
                  </a:outerShdw>
                </a:effectLst>
                <a:latin typeface="Eras Demi ITC" panose="020B0805030504020804" pitchFamily="34" charset="0"/>
              </a:rPr>
              <a:t>Onsite Service</a:t>
            </a:r>
            <a:endParaRPr lang="en-US" dirty="0">
              <a:effectLst>
                <a:outerShdw blurRad="38100" dist="38100" dir="2700000" algn="tl">
                  <a:srgbClr val="000000">
                    <a:alpha val="43137"/>
                  </a:srgbClr>
                </a:outerShdw>
              </a:effectLst>
              <a:latin typeface="Eras Demi ITC" panose="020B0805030504020804" pitchFamily="34" charset="0"/>
            </a:endParaRPr>
          </a:p>
        </p:txBody>
      </p:sp>
      <p:sp>
        <p:nvSpPr>
          <p:cNvPr id="3" name="Content Placeholder 2"/>
          <p:cNvSpPr>
            <a:spLocks noGrp="1"/>
          </p:cNvSpPr>
          <p:nvPr>
            <p:ph idx="1"/>
          </p:nvPr>
        </p:nvSpPr>
        <p:spPr>
          <a:xfrm>
            <a:off x="1979612" y="1524000"/>
            <a:ext cx="8610600" cy="5105400"/>
          </a:xfrm>
        </p:spPr>
        <p:txBody>
          <a:bodyPr>
            <a:normAutofit/>
          </a:bodyPr>
          <a:lstStyle/>
          <a:p>
            <a:pPr marL="45720" indent="0">
              <a:buNone/>
            </a:pPr>
            <a:r>
              <a:rPr lang="en-US" sz="2900" dirty="0" smtClean="0">
                <a:effectLst>
                  <a:outerShdw blurRad="38100" dist="38100" dir="2700000" algn="tl">
                    <a:srgbClr val="000000">
                      <a:alpha val="43137"/>
                    </a:srgbClr>
                  </a:outerShdw>
                </a:effectLst>
                <a:latin typeface="Eras Demi ITC" panose="020B0805030504020804" pitchFamily="34" charset="0"/>
              </a:rPr>
              <a:t>C-Print Captionist in class with client</a:t>
            </a:r>
            <a:endParaRPr lang="en-US" dirty="0">
              <a:effectLst>
                <a:outerShdw blurRad="38100" dist="38100" dir="2700000" algn="tl">
                  <a:srgbClr val="000000">
                    <a:alpha val="43137"/>
                  </a:srgbClr>
                </a:outerShdw>
              </a:effectLst>
              <a:latin typeface="Eras Demi ITC" panose="020B0805030504020804" pitchFamily="34" charset="0"/>
            </a:endParaRPr>
          </a:p>
        </p:txBody>
      </p:sp>
      <p:pic>
        <p:nvPicPr>
          <p:cNvPr id="1028" name="Picture 4" descr="http://www.rit.edu/ntid/cprint/sites/rit.edu.ntid.cprint/files/slideshow/05-Mobilebiolabgro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2381473"/>
            <a:ext cx="6400800" cy="4261307"/>
          </a:xfrm>
          <a:prstGeom prst="rect">
            <a:avLst/>
          </a:prstGeom>
          <a:noFill/>
          <a:ln w="3175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6286500" y="2743200"/>
            <a:ext cx="5630777" cy="3643312"/>
          </a:xfrm>
          <a:prstGeom prst="rect">
            <a:avLst/>
          </a:prstGeom>
        </p:spPr>
      </p:pic>
      <p:cxnSp>
        <p:nvCxnSpPr>
          <p:cNvPr id="8" name="Straight Connector 7"/>
          <p:cNvCxnSpPr/>
          <p:nvPr/>
        </p:nvCxnSpPr>
        <p:spPr>
          <a:xfrm flipH="1">
            <a:off x="3656012" y="2743200"/>
            <a:ext cx="2630488" cy="220980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846512" y="5428232"/>
            <a:ext cx="2439988" cy="95828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54424" y="4962015"/>
            <a:ext cx="401638" cy="93934"/>
          </a:xfrm>
          <a:prstGeom prst="line">
            <a:avLst/>
          </a:prstGeom>
          <a:ln w="158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44874" y="5284846"/>
            <a:ext cx="401638" cy="143385"/>
          </a:xfrm>
          <a:prstGeom prst="line">
            <a:avLst/>
          </a:prstGeom>
          <a:ln w="158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444874" y="4962015"/>
            <a:ext cx="209550" cy="313816"/>
          </a:xfrm>
          <a:prstGeom prst="line">
            <a:avLst/>
          </a:prstGeom>
          <a:ln w="158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846512" y="5080674"/>
            <a:ext cx="209550" cy="347558"/>
          </a:xfrm>
          <a:prstGeom prst="line">
            <a:avLst/>
          </a:prstGeom>
          <a:ln w="158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23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br>
              <a:rPr lang="en-US" dirty="0" smtClean="0"/>
            </a:br>
            <a:endParaRPr lang="en-US" dirty="0"/>
          </a:p>
        </p:txBody>
      </p:sp>
      <p:sp>
        <p:nvSpPr>
          <p:cNvPr id="3" name="Content Placeholder 2"/>
          <p:cNvSpPr>
            <a:spLocks noGrp="1"/>
          </p:cNvSpPr>
          <p:nvPr>
            <p:ph idx="1"/>
          </p:nvPr>
        </p:nvSpPr>
        <p:spPr/>
        <p:txBody>
          <a:bodyPr/>
          <a:lstStyle/>
          <a:p>
            <a:pPr marL="45720" indent="0" algn="ctr">
              <a:buNone/>
            </a:pPr>
            <a:r>
              <a:rPr lang="en-US" dirty="0"/>
              <a:t>Clearview Captioning provides remote, real time captioning in a variety of settings. We offer both CART and C-Print. </a:t>
            </a:r>
            <a:endParaRPr lang="en-US" dirty="0" smtClean="0"/>
          </a:p>
          <a:p>
            <a:pPr marL="45720" indent="0" algn="ctr">
              <a:buNone/>
            </a:pPr>
            <a:r>
              <a:rPr lang="en-US" dirty="0" smtClean="0"/>
              <a:t>CART(Communication </a:t>
            </a:r>
            <a:r>
              <a:rPr lang="en-US" dirty="0"/>
              <a:t>Access </a:t>
            </a:r>
            <a:r>
              <a:rPr lang="en-US" dirty="0" err="1"/>
              <a:t>Realtime</a:t>
            </a:r>
            <a:r>
              <a:rPr lang="en-US" dirty="0"/>
              <a:t> Translation) is a word for word transcription, while C-print is a more condensed form of live captioning, sometimes referred to as meaning-for-meaning translation. </a:t>
            </a:r>
            <a:endParaRPr lang="en-US" dirty="0" smtClean="0"/>
          </a:p>
          <a:p>
            <a:pPr marL="45720" indent="0" algn="ctr">
              <a:buNone/>
            </a:pPr>
            <a:r>
              <a:rPr lang="en-US" dirty="0" smtClean="0"/>
              <a:t>Our </a:t>
            </a:r>
            <a:r>
              <a:rPr lang="en-US" dirty="0"/>
              <a:t>goal in educational settings is always the success of the student, and therefore to match their need with the most beneficial type of captioning.           </a:t>
            </a:r>
          </a:p>
        </p:txBody>
      </p:sp>
    </p:spTree>
    <p:extLst>
      <p:ext uri="{BB962C8B-B14F-4D97-AF65-F5344CB8AC3E}">
        <p14:creationId xmlns:p14="http://schemas.microsoft.com/office/powerpoint/2010/main" val="151358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6EE188-8C78-4767-B50A-130BE2873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0</TotalTime>
  <Words>571</Words>
  <Application>Microsoft Office PowerPoint</Application>
  <PresentationFormat>Custom</PresentationFormat>
  <Paragraphs>38</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Eras Demi ITC</vt:lpstr>
      <vt:lpstr>Wingdings</vt:lpstr>
      <vt:lpstr>Continental North America 16x9</vt:lpstr>
      <vt:lpstr>PowerPoint Presentation</vt:lpstr>
      <vt:lpstr>Company background</vt:lpstr>
      <vt:lpstr>Services offered</vt:lpstr>
      <vt:lpstr>What is C-Print?</vt:lpstr>
      <vt:lpstr>Onsite Service</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2014-11-02T23:33:28Z</dcterms:created>
  <dcterms:modified xsi:type="dcterms:W3CDTF">2016-10-19T19:54:44Z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