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6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DF522-9623-488A-A946-1348C9DAEB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BCC9F-33C2-41EF-9632-4F39DFD3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5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BCC9F-33C2-41EF-9632-4F39DFD342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7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7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6"/>
          <p:cNvGrpSpPr/>
          <p:nvPr userDrawn="1"/>
        </p:nvGrpSpPr>
        <p:grpSpPr>
          <a:xfrm>
            <a:off x="0" y="786093"/>
            <a:ext cx="9144000" cy="1236478"/>
            <a:chOff x="0" y="786093"/>
            <a:chExt cx="9144000" cy="12364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794971"/>
              <a:ext cx="9144000" cy="12276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  <a:cs typeface="+mn-cs"/>
              </a:endParaRPr>
            </a:p>
          </p:txBody>
        </p:sp>
        <p:pic>
          <p:nvPicPr>
            <p:cNvPr id="7" name="Billede 3" descr="dreamstime_Handsoverlapping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53976" y="786093"/>
              <a:ext cx="1890024" cy="1226943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1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1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1" y="1447802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 smtClean="0">
                <a:solidFill>
                  <a:srgbClr val="000000"/>
                </a:solidFill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Your footnote</a:t>
            </a: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3120359601"/>
      </p:ext>
    </p:extLst>
  </p:cSld>
  <p:clrMapOvr>
    <a:masterClrMapping/>
  </p:clrMapOvr>
  <p:transition spd="slow" advTm="10000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701362"/>
      </p:ext>
    </p:extLst>
  </p:cSld>
  <p:clrMapOvr>
    <a:masterClrMapping/>
  </p:clrMapOvr>
  <p:transition spd="slow" advTm="10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4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3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4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8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F6C46-38B0-4DDD-AA49-F1E110CA9A8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D73D0-FA10-42B2-A552-C3E0A3C6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5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Cynthia\Dropbox\Sleep%20Away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Billede 26" descr="dreamstime_Handsoverlapp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400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ktangel 27"/>
          <p:cNvSpPr/>
          <p:nvPr/>
        </p:nvSpPr>
        <p:spPr>
          <a:xfrm>
            <a:off x="2146300" y="3733800"/>
            <a:ext cx="4927600" cy="749300"/>
          </a:xfrm>
          <a:prstGeom prst="rect">
            <a:avLst/>
          </a:prstGeom>
          <a:gradFill flip="none" rotWithShape="1">
            <a:gsLst>
              <a:gs pos="3100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96000">
                <a:schemeClr val="accent1">
                  <a:tint val="50000"/>
                  <a:shade val="100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dirty="0">
                <a:latin typeface="Arial" pitchFamily="34" charset="0"/>
              </a:rPr>
              <a:t>P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1270000" y="3441700"/>
            <a:ext cx="6223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sz="2000">
              <a:solidFill>
                <a:srgbClr val="002060"/>
              </a:solidFill>
            </a:endParaRPr>
          </a:p>
          <a:p>
            <a:pPr algn="ctr"/>
            <a:r>
              <a:rPr lang="en-US" altLang="en-US" sz="2000" b="1">
                <a:solidFill>
                  <a:srgbClr val="002060"/>
                </a:solidFill>
              </a:rPr>
              <a:t>       PROVIDING COMMUNICATION ACCESS AROUND THE GLOBE </a:t>
            </a:r>
          </a:p>
          <a:p>
            <a:endParaRPr lang="en-US" altLang="en-US" sz="2000">
              <a:solidFill>
                <a:srgbClr val="171717"/>
              </a:solidFill>
            </a:endParaRPr>
          </a:p>
        </p:txBody>
      </p:sp>
      <p:sp>
        <p:nvSpPr>
          <p:cNvPr id="27652" name="Rectangle 5"/>
          <p:cNvSpPr txBox="1">
            <a:spLocks noChangeArrowheads="1"/>
          </p:cNvSpPr>
          <p:nvPr/>
        </p:nvSpPr>
        <p:spPr bwMode="gray">
          <a:xfrm>
            <a:off x="508000" y="3286125"/>
            <a:ext cx="535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0" hangingPunct="0">
              <a:lnSpc>
                <a:spcPct val="95000"/>
              </a:lnSpc>
            </a:pPr>
            <a:endParaRPr lang="en-US" altLang="en-US" sz="2800" b="1">
              <a:solidFill>
                <a:srgbClr val="171717"/>
              </a:solidFill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gray">
          <a:xfrm>
            <a:off x="2566988" y="4924425"/>
            <a:ext cx="30257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endParaRPr lang="en-US" altLang="en-US" sz="1200">
              <a:solidFill>
                <a:srgbClr val="171717"/>
              </a:solidFill>
            </a:endParaRPr>
          </a:p>
        </p:txBody>
      </p:sp>
      <p:pic>
        <p:nvPicPr>
          <p:cNvPr id="11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6300" y="2298700"/>
            <a:ext cx="5041900" cy="1282700"/>
          </a:xfrm>
          <a:prstGeom prst="ellipse">
            <a:avLst/>
          </a:prstGeom>
          <a:ln w="63500" cap="rnd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Sleep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0" y="54864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eep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0" y="3187700"/>
            <a:ext cx="279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482527"/>
      </p:ext>
    </p:extLst>
  </p:cSld>
  <p:clrMapOvr>
    <a:masterClrMapping/>
  </p:clrMapOvr>
  <p:transition spd="slow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20000" numSld="8"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sz="1200">
              <a:solidFill>
                <a:srgbClr val="171717"/>
              </a:solidFill>
            </a:endParaRP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200">
                <a:solidFill>
                  <a:srgbClr val="171717"/>
                </a:solidFill>
              </a:rPr>
              <a:t>Your Logo</a:t>
            </a:r>
          </a:p>
        </p:txBody>
      </p:sp>
      <p:sp>
        <p:nvSpPr>
          <p:cNvPr id="31747" name="Pladsholder til indhold 17"/>
          <p:cNvSpPr>
            <a:spLocks noGrp="1"/>
          </p:cNvSpPr>
          <p:nvPr>
            <p:ph idx="1"/>
          </p:nvPr>
        </p:nvSpPr>
        <p:spPr bwMode="auto">
          <a:xfrm>
            <a:off x="457200" y="3048000"/>
            <a:ext cx="8229600" cy="3078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en-US" altLang="en-US" sz="2400" smtClean="0">
              <a:latin typeface="Arial" charset="0"/>
              <a:ea typeface="ＭＳ Ｐゴシック" pitchFamily="34" charset="-128"/>
            </a:endParaRPr>
          </a:p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1748" name="Titel 16"/>
          <p:cNvSpPr>
            <a:spLocks noGrp="1"/>
          </p:cNvSpPr>
          <p:nvPr>
            <p:ph type="title"/>
          </p:nvPr>
        </p:nvSpPr>
        <p:spPr bwMode="auto">
          <a:xfrm>
            <a:off x="177800" y="833438"/>
            <a:ext cx="4584700" cy="563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b="1" u="sng" smtClean="0">
                <a:solidFill>
                  <a:srgbClr val="002060"/>
                </a:solidFill>
                <a:latin typeface="Arial" charset="0"/>
                <a:ea typeface="ＭＳ Ｐゴシック" pitchFamily="34" charset="-128"/>
              </a:rPr>
              <a:t>What We Do</a:t>
            </a:r>
          </a:p>
        </p:txBody>
      </p:sp>
      <p:sp>
        <p:nvSpPr>
          <p:cNvPr id="31749" name="Pladsholder til tekst 18"/>
          <p:cNvSpPr>
            <a:spLocks noGrp="1"/>
          </p:cNvSpPr>
          <p:nvPr>
            <p:ph type="body" idx="13"/>
          </p:nvPr>
        </p:nvSpPr>
        <p:spPr bwMode="auto">
          <a:xfrm>
            <a:off x="177800" y="1447800"/>
            <a:ext cx="6489700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5400" y="5969000"/>
            <a:ext cx="2108200" cy="533400"/>
          </a:xfrm>
          <a:prstGeom prst="ellipse">
            <a:avLst/>
          </a:prstGeom>
          <a:ln w="63500" cap="rnd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685800" y="2273300"/>
            <a:ext cx="8458200" cy="337820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002060"/>
                </a:solidFill>
              </a:rPr>
              <a:t>Remote, Real-Time CART and  </a:t>
            </a:r>
          </a:p>
          <a:p>
            <a:r>
              <a:rPr lang="en-US" altLang="en-US" sz="2400" b="1" dirty="0">
                <a:solidFill>
                  <a:srgbClr val="002060"/>
                </a:solidFill>
              </a:rPr>
              <a:t>   Captioning  Services</a:t>
            </a:r>
          </a:p>
          <a:p>
            <a:pPr>
              <a:buFont typeface="Wingdings" pitchFamily="2" charset="2"/>
              <a:buChar char="v"/>
            </a:pPr>
            <a:endParaRPr lang="en-US" altLang="en-US" sz="24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da-DK" altLang="en-US" sz="2400" b="1" dirty="0">
                <a:solidFill>
                  <a:srgbClr val="002060"/>
                </a:solidFill>
              </a:rPr>
              <a:t>Video Captioning</a:t>
            </a:r>
          </a:p>
          <a:p>
            <a:pPr>
              <a:buFont typeface="Wingdings" pitchFamily="2" charset="2"/>
              <a:buChar char="v"/>
            </a:pPr>
            <a:endParaRPr lang="da-DK" altLang="en-US" sz="24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da-DK" altLang="en-US" sz="2400" b="1" dirty="0">
                <a:solidFill>
                  <a:srgbClr val="002060"/>
                </a:solidFill>
              </a:rPr>
              <a:t>Transcription (Legal, Medical, General)</a:t>
            </a:r>
          </a:p>
          <a:p>
            <a:endParaRPr lang="da-DK" altLang="en-US" sz="24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da-DK" altLang="en-US" sz="2400" b="1" dirty="0">
                <a:solidFill>
                  <a:srgbClr val="002060"/>
                </a:solidFill>
              </a:rPr>
              <a:t>Language Translation (Spanish, French, Portuguese)</a:t>
            </a:r>
          </a:p>
          <a:p>
            <a:r>
              <a:rPr lang="da-DK" altLang="en-US" sz="2400" b="1" dirty="0">
                <a:solidFill>
                  <a:srgbClr val="171717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24981955"/>
      </p:ext>
    </p:extLst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298700"/>
            <a:ext cx="8229600" cy="3827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Arial" charset="0"/>
                <a:ea typeface="ＭＳ Ｐゴシック" pitchFamily="34" charset="-128"/>
              </a:rPr>
              <a:t>Communication Access Real-time Translation (CART) is used to facilitate communication access through live streaming of text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Arial" charset="0"/>
                <a:ea typeface="ＭＳ Ｐゴシック" pitchFamily="34" charset="-128"/>
              </a:rPr>
              <a:t>Provides speech-to-text translation at live event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Arial" charset="0"/>
                <a:ea typeface="ＭＳ Ｐゴシック" pitchFamily="34" charset="-128"/>
              </a:rPr>
              <a:t>Requires no specialized equipment or expensive accommodations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Arial" charset="0"/>
                <a:ea typeface="ＭＳ Ｐゴシック" pitchFamily="34" charset="-128"/>
              </a:rPr>
              <a:t>Provides individuals with the ability to participate in the class or event</a:t>
            </a:r>
          </a:p>
          <a:p>
            <a:endParaRPr lang="en-US" alt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2770" name="Title 2"/>
          <p:cNvSpPr>
            <a:spLocks noGrp="1"/>
          </p:cNvSpPr>
          <p:nvPr>
            <p:ph type="title"/>
          </p:nvPr>
        </p:nvSpPr>
        <p:spPr bwMode="auto">
          <a:xfrm>
            <a:off x="177800" y="833438"/>
            <a:ext cx="4584700" cy="563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Arial" charset="0"/>
                <a:ea typeface="ＭＳ Ｐゴシック" pitchFamily="34" charset="-128"/>
              </a:rPr>
              <a:t>What Is CART?</a:t>
            </a:r>
          </a:p>
        </p:txBody>
      </p:sp>
      <p:sp>
        <p:nvSpPr>
          <p:cNvPr id="32771" name="Text Placeholder 3"/>
          <p:cNvSpPr>
            <a:spLocks noGrp="1"/>
          </p:cNvSpPr>
          <p:nvPr>
            <p:ph type="body" idx="13"/>
          </p:nvPr>
        </p:nvSpPr>
        <p:spPr bwMode="auto">
          <a:xfrm>
            <a:off x="177800" y="1447800"/>
            <a:ext cx="6489700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endParaRPr lang="en-US" altLang="en-US" dirty="0" smtClean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4800" y="6070600"/>
            <a:ext cx="2133600" cy="596900"/>
          </a:xfrm>
          <a:prstGeom prst="ellipse">
            <a:avLst/>
          </a:prstGeom>
          <a:ln w="63500" cap="rnd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12228461"/>
      </p:ext>
    </p:extLst>
  </p:cSld>
  <p:clrMapOvr>
    <a:masterClrMapping/>
  </p:clrMapOvr>
  <p:transition spd="slow" advTm="17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 txBox="1">
            <a:spLocks noChangeArrowheads="1"/>
          </p:cNvSpPr>
          <p:nvPr/>
        </p:nvSpPr>
        <p:spPr bwMode="gray">
          <a:xfrm>
            <a:off x="0" y="2830513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914400" eaLnBrk="0" hangingPunct="0">
              <a:lnSpc>
                <a:spcPct val="95000"/>
              </a:lnSpc>
            </a:pPr>
            <a:endParaRPr lang="en-US" altLang="en-US" sz="6000" b="1">
              <a:solidFill>
                <a:schemeClr val="tx2"/>
              </a:solidFill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endParaRPr lang="en-US" altLang="en-US" sz="1200">
              <a:solidFill>
                <a:srgbClr val="171717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761" y="5588000"/>
            <a:ext cx="5881739" cy="812800"/>
          </a:xfrm>
          <a:prstGeom prst="ellipse">
            <a:avLst/>
          </a:prstGeom>
          <a:ln w="63500" cap="rnd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65200" y="2743200"/>
            <a:ext cx="69977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400" b="1" i="1">
                <a:latin typeface="Trebuchet MS" pitchFamily="34" charset="0"/>
              </a:rPr>
              <a:t>Margaret Downs, CEO</a:t>
            </a:r>
          </a:p>
          <a:p>
            <a:pPr algn="ctr"/>
            <a:r>
              <a:rPr lang="en-US" altLang="en-US" sz="2400" b="1" i="1">
                <a:latin typeface="Trebuchet MS" pitchFamily="34" charset="0"/>
              </a:rPr>
              <a:t>Premier Visual Voice</a:t>
            </a:r>
          </a:p>
          <a:p>
            <a:pPr algn="ctr"/>
            <a:r>
              <a:rPr lang="en-US" altLang="en-US" sz="2400" b="1" i="1">
                <a:latin typeface="Trebuchet MS" pitchFamily="34" charset="0"/>
              </a:rPr>
              <a:t>Premiervisualvoice.com</a:t>
            </a:r>
          </a:p>
          <a:p>
            <a:pPr algn="ctr"/>
            <a:r>
              <a:rPr lang="en-US" altLang="en-US" sz="2400" b="1" i="1">
                <a:latin typeface="Trebuchet MS" pitchFamily="34" charset="0"/>
              </a:rPr>
              <a:t>216-246-9477</a:t>
            </a:r>
          </a:p>
          <a:p>
            <a:pPr algn="ctr"/>
            <a:r>
              <a:rPr lang="en-US" altLang="en-US" sz="2400" b="1" i="1">
                <a:latin typeface="Trebuchet MS" pitchFamily="34" charset="0"/>
              </a:rPr>
              <a:t>margaretdowns@premiervisualvoice.com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254000"/>
            <a:ext cx="80645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400" b="1"/>
              <a:t>Thank you for taking time to consider Premier Visual Voice for all your captioning needs.</a:t>
            </a:r>
          </a:p>
          <a:p>
            <a:endParaRPr lang="en-US" altLang="en-US" sz="2400"/>
          </a:p>
          <a:p>
            <a:pPr algn="ctr"/>
            <a:r>
              <a:rPr lang="en-US" altLang="en-US" sz="2400" b="1"/>
              <a:t>For more information or to schedule a demonstration please contact:</a:t>
            </a:r>
          </a:p>
        </p:txBody>
      </p:sp>
    </p:spTree>
    <p:extLst>
      <p:ext uri="{BB962C8B-B14F-4D97-AF65-F5344CB8AC3E}">
        <p14:creationId xmlns:p14="http://schemas.microsoft.com/office/powerpoint/2010/main" val="1364346924"/>
      </p:ext>
    </p:extLst>
  </p:cSld>
  <p:clrMapOvr>
    <a:masterClrMapping/>
  </p:clrMapOvr>
  <p:transition spd="slow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126</Words>
  <Application>Microsoft Office PowerPoint</Application>
  <PresentationFormat>On-screen Show (4:3)</PresentationFormat>
  <Paragraphs>28</Paragraphs>
  <Slides>4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Trebuchet MS</vt:lpstr>
      <vt:lpstr>Wingdings</vt:lpstr>
      <vt:lpstr>Office Theme</vt:lpstr>
      <vt:lpstr>PowerPoint Presentation</vt:lpstr>
      <vt:lpstr>What We Do</vt:lpstr>
      <vt:lpstr>What Is CART?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Downs</dc:creator>
  <cp:lastModifiedBy>Kurtis J. Soltman</cp:lastModifiedBy>
  <cp:revision>1</cp:revision>
  <dcterms:created xsi:type="dcterms:W3CDTF">2016-10-17T16:31:52Z</dcterms:created>
  <dcterms:modified xsi:type="dcterms:W3CDTF">2016-10-19T20:02:36Z</dcterms:modified>
</cp:coreProperties>
</file>