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6"/>
  </p:notesMasterIdLst>
  <p:sldIdLst>
    <p:sldId id="276" r:id="rId2"/>
    <p:sldId id="259" r:id="rId3"/>
    <p:sldId id="272" r:id="rId4"/>
    <p:sldId id="273" r:id="rId5"/>
    <p:sldId id="260" r:id="rId6"/>
    <p:sldId id="277" r:id="rId7"/>
    <p:sldId id="257" r:id="rId8"/>
    <p:sldId id="263" r:id="rId9"/>
    <p:sldId id="264" r:id="rId10"/>
    <p:sldId id="267" r:id="rId11"/>
    <p:sldId id="268" r:id="rId12"/>
    <p:sldId id="269" r:id="rId13"/>
    <p:sldId id="270" r:id="rId14"/>
    <p:sldId id="271" r:id="rId15"/>
    <p:sldId id="278" r:id="rId16"/>
    <p:sldId id="281" r:id="rId17"/>
    <p:sldId id="280" r:id="rId18"/>
    <p:sldId id="282" r:id="rId19"/>
    <p:sldId id="279" r:id="rId20"/>
    <p:sldId id="283" r:id="rId21"/>
    <p:sldId id="284" r:id="rId22"/>
    <p:sldId id="285" r:id="rId23"/>
    <p:sldId id="274"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7" autoAdjust="0"/>
    <p:restoredTop sz="82791" autoAdjust="0"/>
  </p:normalViewPr>
  <p:slideViewPr>
    <p:cSldViewPr snapToGrid="0">
      <p:cViewPr varScale="1">
        <p:scale>
          <a:sx n="79" d="100"/>
          <a:sy n="79" d="100"/>
        </p:scale>
        <p:origin x="-70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8B724-C9CC-491E-A4F3-FDA1FBB0B165}" type="datetimeFigureOut">
              <a:rPr lang="en-US" smtClean="0"/>
              <a:t>10/13/17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13B1F-D68B-4F04-9A00-5DD279FDC42B}" type="slidenum">
              <a:rPr lang="en-US" smtClean="0"/>
              <a:t>‹#›</a:t>
            </a:fld>
            <a:endParaRPr lang="en-US"/>
          </a:p>
        </p:txBody>
      </p:sp>
    </p:spTree>
    <p:extLst>
      <p:ext uri="{BB962C8B-B14F-4D97-AF65-F5344CB8AC3E}">
        <p14:creationId xmlns:p14="http://schemas.microsoft.com/office/powerpoint/2010/main" val="234869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Feels out of place somehow – might</a:t>
            </a:r>
            <a:r>
              <a:rPr lang="en-US" baseline="0" dirty="0"/>
              <a:t> need to move this around - </a:t>
            </a:r>
            <a:endParaRPr lang="en-US" dirty="0"/>
          </a:p>
        </p:txBody>
      </p:sp>
      <p:sp>
        <p:nvSpPr>
          <p:cNvPr id="4" name="Slide Number Placeholder 3"/>
          <p:cNvSpPr>
            <a:spLocks noGrp="1"/>
          </p:cNvSpPr>
          <p:nvPr>
            <p:ph type="sldNum" sz="quarter" idx="10"/>
          </p:nvPr>
        </p:nvSpPr>
        <p:spPr/>
        <p:txBody>
          <a:bodyPr/>
          <a:lstStyle/>
          <a:p>
            <a:fld id="{14913B1F-D68B-4F04-9A00-5DD279FDC42B}" type="slidenum">
              <a:rPr lang="en-US" smtClean="0"/>
              <a:t>4</a:t>
            </a:fld>
            <a:endParaRPr lang="en-US"/>
          </a:p>
        </p:txBody>
      </p:sp>
    </p:spTree>
    <p:extLst>
      <p:ext uri="{BB962C8B-B14F-4D97-AF65-F5344CB8AC3E}">
        <p14:creationId xmlns:p14="http://schemas.microsoft.com/office/powerpoint/2010/main" val="793709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a:t>
            </a:r>
            <a:r>
              <a:rPr lang="en-US" baseline="0" dirty="0"/>
              <a:t> talk about this </a:t>
            </a:r>
            <a:endParaRPr lang="en-US" dirty="0"/>
          </a:p>
        </p:txBody>
      </p:sp>
      <p:sp>
        <p:nvSpPr>
          <p:cNvPr id="4" name="Slide Number Placeholder 3"/>
          <p:cNvSpPr>
            <a:spLocks noGrp="1"/>
          </p:cNvSpPr>
          <p:nvPr>
            <p:ph type="sldNum" sz="quarter" idx="10"/>
          </p:nvPr>
        </p:nvSpPr>
        <p:spPr/>
        <p:txBody>
          <a:bodyPr/>
          <a:lstStyle/>
          <a:p>
            <a:fld id="{14913B1F-D68B-4F04-9A00-5DD279FDC42B}" type="slidenum">
              <a:rPr lang="en-US" smtClean="0"/>
              <a:t>23</a:t>
            </a:fld>
            <a:endParaRPr lang="en-US"/>
          </a:p>
        </p:txBody>
      </p:sp>
    </p:spTree>
    <p:extLst>
      <p:ext uri="{BB962C8B-B14F-4D97-AF65-F5344CB8AC3E}">
        <p14:creationId xmlns:p14="http://schemas.microsoft.com/office/powerpoint/2010/main" val="38558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perfect lead-in to the next slide *let’s keep it here* </a:t>
            </a:r>
          </a:p>
        </p:txBody>
      </p:sp>
      <p:sp>
        <p:nvSpPr>
          <p:cNvPr id="4" name="Slide Number Placeholder 3"/>
          <p:cNvSpPr>
            <a:spLocks noGrp="1"/>
          </p:cNvSpPr>
          <p:nvPr>
            <p:ph type="sldNum" sz="quarter" idx="10"/>
          </p:nvPr>
        </p:nvSpPr>
        <p:spPr/>
        <p:txBody>
          <a:bodyPr/>
          <a:lstStyle/>
          <a:p>
            <a:fld id="{14913B1F-D68B-4F04-9A00-5DD279FDC42B}" type="slidenum">
              <a:rPr lang="en-US" smtClean="0"/>
              <a:t>5</a:t>
            </a:fld>
            <a:endParaRPr lang="en-US"/>
          </a:p>
        </p:txBody>
      </p:sp>
    </p:spTree>
    <p:extLst>
      <p:ext uri="{BB962C8B-B14F-4D97-AF65-F5344CB8AC3E}">
        <p14:creationId xmlns:p14="http://schemas.microsoft.com/office/powerpoint/2010/main" val="331731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to us – talk to them, talk to us again if you need to – overthinking this too much</a:t>
            </a:r>
          </a:p>
          <a:p>
            <a:endParaRPr lang="en-US" dirty="0"/>
          </a:p>
          <a:p>
            <a:r>
              <a:rPr lang="en-US" dirty="0"/>
              <a:t>1</a:t>
            </a:r>
            <a:r>
              <a:rPr lang="en-US" baseline="30000" dirty="0"/>
              <a:t>st</a:t>
            </a:r>
            <a:r>
              <a:rPr lang="en-US" dirty="0"/>
              <a:t> slide with 3 steps (remove</a:t>
            </a:r>
            <a:r>
              <a:rPr lang="en-US" baseline="0" dirty="0"/>
              <a:t> step 1) – </a:t>
            </a:r>
          </a:p>
          <a:p>
            <a:endParaRPr lang="en-US" baseline="0" dirty="0"/>
          </a:p>
          <a:p>
            <a:r>
              <a:rPr lang="en-US" baseline="0" dirty="0"/>
              <a:t>Then next couple of steps to expand/explain</a:t>
            </a:r>
          </a:p>
          <a:p>
            <a:endParaRPr lang="en-US" baseline="0" dirty="0"/>
          </a:p>
          <a:p>
            <a:r>
              <a:rPr lang="en-US" baseline="0" dirty="0"/>
              <a:t>Here’s what we would hope happens when </a:t>
            </a:r>
            <a:r>
              <a:rPr lang="en-US" baseline="0" dirty="0" err="1"/>
              <a:t>studn</a:t>
            </a:r>
            <a:r>
              <a:rPr lang="en-US" baseline="0" dirty="0"/>
              <a:t> meets with you</a:t>
            </a:r>
            <a:endParaRPr lang="en-US" dirty="0"/>
          </a:p>
        </p:txBody>
      </p:sp>
      <p:sp>
        <p:nvSpPr>
          <p:cNvPr id="4" name="Slide Number Placeholder 3"/>
          <p:cNvSpPr>
            <a:spLocks noGrp="1"/>
          </p:cNvSpPr>
          <p:nvPr>
            <p:ph type="sldNum" sz="quarter" idx="10"/>
          </p:nvPr>
        </p:nvSpPr>
        <p:spPr/>
        <p:txBody>
          <a:bodyPr/>
          <a:lstStyle/>
          <a:p>
            <a:fld id="{3C6C1359-2F7F-42AE-8E96-5FF614D40B33}" type="slidenum">
              <a:rPr lang="en-US" smtClean="0"/>
              <a:t>8</a:t>
            </a:fld>
            <a:endParaRPr lang="en-US"/>
          </a:p>
        </p:txBody>
      </p:sp>
    </p:spTree>
    <p:extLst>
      <p:ext uri="{BB962C8B-B14F-4D97-AF65-F5344CB8AC3E}">
        <p14:creationId xmlns:p14="http://schemas.microsoft.com/office/powerpoint/2010/main" val="220602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5 doesn’t make a lick of sense</a:t>
            </a:r>
            <a:r>
              <a:rPr lang="en-US" baseline="0" dirty="0"/>
              <a:t> – need to fix that</a:t>
            </a:r>
            <a:endParaRPr lang="en-US" dirty="0"/>
          </a:p>
        </p:txBody>
      </p:sp>
      <p:sp>
        <p:nvSpPr>
          <p:cNvPr id="4" name="Slide Number Placeholder 3"/>
          <p:cNvSpPr>
            <a:spLocks noGrp="1"/>
          </p:cNvSpPr>
          <p:nvPr>
            <p:ph type="sldNum" sz="quarter" idx="10"/>
          </p:nvPr>
        </p:nvSpPr>
        <p:spPr/>
        <p:txBody>
          <a:bodyPr/>
          <a:lstStyle/>
          <a:p>
            <a:fld id="{3C6C1359-2F7F-42AE-8E96-5FF614D40B33}" type="slidenum">
              <a:rPr lang="en-US" smtClean="0"/>
              <a:t>9</a:t>
            </a:fld>
            <a:endParaRPr lang="en-US"/>
          </a:p>
        </p:txBody>
      </p:sp>
    </p:spTree>
    <p:extLst>
      <p:ext uri="{BB962C8B-B14F-4D97-AF65-F5344CB8AC3E}">
        <p14:creationId xmlns:p14="http://schemas.microsoft.com/office/powerpoint/2010/main" val="336677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good deed goes unpunished”</a:t>
            </a:r>
          </a:p>
          <a:p>
            <a:endParaRPr lang="en-US" baseline="0" dirty="0"/>
          </a:p>
          <a:p>
            <a:r>
              <a:rPr lang="en-US" baseline="0" dirty="0"/>
              <a:t>Ex – alternate start time for practicum or something pre externship – could create expectation that will always  be that way </a:t>
            </a:r>
          </a:p>
          <a:p>
            <a:endParaRPr lang="en-US" baseline="0" dirty="0"/>
          </a:p>
          <a:p>
            <a:r>
              <a:rPr lang="en-US" baseline="0" dirty="0"/>
              <a:t>Placement in a certain place/radius</a:t>
            </a:r>
            <a:endParaRPr lang="en-US" dirty="0"/>
          </a:p>
        </p:txBody>
      </p:sp>
      <p:sp>
        <p:nvSpPr>
          <p:cNvPr id="4" name="Slide Number Placeholder 3"/>
          <p:cNvSpPr>
            <a:spLocks noGrp="1"/>
          </p:cNvSpPr>
          <p:nvPr>
            <p:ph type="sldNum" sz="quarter" idx="10"/>
          </p:nvPr>
        </p:nvSpPr>
        <p:spPr/>
        <p:txBody>
          <a:bodyPr/>
          <a:lstStyle/>
          <a:p>
            <a:fld id="{3C6C1359-2F7F-42AE-8E96-5FF614D40B33}" type="slidenum">
              <a:rPr lang="en-US" smtClean="0"/>
              <a:t>10</a:t>
            </a:fld>
            <a:endParaRPr lang="en-US"/>
          </a:p>
        </p:txBody>
      </p:sp>
    </p:spTree>
    <p:extLst>
      <p:ext uri="{BB962C8B-B14F-4D97-AF65-F5344CB8AC3E}">
        <p14:creationId xmlns:p14="http://schemas.microsoft.com/office/powerpoint/2010/main" val="4112570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ASAC – can help with major</a:t>
            </a:r>
            <a:r>
              <a:rPr lang="en-US" baseline="0" dirty="0"/>
              <a:t> exploration if a student is facing a serious barrier and needs to reevaluate</a:t>
            </a:r>
            <a:endParaRPr lang="en-US" dirty="0"/>
          </a:p>
        </p:txBody>
      </p:sp>
      <p:sp>
        <p:nvSpPr>
          <p:cNvPr id="4" name="Slide Number Placeholder 3"/>
          <p:cNvSpPr>
            <a:spLocks noGrp="1"/>
          </p:cNvSpPr>
          <p:nvPr>
            <p:ph type="sldNum" sz="quarter" idx="10"/>
          </p:nvPr>
        </p:nvSpPr>
        <p:spPr/>
        <p:txBody>
          <a:bodyPr/>
          <a:lstStyle/>
          <a:p>
            <a:fld id="{3C6C1359-2F7F-42AE-8E96-5FF614D40B33}" type="slidenum">
              <a:rPr lang="en-US" smtClean="0"/>
              <a:t>11</a:t>
            </a:fld>
            <a:endParaRPr lang="en-US"/>
          </a:p>
        </p:txBody>
      </p:sp>
    </p:spTree>
    <p:extLst>
      <p:ext uri="{BB962C8B-B14F-4D97-AF65-F5344CB8AC3E}">
        <p14:creationId xmlns:p14="http://schemas.microsoft.com/office/powerpoint/2010/main" val="3516043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C1359-2F7F-42AE-8E96-5FF614D40B33}" type="slidenum">
              <a:rPr lang="en-US" smtClean="0"/>
              <a:t>12</a:t>
            </a:fld>
            <a:endParaRPr lang="en-US"/>
          </a:p>
        </p:txBody>
      </p:sp>
    </p:spTree>
    <p:extLst>
      <p:ext uri="{BB962C8B-B14F-4D97-AF65-F5344CB8AC3E}">
        <p14:creationId xmlns:p14="http://schemas.microsoft.com/office/powerpoint/2010/main" val="415629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OU has a responsibility to make sure</a:t>
            </a:r>
          </a:p>
          <a:p>
            <a:endParaRPr lang="en-US" dirty="0"/>
          </a:p>
          <a:p>
            <a:r>
              <a:rPr lang="en-US" dirty="0"/>
              <a:t>Include some sample statements maybe on a handout or something</a:t>
            </a:r>
          </a:p>
        </p:txBody>
      </p:sp>
      <p:sp>
        <p:nvSpPr>
          <p:cNvPr id="4" name="Slide Number Placeholder 3"/>
          <p:cNvSpPr>
            <a:spLocks noGrp="1"/>
          </p:cNvSpPr>
          <p:nvPr>
            <p:ph type="sldNum" sz="quarter" idx="10"/>
          </p:nvPr>
        </p:nvSpPr>
        <p:spPr/>
        <p:txBody>
          <a:bodyPr/>
          <a:lstStyle/>
          <a:p>
            <a:fld id="{3C6C1359-2F7F-42AE-8E96-5FF614D40B33}" type="slidenum">
              <a:rPr lang="en-US" smtClean="0"/>
              <a:t>13</a:t>
            </a:fld>
            <a:endParaRPr lang="en-US"/>
          </a:p>
        </p:txBody>
      </p:sp>
    </p:spTree>
    <p:extLst>
      <p:ext uri="{BB962C8B-B14F-4D97-AF65-F5344CB8AC3E}">
        <p14:creationId xmlns:p14="http://schemas.microsoft.com/office/powerpoint/2010/main" val="380558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C1359-2F7F-42AE-8E96-5FF614D40B33}" type="slidenum">
              <a:rPr lang="en-US" smtClean="0"/>
              <a:t>14</a:t>
            </a:fld>
            <a:endParaRPr lang="en-US"/>
          </a:p>
        </p:txBody>
      </p:sp>
    </p:spTree>
    <p:extLst>
      <p:ext uri="{BB962C8B-B14F-4D97-AF65-F5344CB8AC3E}">
        <p14:creationId xmlns:p14="http://schemas.microsoft.com/office/powerpoint/2010/main" val="268217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9594703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97EFFF-819F-4859-8AE7-2A0B2DA824EE}" type="datetimeFigureOut">
              <a:rPr lang="en-US" smtClean="0"/>
              <a:t>10/13/17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427147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289982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734550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2436138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68045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4262443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999001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240523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52787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EFFF-819F-4859-8AE7-2A0B2DA824EE}" type="datetimeFigureOut">
              <a:rPr lang="en-US" smtClean="0"/>
              <a:t>10/13/17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0085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97EFFF-819F-4859-8AE7-2A0B2DA824EE}" type="datetimeFigureOut">
              <a:rPr lang="en-US" smtClean="0"/>
              <a:t>10/13/17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2210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97EFFF-819F-4859-8AE7-2A0B2DA824EE}" type="datetimeFigureOut">
              <a:rPr lang="en-US" smtClean="0"/>
              <a:t>10/13/17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109011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97EFFF-819F-4859-8AE7-2A0B2DA824EE}" type="datetimeFigureOut">
              <a:rPr lang="en-US" smtClean="0"/>
              <a:t>10/13/17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288970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2B97EFFF-819F-4859-8AE7-2A0B2DA824EE}" type="datetimeFigureOut">
              <a:rPr lang="en-US" smtClean="0"/>
              <a:t>10/13/17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308871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97EFFF-819F-4859-8AE7-2A0B2DA824EE}" type="datetimeFigureOut">
              <a:rPr lang="en-US" smtClean="0"/>
              <a:t>10/13/17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46799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97EFFF-819F-4859-8AE7-2A0B2DA824EE}" type="datetimeFigureOut">
              <a:rPr lang="en-US" smtClean="0"/>
              <a:t>10/13/17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6EDD-1127-453E-82F7-AC35070D2BD2}" type="slidenum">
              <a:rPr lang="en-US" smtClean="0"/>
              <a:t>‹#›</a:t>
            </a:fld>
            <a:endParaRPr lang="en-US"/>
          </a:p>
        </p:txBody>
      </p:sp>
    </p:spTree>
    <p:extLst>
      <p:ext uri="{BB962C8B-B14F-4D97-AF65-F5344CB8AC3E}">
        <p14:creationId xmlns:p14="http://schemas.microsoft.com/office/powerpoint/2010/main" val="28037013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97EFFF-819F-4859-8AE7-2A0B2DA824EE}" type="datetimeFigureOut">
              <a:rPr lang="en-US" smtClean="0"/>
              <a:t>10/13/17</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886EDD-1127-453E-82F7-AC35070D2BD2}" type="slidenum">
              <a:rPr lang="en-US" smtClean="0"/>
              <a:t>‹#›</a:t>
            </a:fld>
            <a:endParaRPr lang="en-US"/>
          </a:p>
        </p:txBody>
      </p:sp>
    </p:spTree>
    <p:extLst>
      <p:ext uri="{BB962C8B-B14F-4D97-AF65-F5344CB8AC3E}">
        <p14:creationId xmlns:p14="http://schemas.microsoft.com/office/powerpoint/2010/main" val="3886345732"/>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536160"/>
            <a:ext cx="12192000" cy="13218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313508" y="329995"/>
            <a:ext cx="8347166" cy="3208624"/>
          </a:xfrm>
        </p:spPr>
        <p:txBody>
          <a:bodyPr>
            <a:noAutofit/>
          </a:bodyPr>
          <a:lstStyle/>
          <a:p>
            <a:pPr algn="l"/>
            <a:r>
              <a:rPr lang="en-US" sz="4400" b="1" dirty="0"/>
              <a:t>On The Job – For Credit: Creating Accommodation Processes for Internship and Clinical Experiences</a:t>
            </a:r>
            <a:endParaRPr lang="en-US" sz="4400" dirty="0"/>
          </a:p>
        </p:txBody>
      </p:sp>
      <p:sp>
        <p:nvSpPr>
          <p:cNvPr id="5" name="Subtitle 4"/>
          <p:cNvSpPr>
            <a:spLocks noGrp="1"/>
          </p:cNvSpPr>
          <p:nvPr>
            <p:ph type="subTitle" idx="1"/>
          </p:nvPr>
        </p:nvSpPr>
        <p:spPr>
          <a:xfrm>
            <a:off x="627017" y="3538619"/>
            <a:ext cx="10180411" cy="1800183"/>
          </a:xfrm>
        </p:spPr>
        <p:txBody>
          <a:bodyPr>
            <a:normAutofit/>
          </a:bodyPr>
          <a:lstStyle/>
          <a:p>
            <a:endParaRPr lang="en-US" sz="1600" dirty="0"/>
          </a:p>
          <a:p>
            <a:r>
              <a:rPr lang="en-US" sz="2400" dirty="0"/>
              <a:t>Kris Knight, Accessibility Services Coordinator – Defiance College</a:t>
            </a:r>
            <a:br>
              <a:rPr lang="en-US" sz="2400" dirty="0"/>
            </a:br>
            <a:endParaRPr lang="en-US" sz="600" dirty="0"/>
          </a:p>
          <a:p>
            <a:r>
              <a:rPr lang="en-US" sz="2400" dirty="0"/>
              <a:t>Alex Ecklund, Accessibility Coordinator – Ohio University</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531" r="378"/>
          <a:stretch/>
        </p:blipFill>
        <p:spPr>
          <a:xfrm>
            <a:off x="438198" y="5816080"/>
            <a:ext cx="4222865" cy="762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5372" y="5816080"/>
            <a:ext cx="5715000" cy="762000"/>
          </a:xfrm>
          <a:prstGeom prst="rect">
            <a:avLst/>
          </a:prstGeom>
        </p:spPr>
      </p:pic>
    </p:spTree>
    <p:extLst>
      <p:ext uri="{BB962C8B-B14F-4D97-AF65-F5344CB8AC3E}">
        <p14:creationId xmlns:p14="http://schemas.microsoft.com/office/powerpoint/2010/main" val="15038503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Referring Students</a:t>
            </a:r>
          </a:p>
        </p:txBody>
      </p:sp>
      <p:sp>
        <p:nvSpPr>
          <p:cNvPr id="3" name="Content Placeholder 2"/>
          <p:cNvSpPr>
            <a:spLocks noGrp="1"/>
          </p:cNvSpPr>
          <p:nvPr>
            <p:ph idx="1"/>
          </p:nvPr>
        </p:nvSpPr>
        <p:spPr>
          <a:xfrm>
            <a:off x="685801" y="2142067"/>
            <a:ext cx="10131425" cy="4232607"/>
          </a:xfrm>
        </p:spPr>
        <p:txBody>
          <a:bodyPr>
            <a:normAutofit fontScale="62500" lnSpcReduction="20000"/>
          </a:bodyPr>
          <a:lstStyle/>
          <a:p>
            <a:pPr marL="0" indent="0">
              <a:buNone/>
            </a:pPr>
            <a:r>
              <a:rPr lang="en-US" sz="5100" b="1" dirty="0">
                <a:solidFill>
                  <a:schemeClr val="accent2"/>
                </a:solidFill>
                <a:effectLst>
                  <a:outerShdw blurRad="38100" dist="38100" dir="2700000" algn="tl">
                    <a:srgbClr val="000000">
                      <a:alpha val="43137"/>
                    </a:srgbClr>
                  </a:outerShdw>
                </a:effectLst>
              </a:rPr>
              <a:t>DON’T</a:t>
            </a:r>
          </a:p>
          <a:p>
            <a:r>
              <a:rPr lang="en-US" sz="3800" dirty="0">
                <a:solidFill>
                  <a:schemeClr val="tx1"/>
                </a:solidFill>
              </a:rPr>
              <a:t>Ask a student if they have a disability</a:t>
            </a:r>
          </a:p>
          <a:p>
            <a:r>
              <a:rPr lang="en-US" sz="3800" dirty="0">
                <a:solidFill>
                  <a:schemeClr val="tx1"/>
                </a:solidFill>
              </a:rPr>
              <a:t>Tell a student you “think” they have a disability</a:t>
            </a:r>
          </a:p>
          <a:p>
            <a:r>
              <a:rPr lang="en-US" sz="3800" dirty="0">
                <a:solidFill>
                  <a:schemeClr val="tx1"/>
                </a:solidFill>
              </a:rPr>
              <a:t>Provide them with accommodations or modifications without consulting with SAS</a:t>
            </a:r>
          </a:p>
          <a:p>
            <a:pPr lvl="1"/>
            <a:r>
              <a:rPr lang="en-US" sz="3800" dirty="0">
                <a:solidFill>
                  <a:schemeClr val="tx1"/>
                </a:solidFill>
              </a:rPr>
              <a:t>This has the potential to create an expectation or understanding in the student that they will be accommodated in future experiences/courses</a:t>
            </a:r>
          </a:p>
          <a:p>
            <a:pPr lvl="1"/>
            <a:r>
              <a:rPr lang="en-US" sz="3800" dirty="0">
                <a:solidFill>
                  <a:schemeClr val="tx1"/>
                </a:solidFill>
              </a:rPr>
              <a:t>If a student discloses to you that they have a disability, don’t be afraid to refer them directly to Student Accessibility Services to go through the approved process.</a:t>
            </a:r>
          </a:p>
          <a:p>
            <a:endParaRPr lang="en-US" sz="2400" dirty="0"/>
          </a:p>
        </p:txBody>
      </p:sp>
    </p:spTree>
    <p:extLst>
      <p:ext uri="{BB962C8B-B14F-4D97-AF65-F5344CB8AC3E}">
        <p14:creationId xmlns:p14="http://schemas.microsoft.com/office/powerpoint/2010/main" val="28456554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Referring Students</a:t>
            </a:r>
          </a:p>
        </p:txBody>
      </p:sp>
      <p:sp>
        <p:nvSpPr>
          <p:cNvPr id="3" name="Content Placeholder 2"/>
          <p:cNvSpPr>
            <a:spLocks noGrp="1"/>
          </p:cNvSpPr>
          <p:nvPr>
            <p:ph idx="1"/>
          </p:nvPr>
        </p:nvSpPr>
        <p:spPr>
          <a:xfrm>
            <a:off x="685801" y="2142067"/>
            <a:ext cx="10131425" cy="4193419"/>
          </a:xfrm>
        </p:spPr>
        <p:txBody>
          <a:bodyPr>
            <a:normAutofit lnSpcReduction="10000"/>
          </a:bodyPr>
          <a:lstStyle/>
          <a:p>
            <a:pPr marL="0" indent="0">
              <a:buNone/>
            </a:pPr>
            <a:r>
              <a:rPr lang="en-US" sz="3600" b="1" dirty="0">
                <a:solidFill>
                  <a:schemeClr val="accent2"/>
                </a:solidFill>
                <a:effectLst>
                  <a:outerShdw blurRad="38100" dist="38100" dir="2700000" algn="tl">
                    <a:srgbClr val="000000">
                      <a:alpha val="43137"/>
                    </a:srgbClr>
                  </a:outerShdw>
                </a:effectLst>
              </a:rPr>
              <a:t>DO</a:t>
            </a:r>
          </a:p>
          <a:p>
            <a:r>
              <a:rPr lang="en-US" sz="2800" dirty="0">
                <a:solidFill>
                  <a:schemeClr val="tx1"/>
                </a:solidFill>
              </a:rPr>
              <a:t>Focus on observable, objective things</a:t>
            </a:r>
          </a:p>
          <a:p>
            <a:r>
              <a:rPr lang="en-US" sz="2800" dirty="0">
                <a:solidFill>
                  <a:schemeClr val="tx1"/>
                </a:solidFill>
              </a:rPr>
              <a:t>Ask if they’ve ever received assistance (either previously at OU or in High School etc.)</a:t>
            </a:r>
          </a:p>
          <a:p>
            <a:r>
              <a:rPr lang="en-US" sz="2800" dirty="0">
                <a:solidFill>
                  <a:schemeClr val="tx1"/>
                </a:solidFill>
              </a:rPr>
              <a:t>Give them a list of other resources on campus that may be helpful (i.e. Career Center, Advising Center, Counseling and Psychological Services, etc.)</a:t>
            </a:r>
          </a:p>
          <a:p>
            <a:r>
              <a:rPr lang="en-US" sz="2800" dirty="0">
                <a:solidFill>
                  <a:schemeClr val="tx1"/>
                </a:solidFill>
              </a:rPr>
              <a:t>Incorporate SAS into the above resource list</a:t>
            </a:r>
          </a:p>
          <a:p>
            <a:pPr marL="0" indent="0">
              <a:buNone/>
            </a:pPr>
            <a:endParaRPr lang="en-US" dirty="0">
              <a:solidFill>
                <a:schemeClr val="tx1"/>
              </a:solidFill>
            </a:endParaRPr>
          </a:p>
          <a:p>
            <a:endParaRPr lang="en-US" sz="2400" dirty="0"/>
          </a:p>
        </p:txBody>
      </p:sp>
    </p:spTree>
    <p:extLst>
      <p:ext uri="{BB962C8B-B14F-4D97-AF65-F5344CB8AC3E}">
        <p14:creationId xmlns:p14="http://schemas.microsoft.com/office/powerpoint/2010/main" val="40468272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 their potential discomfort!</a:t>
            </a:r>
          </a:p>
        </p:txBody>
      </p:sp>
      <p:sp>
        <p:nvSpPr>
          <p:cNvPr id="3" name="Content Placeholder 2"/>
          <p:cNvSpPr>
            <a:spLocks noGrp="1"/>
          </p:cNvSpPr>
          <p:nvPr>
            <p:ph idx="1"/>
          </p:nvPr>
        </p:nvSpPr>
        <p:spPr/>
        <p:txBody>
          <a:bodyPr>
            <a:normAutofit/>
          </a:bodyPr>
          <a:lstStyle/>
          <a:p>
            <a:pPr marL="0" indent="0">
              <a:buNone/>
            </a:pPr>
            <a:r>
              <a:rPr lang="en-US" sz="2400" dirty="0"/>
              <a:t>It’s ok to be unsure about some of this! – Remember that DSS offices are a resource for internship/externship coordinators and faculty in addition to students.  We employ full time staff members who’s job it is to make sure that students have equal access to curriculum.</a:t>
            </a:r>
          </a:p>
          <a:p>
            <a:pPr marL="0" indent="0">
              <a:buNone/>
            </a:pPr>
            <a:endParaRPr lang="en-US" sz="2400" dirty="0"/>
          </a:p>
          <a:p>
            <a:pPr marL="0" indent="0">
              <a:buNone/>
            </a:pPr>
            <a:r>
              <a:rPr lang="en-US" sz="2400" dirty="0"/>
              <a:t>We will also consult with partners in the field to help departments laisse or brainstorm new and unique solutions to these complicated circumstances</a:t>
            </a:r>
          </a:p>
          <a:p>
            <a:endParaRPr lang="en-US" sz="2400" dirty="0"/>
          </a:p>
        </p:txBody>
      </p:sp>
    </p:spTree>
    <p:extLst>
      <p:ext uri="{BB962C8B-B14F-4D97-AF65-F5344CB8AC3E}">
        <p14:creationId xmlns:p14="http://schemas.microsoft.com/office/powerpoint/2010/main" val="19178035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297577"/>
          </a:xfrm>
        </p:spPr>
        <p:txBody>
          <a:bodyPr>
            <a:normAutofit fontScale="90000"/>
          </a:bodyPr>
          <a:lstStyle/>
          <a:p>
            <a:r>
              <a:rPr lang="en-US" sz="4000" dirty="0"/>
              <a:t>“Easy” first steps	these folks can take:</a:t>
            </a:r>
          </a:p>
        </p:txBody>
      </p:sp>
      <p:sp>
        <p:nvSpPr>
          <p:cNvPr id="3" name="Content Placeholder 2"/>
          <p:cNvSpPr>
            <a:spLocks noGrp="1"/>
          </p:cNvSpPr>
          <p:nvPr>
            <p:ph idx="1"/>
          </p:nvPr>
        </p:nvSpPr>
        <p:spPr>
          <a:xfrm>
            <a:off x="685801" y="1815737"/>
            <a:ext cx="10131425" cy="4480560"/>
          </a:xfrm>
        </p:spPr>
        <p:txBody>
          <a:bodyPr>
            <a:noAutofit/>
          </a:bodyPr>
          <a:lstStyle/>
          <a:p>
            <a:r>
              <a:rPr lang="en-US" sz="2800" dirty="0"/>
              <a:t>Put statements in their syllabi/manuals/application regarding how to request accommodation and make verbal announcements at group meetings for internships.</a:t>
            </a:r>
          </a:p>
          <a:p>
            <a:r>
              <a:rPr lang="en-US" sz="2800" dirty="0"/>
              <a:t>Survey their objectives, outcomes, etc. </a:t>
            </a:r>
          </a:p>
          <a:p>
            <a:pPr lvl="1"/>
            <a:r>
              <a:rPr lang="en-US" sz="2400" dirty="0"/>
              <a:t>These should be clear and concrete</a:t>
            </a:r>
          </a:p>
          <a:p>
            <a:pPr lvl="1"/>
            <a:r>
              <a:rPr lang="en-US" sz="2400" dirty="0"/>
              <a:t>They should avoid describing “how” something is done</a:t>
            </a:r>
          </a:p>
          <a:p>
            <a:pPr lvl="1"/>
            <a:r>
              <a:rPr lang="en-US" sz="2400" dirty="0"/>
              <a:t>They should accurately portray the essential functions that someone need to complete and what they mean.</a:t>
            </a:r>
          </a:p>
        </p:txBody>
      </p:sp>
    </p:spTree>
    <p:extLst>
      <p:ext uri="{BB962C8B-B14F-4D97-AF65-F5344CB8AC3E}">
        <p14:creationId xmlns:p14="http://schemas.microsoft.com/office/powerpoint/2010/main" val="17730800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Universities can’t do</a:t>
            </a:r>
          </a:p>
        </p:txBody>
      </p:sp>
      <p:sp>
        <p:nvSpPr>
          <p:cNvPr id="3" name="Content Placeholder 2"/>
          <p:cNvSpPr>
            <a:spLocks noGrp="1"/>
          </p:cNvSpPr>
          <p:nvPr>
            <p:ph idx="1"/>
          </p:nvPr>
        </p:nvSpPr>
        <p:spPr>
          <a:effectLst>
            <a:innerShdw blurRad="63500" dist="50800" dir="5400000">
              <a:prstClr val="black">
                <a:alpha val="71000"/>
              </a:prstClr>
            </a:innerShdw>
          </a:effectLst>
        </p:spPr>
        <p:txBody>
          <a:bodyPr>
            <a:normAutofit/>
          </a:bodyPr>
          <a:lstStyle/>
          <a:p>
            <a:pPr marL="0" indent="0">
              <a:buNone/>
            </a:pPr>
            <a:r>
              <a:rPr lang="en-US" sz="3200" b="1" dirty="0">
                <a:effectLst>
                  <a:outerShdw blurRad="38100" dist="38100" dir="2700000" algn="tl">
                    <a:srgbClr val="000000">
                      <a:alpha val="43137"/>
                    </a:srgbClr>
                  </a:outerShdw>
                </a:effectLst>
              </a:rPr>
              <a:t>We can’t do </a:t>
            </a:r>
            <a:r>
              <a:rPr lang="en-US" sz="3200" b="1" dirty="0">
                <a:effectLst>
                  <a:outerShdw blurRad="38100" dist="38100" dir="2700000" algn="tl">
                    <a:schemeClr val="bg2">
                      <a:lumMod val="20000"/>
                      <a:lumOff val="80000"/>
                      <a:alpha val="0"/>
                    </a:schemeClr>
                  </a:outerShdw>
                </a:effectLst>
              </a:rPr>
              <a:t>nothing</a:t>
            </a:r>
            <a:r>
              <a:rPr lang="en-US" sz="3200" b="1"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r>
              <a:rPr lang="en-US" sz="2800" dirty="0"/>
              <a:t>If we don’t develop or adhere to a plan to address these kinds of experiential/clinical/field/internship programs then we’ll continue to be caught off guard by and reacting to accommodating these students.</a:t>
            </a:r>
          </a:p>
          <a:p>
            <a:pPr marL="0" indent="0">
              <a:buNone/>
            </a:pPr>
            <a:r>
              <a:rPr lang="en-US" sz="2800" dirty="0"/>
              <a:t>At best, we enable our students to fail and at worst, subject ourselves to compliance lawsuits/OCR judgements.</a:t>
            </a:r>
          </a:p>
        </p:txBody>
      </p:sp>
    </p:spTree>
    <p:extLst>
      <p:ext uri="{BB962C8B-B14F-4D97-AF65-F5344CB8AC3E}">
        <p14:creationId xmlns:p14="http://schemas.microsoft.com/office/powerpoint/2010/main" val="35203934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31223"/>
            <a:ext cx="10131425" cy="1114697"/>
          </a:xfrm>
        </p:spPr>
        <p:txBody>
          <a:bodyPr>
            <a:normAutofit fontScale="90000"/>
          </a:bodyPr>
          <a:lstStyle/>
          <a:p>
            <a:r>
              <a:rPr lang="en-US" sz="4000" dirty="0"/>
              <a:t>Types of Internship accommodations</a:t>
            </a:r>
          </a:p>
        </p:txBody>
      </p:sp>
      <p:sp>
        <p:nvSpPr>
          <p:cNvPr id="3" name="Content Placeholder 2"/>
          <p:cNvSpPr>
            <a:spLocks noGrp="1"/>
          </p:cNvSpPr>
          <p:nvPr>
            <p:ph idx="1"/>
          </p:nvPr>
        </p:nvSpPr>
        <p:spPr>
          <a:xfrm>
            <a:off x="685801" y="1645920"/>
            <a:ext cx="10131425" cy="4663441"/>
          </a:xfrm>
        </p:spPr>
        <p:txBody>
          <a:bodyPr vert="horz" lIns="91440" tIns="45720" rIns="91440" bIns="45720" rtlCol="0" anchor="t">
            <a:normAutofit lnSpcReduction="10000"/>
          </a:bodyPr>
          <a:lstStyle/>
          <a:p>
            <a:r>
              <a:rPr lang="en-US" sz="2400" dirty="0"/>
              <a:t>Accommodations during internship do look different than those in traditional classroom settings.</a:t>
            </a:r>
          </a:p>
          <a:p>
            <a:pPr lvl="1">
              <a:buFont typeface="Arial" pitchFamily="34" charset="0"/>
            </a:pPr>
            <a:r>
              <a:rPr lang="en-US" sz="2000" dirty="0">
                <a:solidFill>
                  <a:srgbClr val="FFFF00"/>
                </a:solidFill>
              </a:rPr>
              <a:t>For example, a student may have received note taking assistance via a peer in classroom, but this would not be appropriate in the work setting. However, the student may be able to use assistive technology to record and/or transcribe materials as needed. </a:t>
            </a:r>
          </a:p>
          <a:p>
            <a:r>
              <a:rPr lang="en-US" sz="2400" dirty="0"/>
              <a:t>DSS staff, the student, and the site supervisor should all work together to determine:</a:t>
            </a:r>
          </a:p>
          <a:p>
            <a:pPr lvl="1"/>
            <a:r>
              <a:rPr lang="en-US" sz="2000" dirty="0"/>
              <a:t>How do previous classroom accommodations translate into work accommodations?</a:t>
            </a:r>
            <a:endParaRPr sz="2000" dirty="0"/>
          </a:p>
          <a:p>
            <a:pPr lvl="1"/>
            <a:r>
              <a:rPr lang="en-US" sz="2000" dirty="0">
                <a:solidFill>
                  <a:srgbClr val="FFFF00"/>
                </a:solidFill>
              </a:rPr>
              <a:t>What additional accommodations may be needed in the work setting? </a:t>
            </a:r>
          </a:p>
          <a:p>
            <a:pPr marL="274320" lvl="1" indent="0">
              <a:buNone/>
            </a:pPr>
            <a:endParaRPr lang="en-US" sz="2000" dirty="0">
              <a:solidFill>
                <a:srgbClr val="FFFF00"/>
              </a:solidFill>
            </a:endParaRPr>
          </a:p>
          <a:p>
            <a:pPr marL="274320" lvl="1" indent="0">
              <a:buNone/>
            </a:pPr>
            <a:r>
              <a:rPr lang="en-US" sz="2000" dirty="0">
                <a:solidFill>
                  <a:srgbClr val="FFFF00"/>
                </a:solidFill>
              </a:rPr>
              <a:t>This can also be a good timepoint to connect with Vocational Rehabilitation if applicable as they can have knowledge and resources that DSS may not. </a:t>
            </a:r>
          </a:p>
          <a:p>
            <a:pPr lvl="1"/>
            <a:endParaRPr lang="en-US" dirty="0">
              <a:solidFill>
                <a:srgbClr val="000000"/>
              </a:solidFill>
            </a:endParaRPr>
          </a:p>
        </p:txBody>
      </p:sp>
    </p:spTree>
    <p:extLst>
      <p:ext uri="{BB962C8B-B14F-4D97-AF65-F5344CB8AC3E}">
        <p14:creationId xmlns:p14="http://schemas.microsoft.com/office/powerpoint/2010/main" val="33850468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Considerations prior to internship</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Is the location accessible?</a:t>
            </a:r>
          </a:p>
          <a:p>
            <a:r>
              <a:rPr lang="en-US" sz="2800" dirty="0"/>
              <a:t>What are the functional requirements of the internship? Can the student meet these requirements?</a:t>
            </a:r>
          </a:p>
          <a:p>
            <a:r>
              <a:rPr lang="en-US" sz="2800" dirty="0"/>
              <a:t>How much time is needed to implement the accommodations?</a:t>
            </a:r>
          </a:p>
          <a:p>
            <a:r>
              <a:rPr lang="en-US" sz="2800" dirty="0"/>
              <a:t>Are there outside vocational rehabilitation agencies that would be beneficial to bring into the process??</a:t>
            </a:r>
          </a:p>
          <a:p>
            <a:pPr marL="0" indent="0" algn="r">
              <a:buNone/>
            </a:pPr>
            <a:r>
              <a:rPr lang="en-US" sz="2800" i="1" dirty="0"/>
              <a:t>Adapted from Severance and Starr (2011)</a:t>
            </a:r>
          </a:p>
        </p:txBody>
      </p:sp>
    </p:spTree>
    <p:extLst>
      <p:ext uri="{BB962C8B-B14F-4D97-AF65-F5344CB8AC3E}">
        <p14:creationId xmlns:p14="http://schemas.microsoft.com/office/powerpoint/2010/main" val="282339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Another Example…</a:t>
            </a:r>
          </a:p>
        </p:txBody>
      </p:sp>
    </p:spTree>
    <p:extLst>
      <p:ext uri="{BB962C8B-B14F-4D97-AF65-F5344CB8AC3E}">
        <p14:creationId xmlns:p14="http://schemas.microsoft.com/office/powerpoint/2010/main" val="34183863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Attendance Modification During Internship?</a:t>
            </a:r>
          </a:p>
        </p:txBody>
      </p:sp>
      <p:sp>
        <p:nvSpPr>
          <p:cNvPr id="3" name="Content Placeholder 2"/>
          <p:cNvSpPr>
            <a:spLocks noGrp="1"/>
          </p:cNvSpPr>
          <p:nvPr>
            <p:ph idx="1"/>
          </p:nvPr>
        </p:nvSpPr>
        <p:spPr>
          <a:xfrm>
            <a:off x="685801" y="2142067"/>
            <a:ext cx="10131425" cy="4193419"/>
          </a:xfrm>
        </p:spPr>
        <p:txBody>
          <a:bodyPr vert="horz" lIns="91440" tIns="45720" rIns="91440" bIns="45720" rtlCol="0" anchor="t">
            <a:noAutofit/>
          </a:bodyPr>
          <a:lstStyle/>
          <a:p>
            <a:r>
              <a:rPr lang="en-US" sz="2400" dirty="0"/>
              <a:t>A </a:t>
            </a:r>
            <a:r>
              <a:rPr lang="en-US" sz="2400" dirty="0" smtClean="0"/>
              <a:t>student </a:t>
            </a:r>
            <a:r>
              <a:rPr lang="en-US" sz="2400" dirty="0"/>
              <a:t>was required to completed a 120 internship. The student had a chronic medical condition which previously impacted classroom attendance during periods of acute symptom flare up. </a:t>
            </a:r>
          </a:p>
          <a:p>
            <a:pPr lvl="1"/>
            <a:r>
              <a:rPr lang="en-US" sz="2400" dirty="0">
                <a:solidFill>
                  <a:srgbClr val="FFFF00"/>
                </a:solidFill>
              </a:rPr>
              <a:t>Internship site was obtained which would allow for telecommuting.</a:t>
            </a:r>
          </a:p>
          <a:p>
            <a:pPr lvl="1"/>
            <a:r>
              <a:rPr lang="en-US" sz="2400" dirty="0">
                <a:solidFill>
                  <a:srgbClr val="FFFF00"/>
                </a:solidFill>
              </a:rPr>
              <a:t>Clear expectations for attendance established at the beginning of the process. </a:t>
            </a:r>
          </a:p>
          <a:p>
            <a:r>
              <a:rPr lang="en-US" sz="2400" dirty="0">
                <a:solidFill>
                  <a:srgbClr val="FFFF00"/>
                </a:solidFill>
              </a:rPr>
              <a:t>In this situation the attendance accommodation was determined reasonable as the student could still perform the </a:t>
            </a:r>
            <a:r>
              <a:rPr lang="en-US" sz="2400" b="1" dirty="0">
                <a:solidFill>
                  <a:srgbClr val="FFFF00"/>
                </a:solidFill>
              </a:rPr>
              <a:t>essential functions</a:t>
            </a:r>
            <a:r>
              <a:rPr lang="en-US" sz="2400" dirty="0">
                <a:solidFill>
                  <a:srgbClr val="FFFF00"/>
                </a:solidFill>
              </a:rPr>
              <a:t> of the position. This is a decision that would be need to be made in each case. </a:t>
            </a:r>
          </a:p>
        </p:txBody>
      </p:sp>
    </p:spTree>
    <p:extLst>
      <p:ext uri="{BB962C8B-B14F-4D97-AF65-F5344CB8AC3E}">
        <p14:creationId xmlns:p14="http://schemas.microsoft.com/office/powerpoint/2010/main" val="31225356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 Few Common Accommodations</a:t>
            </a: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t>Assistive Technology</a:t>
            </a:r>
          </a:p>
          <a:p>
            <a:pPr lvl="1"/>
            <a:r>
              <a:rPr lang="en-US" sz="2400" dirty="0">
                <a:solidFill>
                  <a:srgbClr val="FFFF00"/>
                </a:solidFill>
              </a:rPr>
              <a:t>Screen Enhancers, Text to voice software, Alternative format print materials, Captioned presentations, etc...</a:t>
            </a:r>
          </a:p>
          <a:p>
            <a:pPr marL="274320" lvl="1" indent="0">
              <a:buNone/>
            </a:pPr>
            <a:endParaRPr lang="en-US" sz="2400" dirty="0">
              <a:solidFill>
                <a:srgbClr val="FFFF00"/>
              </a:solidFill>
            </a:endParaRPr>
          </a:p>
          <a:p>
            <a:pPr lvl="1"/>
            <a:r>
              <a:rPr lang="en-US" sz="2400" dirty="0">
                <a:solidFill>
                  <a:srgbClr val="FFFF00"/>
                </a:solidFill>
              </a:rPr>
              <a:t>We have many </a:t>
            </a:r>
            <a:r>
              <a:rPr lang="en-US" sz="2400" dirty="0" err="1">
                <a:solidFill>
                  <a:srgbClr val="FFFF00"/>
                </a:solidFill>
              </a:rPr>
              <a:t>many</a:t>
            </a:r>
            <a:r>
              <a:rPr lang="en-US" sz="2400" dirty="0">
                <a:solidFill>
                  <a:srgbClr val="FFFF00"/>
                </a:solidFill>
              </a:rPr>
              <a:t> assistive technology devices available to accommodate the needs and preferences of students. Good planning and evaluation is needed to determine what the students needs will be during the placement and how AT can be incorporated to meet these needs.</a:t>
            </a:r>
          </a:p>
          <a:p>
            <a:pPr marL="0" indent="0">
              <a:buNone/>
            </a:pPr>
            <a:endParaRPr lang="en-US" dirty="0">
              <a:solidFill>
                <a:schemeClr val="tx1"/>
              </a:solidFill>
            </a:endParaRPr>
          </a:p>
          <a:p>
            <a:pPr lvl="1"/>
            <a:endParaRPr lang="en-US" dirty="0">
              <a:solidFill>
                <a:srgbClr val="262626"/>
              </a:solidFill>
            </a:endParaRPr>
          </a:p>
        </p:txBody>
      </p:sp>
    </p:spTree>
    <p:extLst>
      <p:ext uri="{BB962C8B-B14F-4D97-AF65-F5344CB8AC3E}">
        <p14:creationId xmlns:p14="http://schemas.microsoft.com/office/powerpoint/2010/main" val="2726371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Purpose:</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As we see our populations expand thanks to an increase in awareness and trends in DSS, more students will be going on experiential learning adventures and more students will be impacted than before thanks in part to these changing landscapes.  It is DSS’ job to get ahead of the ball (if they aren’t already) and ensure that students have access and equal opportunity in these experiences.</a:t>
            </a:r>
          </a:p>
          <a:p>
            <a:pPr marL="457200" lvl="1" indent="0">
              <a:buNone/>
            </a:pPr>
            <a:endParaRPr lang="en-US" dirty="0"/>
          </a:p>
        </p:txBody>
      </p:sp>
    </p:spTree>
    <p:extLst>
      <p:ext uri="{BB962C8B-B14F-4D97-AF65-F5344CB8AC3E}">
        <p14:creationId xmlns:p14="http://schemas.microsoft.com/office/powerpoint/2010/main" val="18939093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More Accommodation Ideas</a:t>
            </a:r>
          </a:p>
        </p:txBody>
      </p:sp>
      <p:sp>
        <p:nvSpPr>
          <p:cNvPr id="3" name="Content Placeholder 2"/>
          <p:cNvSpPr>
            <a:spLocks noGrp="1"/>
          </p:cNvSpPr>
          <p:nvPr>
            <p:ph idx="1"/>
          </p:nvPr>
        </p:nvSpPr>
        <p:spPr>
          <a:xfrm>
            <a:off x="685801" y="2142067"/>
            <a:ext cx="10131425" cy="4206482"/>
          </a:xfrm>
        </p:spPr>
        <p:txBody>
          <a:bodyPr vert="horz" lIns="91440" tIns="45720" rIns="91440" bIns="45720" rtlCol="0" anchor="t">
            <a:normAutofit/>
          </a:bodyPr>
          <a:lstStyle/>
          <a:p>
            <a:r>
              <a:rPr lang="en-US" sz="3200" b="1" dirty="0"/>
              <a:t>Increased feedback from field supervisors</a:t>
            </a:r>
          </a:p>
          <a:p>
            <a:pPr lvl="1"/>
            <a:r>
              <a:rPr lang="en-US" sz="2800" dirty="0">
                <a:solidFill>
                  <a:srgbClr val="FFFF00"/>
                </a:solidFill>
              </a:rPr>
              <a:t>This is often the first professional experience students will have. Historically students with disabilities have had even more limited work experiences with than typical peers. </a:t>
            </a:r>
          </a:p>
          <a:p>
            <a:pPr lvl="1"/>
            <a:r>
              <a:rPr lang="en-US" sz="2800" dirty="0">
                <a:solidFill>
                  <a:srgbClr val="FFFF00"/>
                </a:solidFill>
              </a:rPr>
              <a:t>It is often difficult for students to understand how the disability will impact their job performance.   </a:t>
            </a:r>
          </a:p>
          <a:p>
            <a:pPr lvl="1"/>
            <a:r>
              <a:rPr lang="en-US" sz="2800" dirty="0">
                <a:solidFill>
                  <a:srgbClr val="FFFF00"/>
                </a:solidFill>
              </a:rPr>
              <a:t>We have found this accommodation to be particularly helpful in supporting students with ASD. </a:t>
            </a:r>
          </a:p>
          <a:p>
            <a:pPr marL="274320" lvl="1" indent="0">
              <a:buNone/>
            </a:pPr>
            <a:endParaRPr lang="en-US" dirty="0">
              <a:solidFill>
                <a:srgbClr val="000000"/>
              </a:solidFill>
            </a:endParaRPr>
          </a:p>
        </p:txBody>
      </p:sp>
    </p:spTree>
    <p:extLst>
      <p:ext uri="{BB962C8B-B14F-4D97-AF65-F5344CB8AC3E}">
        <p14:creationId xmlns:p14="http://schemas.microsoft.com/office/powerpoint/2010/main" val="1851753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Another Example…</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02161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1" y="361407"/>
            <a:ext cx="10131425" cy="1101634"/>
          </a:xfrm>
        </p:spPr>
        <p:txBody>
          <a:bodyPr>
            <a:normAutofit/>
          </a:bodyPr>
          <a:lstStyle/>
          <a:p>
            <a:r>
              <a:rPr lang="en-US" sz="4000" dirty="0" smtClean="0"/>
              <a:t>Another example</a:t>
            </a:r>
            <a:endParaRPr lang="en-US" sz="4000" dirty="0"/>
          </a:p>
        </p:txBody>
      </p:sp>
      <p:sp>
        <p:nvSpPr>
          <p:cNvPr id="3" name="Content Placeholder 2"/>
          <p:cNvSpPr>
            <a:spLocks noGrp="1"/>
          </p:cNvSpPr>
          <p:nvPr>
            <p:ph idx="1"/>
          </p:nvPr>
        </p:nvSpPr>
        <p:spPr>
          <a:xfrm>
            <a:off x="685801" y="1776549"/>
            <a:ext cx="10131425" cy="4598125"/>
          </a:xfrm>
        </p:spPr>
        <p:txBody>
          <a:bodyPr vert="horz" lIns="91440" tIns="45720" rIns="91440" bIns="45720" rtlCol="0" anchor="t">
            <a:noAutofit/>
          </a:bodyPr>
          <a:lstStyle/>
          <a:p>
            <a:r>
              <a:rPr lang="en-US" sz="2400" dirty="0" smtClean="0"/>
              <a:t>The </a:t>
            </a:r>
            <a:r>
              <a:rPr lang="en-US" sz="2400" dirty="0"/>
              <a:t>student had difficulty understanding contextual communication resulting difficulty establishing professional relationships with peers and students.  </a:t>
            </a:r>
          </a:p>
          <a:p>
            <a:r>
              <a:rPr lang="en-US" sz="2400" dirty="0"/>
              <a:t>The student agreed that meeting with his field supervisor for feedback/evaluation weekly would be helpful.</a:t>
            </a:r>
          </a:p>
          <a:p>
            <a:r>
              <a:rPr lang="en-US" sz="2400" dirty="0"/>
              <a:t>The student continued to have difficulty establishing professional relationships. Ultimately the student chose a different tract. Even though the field placement was not successful, the experience did result in the student gaining valuable knowledge about their field and work preferences. </a:t>
            </a:r>
          </a:p>
        </p:txBody>
      </p:sp>
    </p:spTree>
    <p:extLst>
      <p:ext uri="{BB962C8B-B14F-4D97-AF65-F5344CB8AC3E}">
        <p14:creationId xmlns:p14="http://schemas.microsoft.com/office/powerpoint/2010/main" val="55986926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492035"/>
            <a:ext cx="10131425" cy="971006"/>
          </a:xfrm>
        </p:spPr>
        <p:txBody>
          <a:bodyPr>
            <a:normAutofit/>
          </a:bodyPr>
          <a:lstStyle/>
          <a:p>
            <a:r>
              <a:rPr lang="en-US" sz="4000" dirty="0"/>
              <a:t>Who pay$ for accommodation$?</a:t>
            </a:r>
          </a:p>
        </p:txBody>
      </p:sp>
      <p:sp>
        <p:nvSpPr>
          <p:cNvPr id="3" name="Content Placeholder 2"/>
          <p:cNvSpPr>
            <a:spLocks noGrp="1"/>
          </p:cNvSpPr>
          <p:nvPr>
            <p:ph idx="1"/>
          </p:nvPr>
        </p:nvSpPr>
        <p:spPr>
          <a:xfrm>
            <a:off x="685801" y="1463041"/>
            <a:ext cx="10131425" cy="4950822"/>
          </a:xfrm>
        </p:spPr>
        <p:txBody>
          <a:bodyPr vert="horz" lIns="91440" tIns="45720" rIns="91440" bIns="45720" rtlCol="0" anchor="t">
            <a:normAutofit/>
          </a:bodyPr>
          <a:lstStyle/>
          <a:p>
            <a:r>
              <a:rPr lang="en-US" sz="2400" dirty="0"/>
              <a:t>As in the classroom, most reasonable accommodations require minimal or no expense (modified work schedules, increased supervision/feedback, etc..)</a:t>
            </a:r>
          </a:p>
          <a:p>
            <a:r>
              <a:rPr lang="en-US" sz="2400" dirty="0"/>
              <a:t>If the internship is part of an educational program the college is likely responsible for paying for accommodations.</a:t>
            </a:r>
          </a:p>
          <a:p>
            <a:r>
              <a:rPr lang="en-US" sz="2400" dirty="0"/>
              <a:t>If the internship is offered by an employer the employer is likely responsible for paying for accommodations. </a:t>
            </a:r>
          </a:p>
          <a:p>
            <a:r>
              <a:rPr lang="en-US" sz="2400" dirty="0"/>
              <a:t>If the student in considered an employee during the internship then the student has the same protections as other employees under ADA. </a:t>
            </a:r>
          </a:p>
          <a:p>
            <a:r>
              <a:rPr lang="en-US" sz="2400" dirty="0"/>
              <a:t>The Take Away – There is not a clear cut answer to this question and it is often negotiated between the college and internship site. </a:t>
            </a:r>
          </a:p>
        </p:txBody>
      </p:sp>
    </p:spTree>
    <p:extLst>
      <p:ext uri="{BB962C8B-B14F-4D97-AF65-F5344CB8AC3E}">
        <p14:creationId xmlns:p14="http://schemas.microsoft.com/office/powerpoint/2010/main" val="147309803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Severance &amp; Starr (2011), </a:t>
            </a:r>
            <a:r>
              <a:rPr lang="en-US" i="1" dirty="0"/>
              <a:t>Beyond the Classroom: Internships and Students with Special Needs. </a:t>
            </a:r>
            <a:r>
              <a:rPr lang="en-US" dirty="0"/>
              <a:t>Teaching Sociology 39 (2) 200-207 </a:t>
            </a:r>
          </a:p>
        </p:txBody>
      </p:sp>
    </p:spTree>
    <p:extLst>
      <p:ext uri="{BB962C8B-B14F-4D97-AF65-F5344CB8AC3E}">
        <p14:creationId xmlns:p14="http://schemas.microsoft.com/office/powerpoint/2010/main" val="2660645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Something to consider…</a:t>
            </a:r>
          </a:p>
        </p:txBody>
      </p:sp>
      <p:sp>
        <p:nvSpPr>
          <p:cNvPr id="3" name="Content Placeholder 2"/>
          <p:cNvSpPr>
            <a:spLocks noGrp="1"/>
          </p:cNvSpPr>
          <p:nvPr>
            <p:ph idx="1"/>
          </p:nvPr>
        </p:nvSpPr>
        <p:spPr/>
        <p:txBody>
          <a:bodyPr vert="horz" lIns="91440" tIns="45720" rIns="91440" bIns="45720" rtlCol="0" anchor="t">
            <a:normAutofit fontScale="92500"/>
          </a:bodyPr>
          <a:lstStyle/>
          <a:p>
            <a:endParaRPr lang="en-US" dirty="0"/>
          </a:p>
          <a:p>
            <a:r>
              <a:rPr lang="en-US" sz="2800" dirty="0"/>
              <a:t>Students with disabilities may have a more limited job experience</a:t>
            </a:r>
          </a:p>
          <a:p>
            <a:r>
              <a:rPr lang="en-US" sz="2800" dirty="0"/>
              <a:t>Internships provide opportunities to:</a:t>
            </a:r>
          </a:p>
          <a:p>
            <a:pPr lvl="2"/>
            <a:r>
              <a:rPr lang="en-US" sz="2800" dirty="0"/>
              <a:t>Gain valuable, marketable skills. </a:t>
            </a:r>
          </a:p>
          <a:p>
            <a:pPr lvl="2"/>
            <a:r>
              <a:rPr lang="en-US" sz="2800" dirty="0"/>
              <a:t>A better understanding of how their disability may affect career.</a:t>
            </a:r>
          </a:p>
          <a:p>
            <a:pPr lvl="2"/>
            <a:r>
              <a:rPr lang="en-US" sz="2800" dirty="0"/>
              <a:t>Resolve issues in a protected environment. </a:t>
            </a:r>
          </a:p>
          <a:p>
            <a:pPr marL="548640" lvl="2" indent="0">
              <a:buNone/>
            </a:pPr>
            <a:r>
              <a:rPr lang="en-US" sz="2800" i="1" dirty="0"/>
              <a:t>(Severance and Starr)</a:t>
            </a:r>
          </a:p>
        </p:txBody>
      </p:sp>
    </p:spTree>
    <p:extLst>
      <p:ext uri="{BB962C8B-B14F-4D97-AF65-F5344CB8AC3E}">
        <p14:creationId xmlns:p14="http://schemas.microsoft.com/office/powerpoint/2010/main" val="28465851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must the college or university provide? </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Reasonable Accommodations during internships and field placements.(Will discuss in more detail later)</a:t>
            </a:r>
          </a:p>
          <a:p>
            <a:r>
              <a:rPr lang="en-US" sz="2800" dirty="0"/>
              <a:t>Must monitor implementation and appropriateness of accommodations to ensure student is being provided with equal access. </a:t>
            </a:r>
          </a:p>
        </p:txBody>
      </p:sp>
    </p:spTree>
    <p:extLst>
      <p:ext uri="{BB962C8B-B14F-4D97-AF65-F5344CB8AC3E}">
        <p14:creationId xmlns:p14="http://schemas.microsoft.com/office/powerpoint/2010/main" val="34720412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Make a plan</a:t>
            </a:r>
            <a:r>
              <a:rPr lang="en-US" dirty="0"/>
              <a:t>	</a:t>
            </a:r>
          </a:p>
        </p:txBody>
      </p:sp>
      <p:sp>
        <p:nvSpPr>
          <p:cNvPr id="3" name="Content Placeholder 2"/>
          <p:cNvSpPr>
            <a:spLocks noGrp="1"/>
          </p:cNvSpPr>
          <p:nvPr>
            <p:ph idx="1"/>
          </p:nvPr>
        </p:nvSpPr>
        <p:spPr/>
        <p:txBody>
          <a:bodyPr>
            <a:normAutofit fontScale="92500" lnSpcReduction="20000"/>
          </a:bodyPr>
          <a:lstStyle/>
          <a:p>
            <a:r>
              <a:rPr lang="en-US" sz="2800" dirty="0"/>
              <a:t>Since we know this is going to come up more frequently – why don’t we plan ahead for it instead of just putting out the fires as they burn?</a:t>
            </a:r>
          </a:p>
          <a:p>
            <a:pPr lvl="1"/>
            <a:r>
              <a:rPr lang="en-US" sz="2800" dirty="0"/>
              <a:t>OCR and the Courts are becoming increasingly interested in this area and we will definitely start to see more challenges to our policies and practices here.</a:t>
            </a:r>
          </a:p>
          <a:p>
            <a:r>
              <a:rPr lang="en-US" sz="2800" dirty="0"/>
              <a:t>Institute intentional trainings to talk to academic departments about how they should proceed as soon as they know a student with a disability is planning to go on externship(and/or as soon as they request accommodation/voice concerns about externship)</a:t>
            </a:r>
          </a:p>
          <a:p>
            <a:endParaRPr lang="en-US" dirty="0"/>
          </a:p>
        </p:txBody>
      </p:sp>
    </p:spTree>
    <p:extLst>
      <p:ext uri="{BB962C8B-B14F-4D97-AF65-F5344CB8AC3E}">
        <p14:creationId xmlns:p14="http://schemas.microsoft.com/office/powerpoint/2010/main" val="24817568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One Example…</a:t>
            </a:r>
          </a:p>
        </p:txBody>
      </p:sp>
    </p:spTree>
    <p:extLst>
      <p:ext uri="{BB962C8B-B14F-4D97-AF65-F5344CB8AC3E}">
        <p14:creationId xmlns:p14="http://schemas.microsoft.com/office/powerpoint/2010/main" val="28115503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do we aim to get buy in?</a:t>
            </a:r>
          </a:p>
        </p:txBody>
      </p:sp>
      <p:sp>
        <p:nvSpPr>
          <p:cNvPr id="3" name="Content Placeholder 2"/>
          <p:cNvSpPr>
            <a:spLocks noGrp="1"/>
          </p:cNvSpPr>
          <p:nvPr>
            <p:ph idx="1"/>
          </p:nvPr>
        </p:nvSpPr>
        <p:spPr/>
        <p:txBody>
          <a:bodyPr>
            <a:normAutofit/>
          </a:bodyPr>
          <a:lstStyle/>
          <a:p>
            <a:r>
              <a:rPr lang="en-US" sz="2800" dirty="0"/>
              <a:t>Point out first that it’s the right thing to do</a:t>
            </a:r>
          </a:p>
          <a:p>
            <a:r>
              <a:rPr lang="en-US" sz="2800" dirty="0"/>
              <a:t>Highlight the feelings it elicits in students (i.e. feel welcomed/appreciated etc.)</a:t>
            </a:r>
          </a:p>
          <a:p>
            <a:r>
              <a:rPr lang="en-US" sz="2800" dirty="0"/>
              <a:t>If the university is offering credit for or owning/operating etc. – it’s a legal obligation – pointing this out last</a:t>
            </a:r>
          </a:p>
        </p:txBody>
      </p:sp>
    </p:spTree>
    <p:extLst>
      <p:ext uri="{BB962C8B-B14F-4D97-AF65-F5344CB8AC3E}">
        <p14:creationId xmlns:p14="http://schemas.microsoft.com/office/powerpoint/2010/main" val="34641771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Internship Accommodation Process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Students should first be connected to their DSS office </a:t>
            </a:r>
          </a:p>
          <a:p>
            <a:pPr lvl="1"/>
            <a:r>
              <a:rPr lang="en-US" sz="2400" dirty="0"/>
              <a:t>We talk about our specific referral process after outlining our vision</a:t>
            </a:r>
          </a:p>
          <a:p>
            <a:pPr marL="457200" indent="-457200">
              <a:buFont typeface="+mj-lt"/>
              <a:buAutoNum type="arabicPeriod"/>
            </a:pPr>
            <a:r>
              <a:rPr lang="en-US" sz="2800" dirty="0"/>
              <a:t>Students meet with their case manager to discuss their concerns, how they think their disability may impact them, and begin to think about what accommodations they may need.</a:t>
            </a:r>
          </a:p>
          <a:p>
            <a:pPr marL="781200" lvl="1" indent="-457200"/>
            <a:r>
              <a:rPr lang="en-US" sz="2400" dirty="0"/>
              <a:t>	Students may need to first meet with their externship coordinators to determine what the essential duties, tasks, outcomes, requirements etc. are for their specific experience.</a:t>
            </a:r>
            <a:endParaRPr lang="en-US" sz="1800" dirty="0"/>
          </a:p>
        </p:txBody>
      </p:sp>
    </p:spTree>
    <p:extLst>
      <p:ext uri="{BB962C8B-B14F-4D97-AF65-F5344CB8AC3E}">
        <p14:creationId xmlns:p14="http://schemas.microsoft.com/office/powerpoint/2010/main" val="5833933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Internship Accommodation Process</a:t>
            </a:r>
          </a:p>
        </p:txBody>
      </p:sp>
      <p:sp>
        <p:nvSpPr>
          <p:cNvPr id="3" name="Content Placeholder 2"/>
          <p:cNvSpPr>
            <a:spLocks noGrp="1"/>
          </p:cNvSpPr>
          <p:nvPr>
            <p:ph idx="1"/>
          </p:nvPr>
        </p:nvSpPr>
        <p:spPr>
          <a:xfrm>
            <a:off x="340124" y="2172183"/>
            <a:ext cx="11029615" cy="4175334"/>
          </a:xfrm>
        </p:spPr>
        <p:txBody>
          <a:bodyPr>
            <a:normAutofit fontScale="92500" lnSpcReduction="20000"/>
          </a:bodyPr>
          <a:lstStyle/>
          <a:p>
            <a:pPr marL="457200" indent="-457200">
              <a:buFont typeface="+mj-lt"/>
              <a:buAutoNum type="arabicPeriod" startAt="3"/>
            </a:pPr>
            <a:r>
              <a:rPr lang="en-US" sz="3200" dirty="0"/>
              <a:t>Student will meet with their case manager to review the essential duties/tasks and brainstorm specific accommodations.</a:t>
            </a:r>
          </a:p>
          <a:p>
            <a:pPr lvl="1"/>
            <a:r>
              <a:rPr lang="en-US" sz="2800" dirty="0"/>
              <a:t>Complete the Request for Work Experience Accommodation.</a:t>
            </a:r>
          </a:p>
          <a:p>
            <a:pPr marL="457200" indent="-457200">
              <a:buFont typeface="+mj-lt"/>
              <a:buAutoNum type="arabicPeriod" startAt="3"/>
            </a:pPr>
            <a:r>
              <a:rPr lang="en-US" sz="3200" dirty="0"/>
              <a:t>The DSS office  will document requests to be shared with the externship coordinator</a:t>
            </a:r>
          </a:p>
          <a:p>
            <a:pPr marL="457200" indent="-457200">
              <a:buFont typeface="+mj-lt"/>
              <a:buAutoNum type="arabicPeriod" startAt="3"/>
            </a:pPr>
            <a:r>
              <a:rPr lang="en-US" sz="3200" dirty="0"/>
              <a:t>The DSS case manager and student will determine who shares to partner site. DSS will then coordinate/relay those requests to you, the externship coordinator, to communicate those requests to the site partner.</a:t>
            </a:r>
          </a:p>
          <a:p>
            <a:pPr marL="0" indent="0">
              <a:buNone/>
            </a:pPr>
            <a:endParaRPr lang="en-US" dirty="0"/>
          </a:p>
          <a:p>
            <a:endParaRPr lang="en-US" dirty="0"/>
          </a:p>
        </p:txBody>
      </p:sp>
    </p:spTree>
    <p:extLst>
      <p:ext uri="{BB962C8B-B14F-4D97-AF65-F5344CB8AC3E}">
        <p14:creationId xmlns:p14="http://schemas.microsoft.com/office/powerpoint/2010/main" val="59498030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ustom 1">
      <a:majorFont>
        <a:latin typeface="Calibri Light"/>
        <a:ea typeface=""/>
        <a:cs typeface=""/>
      </a:majorFont>
      <a:minorFont>
        <a:latin typeface="Calibri"/>
        <a:ea typeface=""/>
        <a:cs typeface=""/>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820</TotalTime>
  <Words>1331</Words>
  <Application>Microsoft Macintosh PowerPoint</Application>
  <PresentationFormat>Custom</PresentationFormat>
  <Paragraphs>135</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Celestial</vt:lpstr>
      <vt:lpstr>On The Job – For Credit: Creating Accommodation Processes for Internship and Clinical Experiences</vt:lpstr>
      <vt:lpstr>Purpose:</vt:lpstr>
      <vt:lpstr>Something to consider…</vt:lpstr>
      <vt:lpstr>What must the college or university provide? </vt:lpstr>
      <vt:lpstr>Make a plan </vt:lpstr>
      <vt:lpstr>One Example…</vt:lpstr>
      <vt:lpstr>How do we aim to get buy in?</vt:lpstr>
      <vt:lpstr>The Internship Accommodation Process</vt:lpstr>
      <vt:lpstr>The Internship Accommodation Process</vt:lpstr>
      <vt:lpstr>Referring Students</vt:lpstr>
      <vt:lpstr>Referring Students</vt:lpstr>
      <vt:lpstr>Acknowledge their potential discomfort!</vt:lpstr>
      <vt:lpstr>“Easy” first steps these folks can take:</vt:lpstr>
      <vt:lpstr>What Universities can’t do</vt:lpstr>
      <vt:lpstr>Types of Internship accommodations</vt:lpstr>
      <vt:lpstr>Considerations prior to internship</vt:lpstr>
      <vt:lpstr>Another Example…</vt:lpstr>
      <vt:lpstr>Attendance Modification During Internship?</vt:lpstr>
      <vt:lpstr>A Few Common Accommodations</vt:lpstr>
      <vt:lpstr>More Accommodation Ideas</vt:lpstr>
      <vt:lpstr>Another Example…</vt:lpstr>
      <vt:lpstr>Another example</vt:lpstr>
      <vt:lpstr>Who pay$ for accommodation$?</vt:lpstr>
      <vt:lpstr>References</vt:lpstr>
    </vt:vector>
  </TitlesOfParts>
  <Company>Ohio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alex’s slides/ideas so far</dc:title>
  <dc:creator>Ecklund, Alexander</dc:creator>
  <cp:lastModifiedBy>Unknown</cp:lastModifiedBy>
  <cp:revision>493</cp:revision>
  <dcterms:created xsi:type="dcterms:W3CDTF">2017-08-14T13:13:39Z</dcterms:created>
  <dcterms:modified xsi:type="dcterms:W3CDTF">2017-10-13T15:51:12Z</dcterms:modified>
</cp:coreProperties>
</file>