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60" r:id="rId2"/>
  </p:sldMasterIdLst>
  <p:notesMasterIdLst>
    <p:notesMasterId r:id="rId22"/>
  </p:notesMasterIdLst>
  <p:handoutMasterIdLst>
    <p:handoutMasterId r:id="rId23"/>
  </p:handoutMasterIdLst>
  <p:sldIdLst>
    <p:sldId id="256" r:id="rId3"/>
    <p:sldId id="302" r:id="rId4"/>
    <p:sldId id="284" r:id="rId5"/>
    <p:sldId id="310" r:id="rId6"/>
    <p:sldId id="285" r:id="rId7"/>
    <p:sldId id="286" r:id="rId8"/>
    <p:sldId id="311" r:id="rId9"/>
    <p:sldId id="297" r:id="rId10"/>
    <p:sldId id="294" r:id="rId11"/>
    <p:sldId id="288" r:id="rId12"/>
    <p:sldId id="299" r:id="rId13"/>
    <p:sldId id="291" r:id="rId14"/>
    <p:sldId id="293" r:id="rId15"/>
    <p:sldId id="289" r:id="rId16"/>
    <p:sldId id="301" r:id="rId17"/>
    <p:sldId id="312" r:id="rId18"/>
    <p:sldId id="265" r:id="rId19"/>
    <p:sldId id="298" r:id="rId20"/>
    <p:sldId id="30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323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NESO\SHARED\Departments\Academic%20Support\Work%20Area\DISABILITY%20SERVICES\Disability%20Reports\Disability%20Reports\Types%20of%20Disabilities.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file:///\\RUBY\SHARED\Departments\Academic%20Support\Work%20Area\DISABILITY%20SERVICES\Disability%20Reports\Types%20of%20Disabilities.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1"/>
              <c:layout>
                <c:manualLayout>
                  <c:x val="5.4455708661417322E-2"/>
                  <c:y val="4.557852143482064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6.6720909886264224E-2"/>
                  <c:y val="-0.1486457421988918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21419291338582677"/>
                  <c:y val="-7.4282225138524352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4.7326990376202978E-2"/>
                  <c:y val="-2.56711140274132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1114779090113736"/>
                  <c:y val="-4.2141659375911342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2.3488626421697287E-2"/>
                  <c:y val="6.39548702245552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0.30299989063867017"/>
                  <c:y val="5.356700204141148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0.26427001312335957"/>
                  <c:y val="4.5286162146398364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Sheet1!$O$66:$O$74</c:f>
              <c:strCache>
                <c:ptCount val="9"/>
                <c:pt idx="0">
                  <c:v>Types of Disabilities Registed with ASEC 2015-16</c:v>
                </c:pt>
                <c:pt idx="1">
                  <c:v>ADD/ADHD</c:v>
                </c:pt>
                <c:pt idx="2">
                  <c:v>Chronic Illness</c:v>
                </c:pt>
                <c:pt idx="3">
                  <c:v>Medical Condition</c:v>
                </c:pt>
                <c:pt idx="4">
                  <c:v>Hearing Impairment</c:v>
                </c:pt>
                <c:pt idx="5">
                  <c:v>Learning Disabilty</c:v>
                </c:pt>
                <c:pt idx="6">
                  <c:v>Psych Disability</c:v>
                </c:pt>
                <c:pt idx="7">
                  <c:v>Visual Impairment</c:v>
                </c:pt>
                <c:pt idx="8">
                  <c:v>Mobility Impairment</c:v>
                </c:pt>
              </c:strCache>
            </c:strRef>
          </c:cat>
          <c:val>
            <c:numRef>
              <c:f>Sheet1!$P$66:$P$74</c:f>
              <c:numCache>
                <c:formatCode>General</c:formatCode>
                <c:ptCount val="9"/>
                <c:pt idx="1">
                  <c:v>115</c:v>
                </c:pt>
                <c:pt idx="2">
                  <c:v>15</c:v>
                </c:pt>
                <c:pt idx="3">
                  <c:v>10</c:v>
                </c:pt>
                <c:pt idx="4">
                  <c:v>5</c:v>
                </c:pt>
                <c:pt idx="5">
                  <c:v>130</c:v>
                </c:pt>
                <c:pt idx="6">
                  <c:v>55</c:v>
                </c:pt>
                <c:pt idx="7">
                  <c:v>3</c:v>
                </c:pt>
                <c:pt idx="8">
                  <c:v>3</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0DB38F1-8C89-4F86-8185-1364E6CDEB78}" type="datetimeFigureOut">
              <a:rPr lang="en-US" smtClean="0"/>
              <a:t>10/5/2017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95366E2-C56B-4C01-AF6C-D704C68E974B}" type="slidenum">
              <a:rPr lang="en-US" smtClean="0"/>
              <a:t>‹#›</a:t>
            </a:fld>
            <a:endParaRPr lang="en-US"/>
          </a:p>
        </p:txBody>
      </p:sp>
    </p:spTree>
    <p:extLst>
      <p:ext uri="{BB962C8B-B14F-4D97-AF65-F5344CB8AC3E}">
        <p14:creationId xmlns:p14="http://schemas.microsoft.com/office/powerpoint/2010/main" val="409130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B5FAD39-69C9-41D5-8FCF-4453480532A3}" type="datetimeFigureOut">
              <a:rPr lang="en-US" smtClean="0"/>
              <a:t>10/5/2017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0D33606-FA93-4EAE-8D46-1C8F601D0EC7}" type="slidenum">
              <a:rPr lang="en-US" smtClean="0"/>
              <a:t>‹#›</a:t>
            </a:fld>
            <a:endParaRPr lang="en-US"/>
          </a:p>
        </p:txBody>
      </p:sp>
    </p:spTree>
    <p:extLst>
      <p:ext uri="{BB962C8B-B14F-4D97-AF65-F5344CB8AC3E}">
        <p14:creationId xmlns:p14="http://schemas.microsoft.com/office/powerpoint/2010/main" val="243029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ourselves and share background credentials (5 minutes)</a:t>
            </a:r>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1</a:t>
            </a:fld>
            <a:endParaRPr lang="en-US"/>
          </a:p>
        </p:txBody>
      </p:sp>
    </p:spTree>
    <p:extLst>
      <p:ext uri="{BB962C8B-B14F-4D97-AF65-F5344CB8AC3E}">
        <p14:creationId xmlns:p14="http://schemas.microsoft.com/office/powerpoint/2010/main" val="181999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r>
              <a:rPr lang="en-US" baseline="0" dirty="0" smtClean="0"/>
              <a:t> AND SANDA DO</a:t>
            </a:r>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13</a:t>
            </a:fld>
            <a:endParaRPr lang="en-US"/>
          </a:p>
        </p:txBody>
      </p:sp>
    </p:spTree>
    <p:extLst>
      <p:ext uri="{BB962C8B-B14F-4D97-AF65-F5344CB8AC3E}">
        <p14:creationId xmlns:p14="http://schemas.microsoft.com/office/powerpoint/2010/main" val="390830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a:t>
            </a:r>
            <a:r>
              <a:rPr lang="en-US" baseline="0" dirty="0" smtClean="0"/>
              <a:t> academic support people are well-informed about ADHD. This is not necessarily true for counseling staff. I (</a:t>
            </a:r>
            <a:r>
              <a:rPr lang="en-US" baseline="0" dirty="0" err="1" smtClean="0"/>
              <a:t>Sanda</a:t>
            </a:r>
            <a:r>
              <a:rPr lang="en-US" baseline="0" dirty="0" smtClean="0"/>
              <a:t>) knew broadly about symptoms and diagnosis but had no training on how to treat.  Need to invest on becoming well-informed and take time to investigate treatment options that are helpful for college students. Try to find a mentor (</a:t>
            </a:r>
            <a:r>
              <a:rPr lang="en-US" baseline="0" dirty="0" err="1" smtClean="0"/>
              <a:t>Sanda</a:t>
            </a:r>
            <a:r>
              <a:rPr lang="en-US" baseline="0" dirty="0" smtClean="0"/>
              <a:t> did ADHD groups in doctoral program with an experienced mentor).</a:t>
            </a:r>
          </a:p>
          <a:p>
            <a:r>
              <a:rPr lang="en-US" baseline="0" dirty="0" smtClean="0"/>
              <a:t>SANDA DO</a:t>
            </a:r>
            <a:endParaRPr lang="en-US" dirty="0" smtClean="0"/>
          </a:p>
          <a:p>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14</a:t>
            </a:fld>
            <a:endParaRPr lang="en-US"/>
          </a:p>
        </p:txBody>
      </p:sp>
    </p:spTree>
    <p:extLst>
      <p:ext uri="{BB962C8B-B14F-4D97-AF65-F5344CB8AC3E}">
        <p14:creationId xmlns:p14="http://schemas.microsoft.com/office/powerpoint/2010/main" val="2877142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form we used last year. Note 8</a:t>
            </a:r>
            <a:r>
              <a:rPr lang="en-US" baseline="0" dirty="0" smtClean="0"/>
              <a:t> questions elicit Likert Scale responses and 3 open-ended questions. </a:t>
            </a:r>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15</a:t>
            </a:fld>
            <a:endParaRPr lang="en-US"/>
          </a:p>
        </p:txBody>
      </p:sp>
    </p:spTree>
    <p:extLst>
      <p:ext uri="{BB962C8B-B14F-4D97-AF65-F5344CB8AC3E}">
        <p14:creationId xmlns:p14="http://schemas.microsoft.com/office/powerpoint/2010/main" val="415590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Denison?</a:t>
            </a:r>
            <a:r>
              <a:rPr lang="en-US" baseline="0" dirty="0" smtClean="0"/>
              <a:t> (2 Minutes) JENNIFER DO</a:t>
            </a:r>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3</a:t>
            </a:fld>
            <a:endParaRPr lang="en-US"/>
          </a:p>
        </p:txBody>
      </p:sp>
    </p:spTree>
    <p:extLst>
      <p:ext uri="{BB962C8B-B14F-4D97-AF65-F5344CB8AC3E}">
        <p14:creationId xmlns:p14="http://schemas.microsoft.com/office/powerpoint/2010/main" val="392380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minutes   BOTH JENNIFER AND SANDA DO</a:t>
            </a:r>
          </a:p>
          <a:p>
            <a:r>
              <a:rPr lang="en-US" baseline="0" dirty="0" smtClean="0"/>
              <a:t>Collaboration works!!</a:t>
            </a:r>
          </a:p>
          <a:p>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5</a:t>
            </a:fld>
            <a:endParaRPr lang="en-US"/>
          </a:p>
        </p:txBody>
      </p:sp>
    </p:spTree>
    <p:extLst>
      <p:ext uri="{BB962C8B-B14F-4D97-AF65-F5344CB8AC3E}">
        <p14:creationId xmlns:p14="http://schemas.microsoft.com/office/powerpoint/2010/main" val="7103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    BOTH JENNIFER AND SANDA</a:t>
            </a:r>
          </a:p>
          <a:p>
            <a:r>
              <a:rPr lang="en-US" dirty="0" smtClean="0"/>
              <a:t>Meet</a:t>
            </a:r>
            <a:r>
              <a:rPr lang="en-US" baseline="0" dirty="0" smtClean="0"/>
              <a:t> regularly, phone consult, email communication—whatever works in your situation</a:t>
            </a:r>
          </a:p>
          <a:p>
            <a:r>
              <a:rPr lang="en-US" baseline="0" dirty="0" smtClean="0"/>
              <a:t>PARTNERING IS VERY IMPORTANT – one can miss occasionally if there is crisis; provides flexibility</a:t>
            </a:r>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6</a:t>
            </a:fld>
            <a:endParaRPr lang="en-US"/>
          </a:p>
        </p:txBody>
      </p:sp>
    </p:spTree>
    <p:extLst>
      <p:ext uri="{BB962C8B-B14F-4D97-AF65-F5344CB8AC3E}">
        <p14:creationId xmlns:p14="http://schemas.microsoft.com/office/powerpoint/2010/main" val="372289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 attention</a:t>
            </a:r>
            <a:r>
              <a:rPr lang="en-US" baseline="0" dirty="0" smtClean="0"/>
              <a:t> to self-esteem, stigma. Many students hide their symptoms or think everything will magically be fine in college. Do not understand that transitions can be difficult, especially when they lost structure and support of home and high school. They often compare themselves to others and feel “less than” because they have to work harder. </a:t>
            </a:r>
          </a:p>
          <a:p>
            <a:endParaRPr lang="en-US" baseline="0" dirty="0" smtClean="0"/>
          </a:p>
          <a:p>
            <a:r>
              <a:rPr lang="en-US" baseline="0" dirty="0" smtClean="0"/>
              <a:t>Need to encourage patience. Change takes continuous practice and time. </a:t>
            </a:r>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8</a:t>
            </a:fld>
            <a:endParaRPr lang="en-US"/>
          </a:p>
        </p:txBody>
      </p:sp>
    </p:spTree>
    <p:extLst>
      <p:ext uri="{BB962C8B-B14F-4D97-AF65-F5344CB8AC3E}">
        <p14:creationId xmlns:p14="http://schemas.microsoft.com/office/powerpoint/2010/main" val="226863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ADHD</a:t>
            </a:r>
            <a:r>
              <a:rPr lang="en-US" baseline="0" dirty="0" smtClean="0"/>
              <a:t> is described as a “deficit” and we “accommodate.”</a:t>
            </a:r>
          </a:p>
          <a:p>
            <a:r>
              <a:rPr lang="en-US" baseline="0" dirty="0" smtClean="0"/>
              <a:t>What if we said it is a “difference” and we “celebrate difference.”</a:t>
            </a:r>
          </a:p>
          <a:p>
            <a:r>
              <a:rPr lang="en-US" baseline="0" dirty="0" smtClean="0"/>
              <a:t>Look at your attitude. Do you see the positive aspects of ADHD? </a:t>
            </a:r>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9</a:t>
            </a:fld>
            <a:endParaRPr lang="en-US"/>
          </a:p>
        </p:txBody>
      </p:sp>
    </p:spTree>
    <p:extLst>
      <p:ext uri="{BB962C8B-B14F-4D97-AF65-F5344CB8AC3E}">
        <p14:creationId xmlns:p14="http://schemas.microsoft.com/office/powerpoint/2010/main" val="159588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SANDA</a:t>
            </a:r>
            <a:r>
              <a:rPr lang="en-US" baseline="0" dirty="0" smtClean="0"/>
              <a:t> DO </a:t>
            </a:r>
          </a:p>
          <a:p>
            <a:r>
              <a:rPr lang="en-US" baseline="0" dirty="0" smtClean="0"/>
              <a:t>Students really value post-meeting check-in. </a:t>
            </a:r>
            <a:r>
              <a:rPr lang="en-US" baseline="0" dirty="0" err="1" smtClean="0"/>
              <a:t>Sanda</a:t>
            </a:r>
            <a:r>
              <a:rPr lang="en-US" baseline="0" dirty="0" smtClean="0"/>
              <a:t> would shoot out a note on Friday. Jennifer sends out meeting reminder on Monday.</a:t>
            </a:r>
          </a:p>
          <a:p>
            <a:r>
              <a:rPr lang="en-US" baseline="0" dirty="0" smtClean="0"/>
              <a:t>Students takes ownership</a:t>
            </a:r>
          </a:p>
          <a:p>
            <a:r>
              <a:rPr lang="en-US" baseline="0" dirty="0" smtClean="0"/>
              <a:t>Telling someone to be responsible for something does not make them assume responsibility for it – coaching is key! Helps them articulate and thing through strategy </a:t>
            </a:r>
          </a:p>
          <a:p>
            <a:r>
              <a:rPr lang="en-US" baseline="0" dirty="0" smtClean="0"/>
              <a:t>Awareness raising is indispensable  - problem solving, owning change </a:t>
            </a:r>
          </a:p>
          <a:p>
            <a:r>
              <a:rPr lang="en-US" baseline="0" dirty="0" smtClean="0"/>
              <a:t>Reframe life as a developmental journey and see the creative potential within each problem</a:t>
            </a:r>
          </a:p>
          <a:p>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10</a:t>
            </a:fld>
            <a:endParaRPr lang="en-US"/>
          </a:p>
        </p:txBody>
      </p:sp>
    </p:spTree>
    <p:extLst>
      <p:ext uri="{BB962C8B-B14F-4D97-AF65-F5344CB8AC3E}">
        <p14:creationId xmlns:p14="http://schemas.microsoft.com/office/powerpoint/2010/main" val="279663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how we use </a:t>
            </a:r>
            <a:r>
              <a:rPr lang="en-US" dirty="0" err="1" smtClean="0"/>
              <a:t>Zentangles</a:t>
            </a:r>
            <a:r>
              <a:rPr lang="en-US" baseline="0" dirty="0" smtClean="0"/>
              <a:t>, The Positivity Board as examples (briefly). Reward at end of each semester—treat to dinner. Be ready to punt. JENNIFER AND SANDA DO.</a:t>
            </a:r>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11</a:t>
            </a:fld>
            <a:endParaRPr lang="en-US"/>
          </a:p>
        </p:txBody>
      </p:sp>
    </p:spTree>
    <p:extLst>
      <p:ext uri="{BB962C8B-B14F-4D97-AF65-F5344CB8AC3E}">
        <p14:creationId xmlns:p14="http://schemas.microsoft.com/office/powerpoint/2010/main" val="256877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of Brown article and corresponding handout on how EF impacts learning? Electronic links? Paper?  JENNIFER DO. </a:t>
            </a:r>
          </a:p>
          <a:p>
            <a:r>
              <a:rPr lang="en-US" baseline="0" dirty="0" smtClean="0"/>
              <a:t>One time we just “hung out.” Needed time to talk and vent, and just feel supported. </a:t>
            </a:r>
            <a:endParaRPr lang="en-US" dirty="0"/>
          </a:p>
        </p:txBody>
      </p:sp>
      <p:sp>
        <p:nvSpPr>
          <p:cNvPr id="4" name="Slide Number Placeholder 3"/>
          <p:cNvSpPr>
            <a:spLocks noGrp="1"/>
          </p:cNvSpPr>
          <p:nvPr>
            <p:ph type="sldNum" sz="quarter" idx="10"/>
          </p:nvPr>
        </p:nvSpPr>
        <p:spPr/>
        <p:txBody>
          <a:bodyPr/>
          <a:lstStyle/>
          <a:p>
            <a:fld id="{10D33606-FA93-4EAE-8D46-1C8F601D0EC7}" type="slidenum">
              <a:rPr lang="en-US" smtClean="0"/>
              <a:t>12</a:t>
            </a:fld>
            <a:endParaRPr lang="en-US"/>
          </a:p>
        </p:txBody>
      </p:sp>
    </p:spTree>
    <p:extLst>
      <p:ext uri="{BB962C8B-B14F-4D97-AF65-F5344CB8AC3E}">
        <p14:creationId xmlns:p14="http://schemas.microsoft.com/office/powerpoint/2010/main" val="1096063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491E0BF-F4DD-4685-A086-70DD7C4A5B78}" type="datetimeFigureOut">
              <a:rPr lang="en-US" smtClean="0"/>
              <a:pPr/>
              <a:t>10/5/2017</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153A876F-3818-4914-AE85-36FD11A4CD74}"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91E0BF-F4DD-4685-A086-70DD7C4A5B78}"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3A876F-3818-4914-AE85-36FD11A4CD7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91E0BF-F4DD-4685-A086-70DD7C4A5B78}"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3A876F-3818-4914-AE85-36FD11A4CD74}"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4AF466F-BDA4-4F18-9C7B-FF0A9A1B0E80}" type="datetime1">
              <a:rPr lang="en-US" smtClean="0">
                <a:solidFill>
                  <a:prstClr val="white"/>
                </a:solidFill>
              </a:rPr>
              <a:pPr/>
              <a:t>10/5/2017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2967687"/>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6CB62DC-9987-4A2F-8E26-D9BE203EC4CE}" type="datetimeFigureOut">
              <a:rPr lang="en-US" smtClean="0">
                <a:solidFill>
                  <a:prstClr val="white"/>
                </a:solidFill>
              </a:rPr>
              <a:pPr/>
              <a:t>10/5/2017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DBCC6A0-63C6-4F54-AFD9-0D89AADE99B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5825709"/>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6CB62DC-9987-4A2F-8E26-D9BE203EC4CE}" type="datetimeFigureOut">
              <a:rPr lang="en-US" smtClean="0">
                <a:solidFill>
                  <a:prstClr val="white"/>
                </a:solidFill>
              </a:rPr>
              <a:pPr/>
              <a:t>10/5/2017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DBCC6A0-63C6-4F54-AFD9-0D89AADE99B7}" type="slidenum">
              <a:rPr lang="en-US" smtClean="0">
                <a:solidFill>
                  <a:prstClr val="white"/>
                </a:solidFill>
              </a:rPr>
              <a:pPr/>
              <a:t>‹#›</a:t>
            </a:fld>
            <a:endParaRPr lang="en-US">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542950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solidFill>
                  <a:prstClr val="white"/>
                </a:solidFill>
              </a:rPr>
              <a:pPr/>
              <a:t>10/5/2017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65969281"/>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6CB62DC-9987-4A2F-8E26-D9BE203EC4CE}" type="datetimeFigureOut">
              <a:rPr lang="en-US" smtClean="0">
                <a:solidFill>
                  <a:prstClr val="white"/>
                </a:solidFill>
              </a:rPr>
              <a:pPr/>
              <a:t>10/5/2017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DBCC6A0-63C6-4F54-AFD9-0D89AADE99B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6772994"/>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6CB62DC-9987-4A2F-8E26-D9BE203EC4CE}" type="datetimeFigureOut">
              <a:rPr lang="en-US" smtClean="0">
                <a:solidFill>
                  <a:prstClr val="white"/>
                </a:solidFill>
              </a:rPr>
              <a:pPr/>
              <a:t>10/5/2017</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DBCC6A0-63C6-4F54-AFD9-0D89AADE99B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36184840"/>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6CB62DC-9987-4A2F-8E26-D9BE203EC4CE}" type="datetimeFigureOut">
              <a:rPr lang="en-US" smtClean="0">
                <a:solidFill>
                  <a:prstClr val="white"/>
                </a:solidFill>
              </a:rPr>
              <a:pPr/>
              <a:t>10/5/2017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DBCC6A0-63C6-4F54-AFD9-0D89AADE99B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57270377"/>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B62DC-9987-4A2F-8E26-D9BE203EC4CE}" type="datetimeFigureOut">
              <a:rPr lang="en-US" smtClean="0">
                <a:solidFill>
                  <a:prstClr val="white"/>
                </a:solidFill>
              </a:rPr>
              <a:pPr/>
              <a:t>10/5/2017</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DBCC6A0-63C6-4F54-AFD9-0D89AADE99B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38508135"/>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491E0BF-F4DD-4685-A086-70DD7C4A5B78}"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3A876F-3818-4914-AE85-36FD11A4CD74}"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B62DC-9987-4A2F-8E26-D9BE203EC4CE}" type="datetimeFigureOut">
              <a:rPr lang="en-US" smtClean="0">
                <a:solidFill>
                  <a:prstClr val="white"/>
                </a:solidFill>
              </a:rPr>
              <a:pPr/>
              <a:t>10/5/2017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DBCC6A0-63C6-4F54-AFD9-0D89AADE99B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72670235"/>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B62DC-9987-4A2F-8E26-D9BE203EC4CE}" type="datetimeFigureOut">
              <a:rPr lang="en-US" smtClean="0">
                <a:solidFill>
                  <a:prstClr val="white"/>
                </a:solidFill>
              </a:rPr>
              <a:pPr/>
              <a:t>10/5/2017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DBCC6A0-63C6-4F54-AFD9-0D89AADE99B7}"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933557448"/>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6CB62DC-9987-4A2F-8E26-D9BE203EC4CE}" type="datetimeFigureOut">
              <a:rPr lang="en-US" smtClean="0">
                <a:solidFill>
                  <a:prstClr val="white"/>
                </a:solidFill>
              </a:rPr>
              <a:pPr/>
              <a:t>10/5/2017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DBCC6A0-63C6-4F54-AFD9-0D89AADE99B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05737997"/>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6CB62DC-9987-4A2F-8E26-D9BE203EC4CE}" type="datetimeFigureOut">
              <a:rPr lang="en-US" smtClean="0">
                <a:solidFill>
                  <a:prstClr val="white"/>
                </a:solidFill>
              </a:rPr>
              <a:pPr/>
              <a:t>10/5/2017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DBCC6A0-63C6-4F54-AFD9-0D89AADE99B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20499494"/>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491E0BF-F4DD-4685-A086-70DD7C4A5B78}" type="datetimeFigureOut">
              <a:rPr lang="en-US" smtClean="0"/>
              <a:pPr/>
              <a:t>10/5/2017</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153A876F-3818-4914-AE85-36FD11A4CD74}"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491E0BF-F4DD-4685-A086-70DD7C4A5B78}"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3A876F-3818-4914-AE85-36FD11A4CD74}"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491E0BF-F4DD-4685-A086-70DD7C4A5B78}" type="datetimeFigureOut">
              <a:rPr lang="en-US" smtClean="0"/>
              <a:pPr/>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3A876F-3818-4914-AE85-36FD11A4CD74}"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91E0BF-F4DD-4685-A086-70DD7C4A5B78}" type="datetimeFigureOut">
              <a:rPr lang="en-US" smtClean="0"/>
              <a:pPr/>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3A876F-3818-4914-AE85-36FD11A4CD74}"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1E0BF-F4DD-4685-A086-70DD7C4A5B78}" type="datetimeFigureOut">
              <a:rPr lang="en-US" smtClean="0"/>
              <a:pPr/>
              <a:t>10/5/2017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3A876F-3818-4914-AE85-36FD11A4CD74}"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91E0BF-F4DD-4685-A086-70DD7C4A5B78}"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3A876F-3818-4914-AE85-36FD11A4CD74}"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91E0BF-F4DD-4685-A086-70DD7C4A5B78}"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3A876F-3818-4914-AE85-36FD11A4CD74}"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491E0BF-F4DD-4685-A086-70DD7C4A5B78}" type="datetimeFigureOut">
              <a:rPr lang="en-US" smtClean="0"/>
              <a:pPr/>
              <a:t>10/5/2017</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53A876F-3818-4914-AE85-36FD11A4CD74}"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6CB62DC-9987-4A2F-8E26-D9BE203EC4CE}" type="datetimeFigureOut">
              <a:rPr lang="en-US" smtClean="0">
                <a:solidFill>
                  <a:prstClr val="white"/>
                </a:solidFill>
              </a:rPr>
              <a:pPr/>
              <a:t>10/5/2017</a:t>
            </a:fld>
            <a:endParaRPr lang="en-US">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DBCC6A0-63C6-4F54-AFD9-0D89AADE99B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4701631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ransition>
    <p:wipe dir="r"/>
  </p:transition>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7221" y="2436578"/>
            <a:ext cx="6498158" cy="1724867"/>
          </a:xfrm>
        </p:spPr>
        <p:txBody>
          <a:bodyPr>
            <a:noAutofit/>
          </a:bodyPr>
          <a:lstStyle/>
          <a:p>
            <a:pPr algn="ctr"/>
            <a:r>
              <a:rPr lang="en-US" sz="5400" b="1" dirty="0" smtClean="0"/>
              <a:t>The Productivity Circle</a:t>
            </a:r>
            <a:r>
              <a:rPr lang="en-US" sz="5400" dirty="0" smtClean="0"/>
              <a:t>: </a:t>
            </a:r>
            <a:br>
              <a:rPr lang="en-US" sz="5400" dirty="0" smtClean="0"/>
            </a:br>
            <a:r>
              <a:rPr lang="en-US" sz="3600" dirty="0" smtClean="0"/>
              <a:t>Collaborative Work to Empower Students with ADHD</a:t>
            </a:r>
            <a:r>
              <a:rPr lang="en-US" sz="5400" dirty="0" smtClean="0"/>
              <a:t/>
            </a:r>
            <a:br>
              <a:rPr lang="en-US" sz="5400" dirty="0" smtClean="0"/>
            </a:br>
            <a:r>
              <a:rPr lang="en-US" sz="2000" dirty="0" smtClean="0"/>
              <a:t>OCPA Innovative Program Award 2017</a:t>
            </a:r>
            <a:endParaRPr lang="en-US" sz="5400" dirty="0"/>
          </a:p>
        </p:txBody>
      </p:sp>
      <p:sp>
        <p:nvSpPr>
          <p:cNvPr id="7" name="Subtitle 6"/>
          <p:cNvSpPr>
            <a:spLocks noGrp="1"/>
          </p:cNvSpPr>
          <p:nvPr>
            <p:ph type="subTitle" idx="1"/>
          </p:nvPr>
        </p:nvSpPr>
        <p:spPr>
          <a:xfrm>
            <a:off x="1295400" y="5353853"/>
            <a:ext cx="6498159" cy="1653988"/>
          </a:xfrm>
        </p:spPr>
        <p:txBody>
          <a:bodyPr>
            <a:normAutofit/>
          </a:bodyPr>
          <a:lstStyle/>
          <a:p>
            <a:pPr algn="ctr"/>
            <a:r>
              <a:rPr lang="en-US" sz="2600" dirty="0" smtClean="0"/>
              <a:t>Ohio- AHEAD</a:t>
            </a:r>
          </a:p>
          <a:p>
            <a:pPr algn="ctr"/>
            <a:r>
              <a:rPr lang="en-US" sz="2600" dirty="0" smtClean="0"/>
              <a:t>Miami University</a:t>
            </a:r>
          </a:p>
          <a:p>
            <a:pPr algn="ctr"/>
            <a:r>
              <a:rPr lang="en-US" sz="2600" dirty="0" smtClean="0"/>
              <a:t>October 13, 2017</a:t>
            </a:r>
            <a:endParaRPr lang="en-US" sz="2600" dirty="0"/>
          </a:p>
          <a:p>
            <a:pPr algn="ctr"/>
            <a:endParaRPr lang="en-US" dirty="0"/>
          </a:p>
        </p:txBody>
      </p:sp>
      <p:sp>
        <p:nvSpPr>
          <p:cNvPr id="6" name="TextBox 5"/>
          <p:cNvSpPr txBox="1"/>
          <p:nvPr/>
        </p:nvSpPr>
        <p:spPr>
          <a:xfrm>
            <a:off x="1143000" y="4399746"/>
            <a:ext cx="7086600" cy="954107"/>
          </a:xfrm>
          <a:prstGeom prst="rect">
            <a:avLst/>
          </a:prstGeom>
          <a:noFill/>
        </p:spPr>
        <p:txBody>
          <a:bodyPr wrap="square" rtlCol="0">
            <a:spAutoFit/>
          </a:bodyPr>
          <a:lstStyle/>
          <a:p>
            <a:pPr algn="ctr"/>
            <a:r>
              <a:rPr lang="en-US" sz="2800" dirty="0" smtClean="0"/>
              <a:t>Jennifer </a:t>
            </a:r>
            <a:r>
              <a:rPr lang="en-US" sz="2800" dirty="0" err="1" smtClean="0"/>
              <a:t>Grube</a:t>
            </a:r>
            <a:r>
              <a:rPr lang="en-US" sz="2800" dirty="0" smtClean="0"/>
              <a:t> Vestal &amp; </a:t>
            </a:r>
            <a:r>
              <a:rPr lang="en-US" sz="2800" dirty="0" err="1" smtClean="0"/>
              <a:t>Sanda</a:t>
            </a:r>
            <a:r>
              <a:rPr lang="en-US" sz="2800" dirty="0" smtClean="0"/>
              <a:t> Gibson</a:t>
            </a:r>
          </a:p>
          <a:p>
            <a:pPr algn="ctr"/>
            <a:r>
              <a:rPr lang="en-US" sz="2800" dirty="0" smtClean="0"/>
              <a:t>Denison University</a:t>
            </a: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Group Meetings</a:t>
            </a:r>
            <a:endParaRPr lang="en-US" dirty="0"/>
          </a:p>
        </p:txBody>
      </p:sp>
      <p:sp>
        <p:nvSpPr>
          <p:cNvPr id="7" name="Content Placeholder 6"/>
          <p:cNvSpPr>
            <a:spLocks noGrp="1"/>
          </p:cNvSpPr>
          <p:nvPr>
            <p:ph idx="1"/>
          </p:nvPr>
        </p:nvSpPr>
        <p:spPr>
          <a:xfrm>
            <a:off x="549275" y="1600200"/>
            <a:ext cx="8042276" cy="4800599"/>
          </a:xfrm>
        </p:spPr>
        <p:txBody>
          <a:bodyPr>
            <a:normAutofit fontScale="70000" lnSpcReduction="20000"/>
          </a:bodyPr>
          <a:lstStyle/>
          <a:p>
            <a:r>
              <a:rPr lang="en-US" dirty="0" smtClean="0"/>
              <a:t>Format - Adjust from 90 to 60 minutes</a:t>
            </a:r>
          </a:p>
          <a:p>
            <a:r>
              <a:rPr lang="en-US" dirty="0" smtClean="0"/>
              <a:t>Close group after few sessions; reopen for new students next semester</a:t>
            </a:r>
          </a:p>
          <a:p>
            <a:r>
              <a:rPr lang="en-US" dirty="0"/>
              <a:t>Agendas – Always begin with time management and organization (see suggested manual</a:t>
            </a:r>
            <a:r>
              <a:rPr lang="en-US" dirty="0" smtClean="0"/>
              <a:t>)</a:t>
            </a:r>
          </a:p>
          <a:p>
            <a:r>
              <a:rPr lang="en-US" dirty="0" smtClean="0"/>
              <a:t>Positivity Board/food/fidget toys</a:t>
            </a:r>
          </a:p>
          <a:p>
            <a:r>
              <a:rPr lang="en-US" dirty="0" smtClean="0"/>
              <a:t>Email outreach – stay connected between group sessions/mini coaching</a:t>
            </a:r>
          </a:p>
          <a:p>
            <a:r>
              <a:rPr lang="en-US" dirty="0" smtClean="0"/>
              <a:t>Themes/Topics – develop and teach these depending on group needs and interests</a:t>
            </a:r>
          </a:p>
          <a:p>
            <a:r>
              <a:rPr lang="en-US" dirty="0" smtClean="0"/>
              <a:t>Guest speakers; activities such as </a:t>
            </a:r>
            <a:r>
              <a:rPr lang="en-US" dirty="0" err="1" smtClean="0"/>
              <a:t>Zentangles</a:t>
            </a:r>
            <a:r>
              <a:rPr lang="en-US" dirty="0" smtClean="0"/>
              <a:t>, celebratory dinners</a:t>
            </a:r>
          </a:p>
          <a:p>
            <a:r>
              <a:rPr lang="en-US" dirty="0" smtClean="0"/>
              <a:t>Peer-to-Peer Support – </a:t>
            </a:r>
            <a:r>
              <a:rPr lang="en-US" dirty="0" err="1" smtClean="0"/>
              <a:t>GroupMe</a:t>
            </a:r>
            <a:r>
              <a:rPr lang="en-US" dirty="0" smtClean="0"/>
              <a:t> texts, study tables, attending events</a:t>
            </a:r>
          </a:p>
          <a:p>
            <a:r>
              <a:rPr lang="en-US" dirty="0" smtClean="0"/>
              <a:t>Atmosphere of relaxation, nonjudgment, support, and fun</a:t>
            </a:r>
          </a:p>
        </p:txBody>
      </p:sp>
    </p:spTree>
    <p:extLst>
      <p:ext uri="{BB962C8B-B14F-4D97-AF65-F5344CB8AC3E}">
        <p14:creationId xmlns:p14="http://schemas.microsoft.com/office/powerpoint/2010/main" val="390849782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 Social and Be Creative</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1388" y="2491846"/>
            <a:ext cx="3840162" cy="2560108"/>
          </a:xfrm>
        </p:spPr>
      </p:pic>
      <p:pic>
        <p:nvPicPr>
          <p:cNvPr id="2050" name="Picture 2" descr="Image result for zentangle pictures"/>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066800" y="2412404"/>
            <a:ext cx="2935520" cy="284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74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Topics</a:t>
            </a:r>
            <a:endParaRPr lang="en-US" dirty="0"/>
          </a:p>
        </p:txBody>
      </p:sp>
      <p:sp>
        <p:nvSpPr>
          <p:cNvPr id="4" name="Text Placeholder 3"/>
          <p:cNvSpPr>
            <a:spLocks noGrp="1"/>
          </p:cNvSpPr>
          <p:nvPr>
            <p:ph type="body" idx="1"/>
          </p:nvPr>
        </p:nvSpPr>
        <p:spPr/>
        <p:txBody>
          <a:bodyPr/>
          <a:lstStyle/>
          <a:p>
            <a:r>
              <a:rPr lang="en-US" dirty="0" smtClean="0"/>
              <a:t>Important Concerns</a:t>
            </a:r>
            <a:endParaRPr lang="en-US" dirty="0"/>
          </a:p>
        </p:txBody>
      </p:sp>
      <p:sp>
        <p:nvSpPr>
          <p:cNvPr id="3" name="Content Placeholder 2"/>
          <p:cNvSpPr>
            <a:spLocks noGrp="1"/>
          </p:cNvSpPr>
          <p:nvPr>
            <p:ph sz="half" idx="2"/>
          </p:nvPr>
        </p:nvSpPr>
        <p:spPr/>
        <p:txBody>
          <a:bodyPr>
            <a:normAutofit fontScale="92500" lnSpcReduction="20000"/>
          </a:bodyPr>
          <a:lstStyle/>
          <a:p>
            <a:r>
              <a:rPr lang="en-US" dirty="0" smtClean="0"/>
              <a:t>Procrastination</a:t>
            </a:r>
          </a:p>
          <a:p>
            <a:r>
              <a:rPr lang="en-US" dirty="0" smtClean="0"/>
              <a:t>Stress management</a:t>
            </a:r>
          </a:p>
          <a:p>
            <a:r>
              <a:rPr lang="en-US" dirty="0" smtClean="0"/>
              <a:t>Executive functions</a:t>
            </a:r>
          </a:p>
          <a:p>
            <a:r>
              <a:rPr lang="en-US" dirty="0" smtClean="0"/>
              <a:t>Self-esteem</a:t>
            </a:r>
          </a:p>
          <a:p>
            <a:r>
              <a:rPr lang="en-US" dirty="0" smtClean="0"/>
              <a:t>How to prioritize a to-do </a:t>
            </a:r>
            <a:r>
              <a:rPr lang="en-US" dirty="0"/>
              <a:t>l</a:t>
            </a:r>
            <a:r>
              <a:rPr lang="en-US" dirty="0" smtClean="0"/>
              <a:t>ist</a:t>
            </a:r>
          </a:p>
          <a:p>
            <a:r>
              <a:rPr lang="en-US" dirty="0" smtClean="0"/>
              <a:t>How to chunk large projects</a:t>
            </a:r>
          </a:p>
          <a:p>
            <a:r>
              <a:rPr lang="en-US" dirty="0" smtClean="0"/>
              <a:t>Optimal study places</a:t>
            </a:r>
          </a:p>
          <a:p>
            <a:r>
              <a:rPr lang="en-US" dirty="0" smtClean="0"/>
              <a:t>Dealing with distractions</a:t>
            </a:r>
            <a:endParaRPr lang="en-US" dirty="0"/>
          </a:p>
        </p:txBody>
      </p:sp>
      <p:sp>
        <p:nvSpPr>
          <p:cNvPr id="5" name="Text Placeholder 4"/>
          <p:cNvSpPr>
            <a:spLocks noGrp="1"/>
          </p:cNvSpPr>
          <p:nvPr>
            <p:ph type="body" sz="quarter" idx="3"/>
          </p:nvPr>
        </p:nvSpPr>
        <p:spPr/>
        <p:txBody>
          <a:bodyPr/>
          <a:lstStyle/>
          <a:p>
            <a:r>
              <a:rPr lang="en-US" dirty="0" smtClean="0"/>
              <a:t>Future Ideas</a:t>
            </a:r>
            <a:endParaRPr lang="en-US" dirty="0"/>
          </a:p>
        </p:txBody>
      </p:sp>
      <p:sp>
        <p:nvSpPr>
          <p:cNvPr id="6" name="Content Placeholder 5"/>
          <p:cNvSpPr>
            <a:spLocks noGrp="1"/>
          </p:cNvSpPr>
          <p:nvPr>
            <p:ph sz="quarter" idx="4"/>
          </p:nvPr>
        </p:nvSpPr>
        <p:spPr/>
        <p:txBody>
          <a:bodyPr/>
          <a:lstStyle/>
          <a:p>
            <a:r>
              <a:rPr lang="en-US" dirty="0" smtClean="0"/>
              <a:t>Use </a:t>
            </a:r>
            <a:r>
              <a:rPr lang="en-US" dirty="0"/>
              <a:t>of s</a:t>
            </a:r>
            <a:r>
              <a:rPr lang="en-US" dirty="0" smtClean="0"/>
              <a:t>pace (i.e. dorm room)</a:t>
            </a:r>
          </a:p>
          <a:p>
            <a:r>
              <a:rPr lang="en-US" dirty="0" smtClean="0"/>
              <a:t>Money management</a:t>
            </a:r>
          </a:p>
          <a:p>
            <a:r>
              <a:rPr lang="en-US" dirty="0" smtClean="0"/>
              <a:t>Technology tools</a:t>
            </a:r>
          </a:p>
          <a:p>
            <a:r>
              <a:rPr lang="en-US" dirty="0" smtClean="0"/>
              <a:t>Relationships</a:t>
            </a:r>
          </a:p>
          <a:p>
            <a:r>
              <a:rPr lang="en-US" dirty="0" smtClean="0"/>
              <a:t>More on mindfulness</a:t>
            </a:r>
            <a:endParaRPr lang="en-US" dirty="0"/>
          </a:p>
        </p:txBody>
      </p:sp>
    </p:spTree>
    <p:extLst>
      <p:ext uri="{BB962C8B-B14F-4D97-AF65-F5344CB8AC3E}">
        <p14:creationId xmlns:p14="http://schemas.microsoft.com/office/powerpoint/2010/main" val="153810576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Issues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Psychoeducation (esp. on neurobiology and development)</a:t>
            </a:r>
          </a:p>
          <a:p>
            <a:r>
              <a:rPr lang="en-US" dirty="0" smtClean="0"/>
              <a:t>Dealing with negative self-talk; learning self-acceptance</a:t>
            </a:r>
          </a:p>
          <a:p>
            <a:r>
              <a:rPr lang="en-US" dirty="0" smtClean="0"/>
              <a:t>Advocacy with teachers, parents, friends, etc.</a:t>
            </a:r>
          </a:p>
          <a:p>
            <a:r>
              <a:rPr lang="en-US" dirty="0" smtClean="0"/>
              <a:t>Knowing how ADHD impacts </a:t>
            </a:r>
            <a:r>
              <a:rPr lang="en-US" i="1" dirty="0" smtClean="0"/>
              <a:t>each</a:t>
            </a:r>
            <a:r>
              <a:rPr lang="en-US" dirty="0" smtClean="0"/>
              <a:t> </a:t>
            </a:r>
            <a:r>
              <a:rPr lang="en-US" i="1" dirty="0" smtClean="0"/>
              <a:t>unique</a:t>
            </a:r>
            <a:r>
              <a:rPr lang="en-US" dirty="0" smtClean="0"/>
              <a:t> </a:t>
            </a:r>
            <a:r>
              <a:rPr lang="en-US" i="1" dirty="0" smtClean="0"/>
              <a:t>individual</a:t>
            </a:r>
            <a:r>
              <a:rPr lang="en-US" dirty="0" smtClean="0"/>
              <a:t> </a:t>
            </a:r>
          </a:p>
          <a:p>
            <a:r>
              <a:rPr lang="en-US" dirty="0" smtClean="0"/>
              <a:t>Compliance with treatment and prioritizing self-care</a:t>
            </a:r>
          </a:p>
          <a:p>
            <a:r>
              <a:rPr lang="en-US" dirty="0" smtClean="0"/>
              <a:t>Find positive role models (guest speakers)</a:t>
            </a:r>
          </a:p>
          <a:p>
            <a:r>
              <a:rPr lang="en-US" dirty="0" smtClean="0"/>
              <a:t>Emphasize strengths</a:t>
            </a:r>
          </a:p>
          <a:p>
            <a:r>
              <a:rPr lang="en-US" u="sng" dirty="0"/>
              <a:t>Learning skills and strategies</a:t>
            </a:r>
            <a:r>
              <a:rPr lang="en-US" dirty="0"/>
              <a:t>!!!!!</a:t>
            </a:r>
          </a:p>
          <a:p>
            <a:endParaRPr lang="en-US" dirty="0" smtClean="0"/>
          </a:p>
          <a:p>
            <a:endParaRPr lang="en-US" dirty="0"/>
          </a:p>
        </p:txBody>
      </p:sp>
    </p:spTree>
    <p:extLst>
      <p:ext uri="{BB962C8B-B14F-4D97-AF65-F5344CB8AC3E}">
        <p14:creationId xmlns:p14="http://schemas.microsoft.com/office/powerpoint/2010/main" val="1976075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Assessment/Evaluation</a:t>
            </a:r>
            <a:endParaRPr lang="en-US" dirty="0"/>
          </a:p>
        </p:txBody>
      </p:sp>
      <p:sp>
        <p:nvSpPr>
          <p:cNvPr id="3" name="Content Placeholder 2"/>
          <p:cNvSpPr>
            <a:spLocks noGrp="1"/>
          </p:cNvSpPr>
          <p:nvPr>
            <p:ph idx="1"/>
          </p:nvPr>
        </p:nvSpPr>
        <p:spPr/>
        <p:txBody>
          <a:bodyPr/>
          <a:lstStyle/>
          <a:p>
            <a:r>
              <a:rPr lang="en-US" dirty="0" smtClean="0"/>
              <a:t>Data from feedback/survey of attendees</a:t>
            </a:r>
          </a:p>
          <a:p>
            <a:r>
              <a:rPr lang="en-US" dirty="0" smtClean="0"/>
              <a:t>Retention data</a:t>
            </a:r>
          </a:p>
          <a:p>
            <a:r>
              <a:rPr lang="en-US" dirty="0" smtClean="0"/>
              <a:t>Therapeutic and academic benefits</a:t>
            </a:r>
          </a:p>
          <a:p>
            <a:r>
              <a:rPr lang="en-US" dirty="0" smtClean="0"/>
              <a:t>Benefits of staff collaboration (both need to be </a:t>
            </a:r>
            <a:r>
              <a:rPr lang="en-US" u="sng" dirty="0" smtClean="0"/>
              <a:t>highly</a:t>
            </a:r>
            <a:r>
              <a:rPr lang="en-US" dirty="0" smtClean="0"/>
              <a:t> </a:t>
            </a:r>
            <a:r>
              <a:rPr lang="en-US" u="sng" dirty="0" smtClean="0"/>
              <a:t>knowledgeable and understanding </a:t>
            </a:r>
            <a:r>
              <a:rPr lang="en-US" dirty="0" smtClean="0"/>
              <a:t>about adult ADHD symptoms and treatment—see resource list</a:t>
            </a:r>
            <a:r>
              <a:rPr lang="en-US" dirty="0" smtClean="0"/>
              <a:t>)</a:t>
            </a:r>
          </a:p>
          <a:p>
            <a:endParaRPr lang="en-US" dirty="0"/>
          </a:p>
        </p:txBody>
      </p:sp>
    </p:spTree>
    <p:extLst>
      <p:ext uri="{BB962C8B-B14F-4D97-AF65-F5344CB8AC3E}">
        <p14:creationId xmlns:p14="http://schemas.microsoft.com/office/powerpoint/2010/main" val="315261412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Productivity Circle – Student Feedback for 2015-2016</a:t>
            </a:r>
            <a:endParaRPr lang="en-US" sz="4000" dirty="0"/>
          </a:p>
        </p:txBody>
      </p:sp>
      <p:sp>
        <p:nvSpPr>
          <p:cNvPr id="3" name="Content Placeholder 2"/>
          <p:cNvSpPr>
            <a:spLocks noGrp="1"/>
          </p:cNvSpPr>
          <p:nvPr>
            <p:ph idx="1"/>
          </p:nvPr>
        </p:nvSpPr>
        <p:spPr/>
        <p:txBody>
          <a:bodyPr>
            <a:normAutofit fontScale="25000" lnSpcReduction="20000"/>
          </a:bodyPr>
          <a:lstStyle/>
          <a:p>
            <a:pPr marL="0" indent="0">
              <a:buNone/>
            </a:pPr>
            <a:r>
              <a:rPr lang="en-US" sz="4400" b="1" i="1" dirty="0" smtClean="0"/>
              <a:t>Likert Scale:  Not at all  –  A little  –  Same  –  A lot   -  Quite a lot; Follow-up with open-ended questions                                                         </a:t>
            </a:r>
            <a:endParaRPr lang="en-US" sz="4400" i="1" dirty="0"/>
          </a:p>
          <a:p>
            <a:pPr>
              <a:lnSpc>
                <a:spcPct val="120000"/>
              </a:lnSpc>
            </a:pPr>
            <a:r>
              <a:rPr lang="en-US" sz="4000" dirty="0"/>
              <a:t> </a:t>
            </a:r>
            <a:r>
              <a:rPr lang="en-US" sz="4000" b="1" dirty="0" smtClean="0"/>
              <a:t>Have you </a:t>
            </a:r>
            <a:r>
              <a:rPr lang="en-US" sz="4000" b="1" dirty="0"/>
              <a:t>learned new skills and strategies or improved those you already practice?</a:t>
            </a:r>
            <a:endParaRPr lang="en-US" sz="4000" dirty="0"/>
          </a:p>
          <a:p>
            <a:pPr>
              <a:lnSpc>
                <a:spcPct val="120000"/>
              </a:lnSpc>
            </a:pPr>
            <a:r>
              <a:rPr lang="en-US" sz="4000" dirty="0"/>
              <a:t> </a:t>
            </a:r>
            <a:r>
              <a:rPr lang="en-US" sz="4000" b="1" dirty="0" smtClean="0"/>
              <a:t>My </a:t>
            </a:r>
            <a:r>
              <a:rPr lang="en-US" sz="4000" b="1" dirty="0"/>
              <a:t>ability to manage attention has improved.</a:t>
            </a:r>
          </a:p>
          <a:p>
            <a:pPr>
              <a:lnSpc>
                <a:spcPct val="120000"/>
              </a:lnSpc>
            </a:pPr>
            <a:r>
              <a:rPr lang="en-US" sz="4000" b="1" dirty="0" smtClean="0"/>
              <a:t>My </a:t>
            </a:r>
            <a:r>
              <a:rPr lang="en-US" sz="4000" b="1" dirty="0"/>
              <a:t>ability to manage organization of my life overall has improved.</a:t>
            </a:r>
          </a:p>
          <a:p>
            <a:pPr>
              <a:lnSpc>
                <a:spcPct val="120000"/>
              </a:lnSpc>
            </a:pPr>
            <a:r>
              <a:rPr lang="en-US" sz="4000" b="1" dirty="0" smtClean="0"/>
              <a:t>My </a:t>
            </a:r>
            <a:r>
              <a:rPr lang="en-US" sz="4000" b="1" dirty="0"/>
              <a:t>ability to manage time and meet deadlines has improved.</a:t>
            </a:r>
          </a:p>
          <a:p>
            <a:pPr>
              <a:lnSpc>
                <a:spcPct val="120000"/>
              </a:lnSpc>
            </a:pPr>
            <a:r>
              <a:rPr lang="en-US" sz="4000" b="1" dirty="0" smtClean="0"/>
              <a:t>My </a:t>
            </a:r>
            <a:r>
              <a:rPr lang="en-US" sz="4000" b="1" dirty="0"/>
              <a:t>ability to manage procrastination has </a:t>
            </a:r>
            <a:r>
              <a:rPr lang="en-US" sz="4000" b="1" dirty="0" smtClean="0"/>
              <a:t>improved.</a:t>
            </a:r>
          </a:p>
          <a:p>
            <a:pPr>
              <a:lnSpc>
                <a:spcPct val="120000"/>
              </a:lnSpc>
            </a:pPr>
            <a:r>
              <a:rPr lang="en-US" sz="4000" b="1" dirty="0" smtClean="0"/>
              <a:t>My </a:t>
            </a:r>
            <a:r>
              <a:rPr lang="en-US" sz="4000" b="1" dirty="0"/>
              <a:t>ability to initiate, plan, and complete challenging projects/papers has improved. </a:t>
            </a:r>
          </a:p>
          <a:p>
            <a:pPr>
              <a:lnSpc>
                <a:spcPct val="120000"/>
              </a:lnSpc>
            </a:pPr>
            <a:r>
              <a:rPr lang="en-US" sz="4000" b="1" dirty="0" smtClean="0"/>
              <a:t>My </a:t>
            </a:r>
            <a:r>
              <a:rPr lang="en-US" sz="4000" b="1" dirty="0"/>
              <a:t>ability to advocate for myself with professors and administrators has improved.</a:t>
            </a:r>
          </a:p>
          <a:p>
            <a:pPr>
              <a:lnSpc>
                <a:spcPct val="120000"/>
              </a:lnSpc>
            </a:pPr>
            <a:r>
              <a:rPr lang="en-US" sz="4000" b="1" dirty="0" smtClean="0"/>
              <a:t>My </a:t>
            </a:r>
            <a:r>
              <a:rPr lang="en-US" sz="4000" b="1" dirty="0"/>
              <a:t>ability to know and use my strengths has improved. </a:t>
            </a:r>
            <a:r>
              <a:rPr lang="en-US" sz="4400" b="1" dirty="0"/>
              <a:t> </a:t>
            </a:r>
          </a:p>
          <a:p>
            <a:pPr marL="0" indent="0">
              <a:buNone/>
            </a:pPr>
            <a:r>
              <a:rPr lang="en-US" sz="4000" b="1" dirty="0"/>
              <a:t>What did you like the best about The Productivity Circle</a:t>
            </a:r>
            <a:r>
              <a:rPr lang="en-US" sz="4000" b="1" dirty="0" smtClean="0"/>
              <a:t>?</a:t>
            </a:r>
            <a:r>
              <a:rPr lang="en-US" sz="4000" b="1" dirty="0"/>
              <a:t> </a:t>
            </a:r>
            <a:endParaRPr lang="en-US" sz="4000" dirty="0"/>
          </a:p>
          <a:p>
            <a:pPr marL="0" indent="0">
              <a:buNone/>
            </a:pPr>
            <a:r>
              <a:rPr lang="en-US" sz="4000" b="1" dirty="0"/>
              <a:t>What did you like the least about The Productivity Circle</a:t>
            </a:r>
            <a:r>
              <a:rPr lang="en-US" sz="4000" b="1" dirty="0" smtClean="0"/>
              <a:t>?</a:t>
            </a:r>
            <a:endParaRPr lang="en-US" sz="4000" dirty="0"/>
          </a:p>
          <a:p>
            <a:pPr marL="0" indent="0">
              <a:buNone/>
            </a:pPr>
            <a:r>
              <a:rPr lang="en-US" sz="4000" b="1" dirty="0"/>
              <a:t>Please write any additional comments/constructive criticisms/suggestions you would like to add to enhance The Productivity Circle for future years.</a:t>
            </a:r>
            <a:endParaRPr lang="en-US" sz="4000" dirty="0"/>
          </a:p>
          <a:p>
            <a:pPr marL="0" indent="0">
              <a:buNone/>
            </a:pPr>
            <a:r>
              <a:rPr lang="en-US" dirty="0"/>
              <a:t> </a:t>
            </a:r>
          </a:p>
          <a:p>
            <a:endParaRPr lang="en-US" dirty="0"/>
          </a:p>
        </p:txBody>
      </p:sp>
    </p:spTree>
    <p:extLst>
      <p:ext uri="{BB962C8B-B14F-4D97-AF65-F5344CB8AC3E}">
        <p14:creationId xmlns:p14="http://schemas.microsoft.com/office/powerpoint/2010/main" val="229080792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Can you give some examples of specifically how you benefited from The Productivity Circle . . . .</a:t>
            </a:r>
            <a:r>
              <a:rPr lang="en-US" dirty="0" smtClean="0"/>
              <a:t/>
            </a:r>
            <a:br>
              <a:rPr lang="en-US" dirty="0" smtClean="0"/>
            </a:br>
            <a:endParaRPr lang="en-US" sz="1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1313573"/>
              </p:ext>
            </p:extLst>
          </p:nvPr>
        </p:nvGraphicFramePr>
        <p:xfrm>
          <a:off x="549275" y="1600200"/>
          <a:ext cx="8042274" cy="7711440"/>
        </p:xfrm>
        <a:graphic>
          <a:graphicData uri="http://schemas.openxmlformats.org/drawingml/2006/table">
            <a:tbl>
              <a:tblPr/>
              <a:tblGrid>
                <a:gridCol w="7832725"/>
                <a:gridCol w="209549"/>
              </a:tblGrid>
              <a:tr h="4876800">
                <a:tc>
                  <a:txBody>
                    <a:bodyPr/>
                    <a:lstStyle/>
                    <a:p>
                      <a:pPr marL="285750" indent="-285750">
                        <a:buFont typeface="Wingdings" panose="05000000000000000000" pitchFamily="2" charset="2"/>
                        <a:buChar char="§"/>
                      </a:pPr>
                      <a:r>
                        <a:rPr lang="en-US" sz="2400" dirty="0" smtClean="0"/>
                        <a:t>“I got a lot of ideas from the facilitators as well as my peers on the subject of how to stay more organized.”</a:t>
                      </a:r>
                    </a:p>
                    <a:p>
                      <a:pPr marL="0" indent="0">
                        <a:buFont typeface="Wingdings" panose="05000000000000000000" pitchFamily="2" charset="2"/>
                        <a:buNone/>
                      </a:pPr>
                      <a:r>
                        <a:rPr lang="en-US" sz="2400" dirty="0" smtClean="0"/>
                        <a:t>	</a:t>
                      </a:r>
                    </a:p>
                    <a:p>
                      <a:pPr marL="285750" indent="-285750">
                        <a:buFont typeface="Wingdings" panose="05000000000000000000" pitchFamily="2" charset="2"/>
                        <a:buChar char="§"/>
                      </a:pPr>
                      <a:r>
                        <a:rPr lang="en-US" sz="2400" dirty="0" smtClean="0"/>
                        <a:t>“It helped a lot with my esteem</a:t>
                      </a:r>
                      <a:r>
                        <a:rPr lang="en-US" sz="2400" baseline="0" dirty="0" smtClean="0"/>
                        <a:t> </a:t>
                      </a:r>
                      <a:r>
                        <a:rPr lang="en-US" sz="2400" dirty="0" smtClean="0"/>
                        <a:t>knowing that others were struggling as well!” 	</a:t>
                      </a:r>
                    </a:p>
                    <a:p>
                      <a:pPr marL="285750" indent="-285750">
                        <a:buFont typeface="Wingdings" panose="05000000000000000000" pitchFamily="2" charset="2"/>
                        <a:buChar char="§"/>
                      </a:pPr>
                      <a:endParaRPr lang="en-US" sz="2400" dirty="0" smtClean="0"/>
                    </a:p>
                    <a:p>
                      <a:pPr marL="285750" indent="-285750">
                        <a:buFont typeface="Wingdings" panose="05000000000000000000" pitchFamily="2" charset="2"/>
                        <a:buChar char="§"/>
                      </a:pPr>
                      <a:r>
                        <a:rPr lang="en-US" sz="2400" dirty="0" smtClean="0"/>
                        <a:t>“I learned ideas for how to study better.”</a:t>
                      </a:r>
                    </a:p>
                    <a:p>
                      <a:pPr marL="0" indent="0">
                        <a:buFont typeface="Wingdings" panose="05000000000000000000" pitchFamily="2" charset="2"/>
                        <a:buNone/>
                      </a:pPr>
                      <a:r>
                        <a:rPr lang="en-US" sz="2400" dirty="0" smtClean="0"/>
                        <a:t>	</a:t>
                      </a:r>
                    </a:p>
                    <a:p>
                      <a:pPr marL="285750" indent="-285750">
                        <a:buFont typeface="Wingdings" panose="05000000000000000000" pitchFamily="2" charset="2"/>
                        <a:buChar char="§"/>
                      </a:pPr>
                      <a:r>
                        <a:rPr lang="en-US" sz="2400" dirty="0" smtClean="0"/>
                        <a:t>“I</a:t>
                      </a:r>
                      <a:r>
                        <a:rPr lang="en-US" sz="2400" baseline="0" dirty="0" smtClean="0"/>
                        <a:t> liked b</a:t>
                      </a:r>
                      <a:r>
                        <a:rPr lang="en-US" sz="2400" dirty="0" smtClean="0"/>
                        <a:t>eing a part of a greater community of people who want to help you.” </a:t>
                      </a:r>
                      <a:endParaRPr lang="en-US" sz="2400" dirty="0"/>
                    </a:p>
                  </a:txBody>
                  <a:tcPr anchor="ctr">
                    <a:lnL>
                      <a:noFill/>
                    </a:lnL>
                    <a:lnR>
                      <a:noFill/>
                    </a:lnR>
                    <a:lnT>
                      <a:noFill/>
                    </a:lnT>
                    <a:lnB>
                      <a:noFill/>
                    </a:lnB>
                  </a:tcPr>
                </a:tc>
                <a:tc>
                  <a:txBody>
                    <a:bodyPr/>
                    <a:lstStyle/>
                    <a:p>
                      <a:endParaRPr lang="en-US" sz="1800" dirty="0"/>
                    </a:p>
                  </a:txBody>
                  <a:tcPr anchor="ctr">
                    <a:lnL>
                      <a:noFill/>
                    </a:lnL>
                    <a:lnR>
                      <a:noFill/>
                    </a:lnR>
                    <a:lnT>
                      <a:noFill/>
                    </a:lnT>
                    <a:lnB>
                      <a:noFill/>
                    </a:lnB>
                  </a:tcPr>
                </a:tc>
              </a:tr>
              <a:tr h="914400">
                <a:tc>
                  <a:txBody>
                    <a:bodyPr/>
                    <a:lstStyle/>
                    <a:p>
                      <a:endParaRPr lang="en-US" sz="1800" dirty="0"/>
                    </a:p>
                  </a:txBody>
                  <a:tcPr anchor="ctr">
                    <a:lnL>
                      <a:noFill/>
                    </a:lnL>
                    <a:lnR>
                      <a:noFill/>
                    </a:lnR>
                    <a:lnT>
                      <a:noFill/>
                    </a:lnT>
                    <a:lnB>
                      <a:noFill/>
                    </a:lnB>
                  </a:tcPr>
                </a:tc>
                <a:tc>
                  <a:txBody>
                    <a:bodyPr/>
                    <a:lstStyle/>
                    <a:p>
                      <a:endParaRPr lang="en-US" sz="1800"/>
                    </a:p>
                  </a:txBody>
                  <a:tcPr anchor="ctr">
                    <a:lnL>
                      <a:noFill/>
                    </a:lnL>
                    <a:lnR>
                      <a:noFill/>
                    </a:lnR>
                    <a:lnT>
                      <a:noFill/>
                    </a:lnT>
                    <a:lnB>
                      <a:noFill/>
                    </a:lnB>
                  </a:tcPr>
                </a:tc>
              </a:tr>
              <a:tr h="914400">
                <a:tc>
                  <a:txBody>
                    <a:bodyPr/>
                    <a:lstStyle/>
                    <a:p>
                      <a:endParaRPr lang="en-US" sz="1800" dirty="0"/>
                    </a:p>
                  </a:txBody>
                  <a:tcPr anchor="ctr">
                    <a:lnL>
                      <a:noFill/>
                    </a:lnL>
                    <a:lnR>
                      <a:noFill/>
                    </a:lnR>
                    <a:lnT>
                      <a:noFill/>
                    </a:lnT>
                    <a:lnB>
                      <a:noFill/>
                    </a:lnB>
                  </a:tcPr>
                </a:tc>
                <a:tc>
                  <a:txBody>
                    <a:bodyPr/>
                    <a:lstStyle/>
                    <a:p>
                      <a:endParaRPr lang="en-US" sz="1800" dirty="0"/>
                    </a:p>
                  </a:txBody>
                  <a:tcPr anchor="ctr">
                    <a:lnL>
                      <a:noFill/>
                    </a:lnL>
                    <a:lnR>
                      <a:noFill/>
                    </a:lnR>
                    <a:lnT>
                      <a:noFill/>
                    </a:lnT>
                    <a:lnB>
                      <a:noFill/>
                    </a:lnB>
                  </a:tcPr>
                </a:tc>
              </a:tr>
              <a:tr h="365760">
                <a:tc>
                  <a:txBody>
                    <a:bodyPr/>
                    <a:lstStyle/>
                    <a:p>
                      <a:endParaRPr lang="en-US" sz="1800" dirty="0"/>
                    </a:p>
                  </a:txBody>
                  <a:tcPr anchor="ctr">
                    <a:lnL>
                      <a:noFill/>
                    </a:lnL>
                    <a:lnR>
                      <a:noFill/>
                    </a:lnR>
                    <a:lnT>
                      <a:noFill/>
                    </a:lnT>
                    <a:lnB>
                      <a:noFill/>
                    </a:lnB>
                  </a:tcPr>
                </a:tc>
                <a:tc>
                  <a:txBody>
                    <a:bodyPr/>
                    <a:lstStyle/>
                    <a:p>
                      <a:endParaRPr lang="en-US" sz="1800" dirty="0"/>
                    </a:p>
                  </a:txBody>
                  <a:tcPr anchor="ctr">
                    <a:lnL>
                      <a:noFill/>
                    </a:lnL>
                    <a:lnR>
                      <a:noFill/>
                    </a:lnR>
                    <a:lnT>
                      <a:noFill/>
                    </a:lnT>
                    <a:lnB>
                      <a:noFill/>
                    </a:lnB>
                  </a:tcPr>
                </a:tc>
              </a:tr>
              <a:tr h="640080">
                <a:tc>
                  <a:txBody>
                    <a:bodyPr/>
                    <a:lstStyle/>
                    <a:p>
                      <a:endParaRPr lang="en-US" sz="1800" dirty="0"/>
                    </a:p>
                  </a:txBody>
                  <a:tcPr anchor="ctr">
                    <a:lnL>
                      <a:noFill/>
                    </a:lnL>
                    <a:lnR>
                      <a:noFill/>
                    </a:lnR>
                    <a:lnT>
                      <a:noFill/>
                    </a:lnT>
                    <a:lnB>
                      <a:noFill/>
                    </a:lnB>
                  </a:tcPr>
                </a:tc>
                <a:tc>
                  <a:txBody>
                    <a:bodyPr/>
                    <a:lstStyle/>
                    <a:p>
                      <a:endParaRPr lang="en-US" sz="1800" dirty="0"/>
                    </a:p>
                  </a:txBody>
                  <a:tcPr>
                    <a:lnL>
                      <a:noFill/>
                    </a:lnL>
                    <a:lnT>
                      <a:noFill/>
                    </a:lnT>
                  </a:tcPr>
                </a:tc>
              </a:tr>
            </a:tbl>
          </a:graphicData>
        </a:graphic>
      </p:graphicFrame>
    </p:spTree>
    <p:extLst>
      <p:ext uri="{BB962C8B-B14F-4D97-AF65-F5344CB8AC3E}">
        <p14:creationId xmlns:p14="http://schemas.microsoft.com/office/powerpoint/2010/main" val="168890842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dirty="0" smtClean="0"/>
              <a:t>Requests for additional information or questions can be directed to:</a:t>
            </a:r>
            <a:endParaRPr lang="en-US" sz="3600" dirty="0"/>
          </a:p>
        </p:txBody>
      </p:sp>
      <p:sp>
        <p:nvSpPr>
          <p:cNvPr id="3" name="Content Placeholder 2"/>
          <p:cNvSpPr>
            <a:spLocks noGrp="1"/>
          </p:cNvSpPr>
          <p:nvPr>
            <p:ph sz="quarter" idx="1"/>
          </p:nvPr>
        </p:nvSpPr>
        <p:spPr>
          <a:xfrm>
            <a:off x="228600" y="1600200"/>
            <a:ext cx="4343400" cy="5105400"/>
          </a:xfrm>
        </p:spPr>
        <p:txBody>
          <a:bodyPr>
            <a:noAutofit/>
          </a:bodyPr>
          <a:lstStyle/>
          <a:p>
            <a:pPr algn="ctr">
              <a:buNone/>
            </a:pPr>
            <a:r>
              <a:rPr lang="en-US" sz="1850" b="1" dirty="0" smtClean="0"/>
              <a:t>Jennifer Grube Vestal</a:t>
            </a:r>
          </a:p>
          <a:p>
            <a:pPr algn="ctr">
              <a:buNone/>
            </a:pPr>
            <a:r>
              <a:rPr lang="en-US" sz="1850" dirty="0" smtClean="0"/>
              <a:t>Associate Dean/Director of the Academic Resource Center</a:t>
            </a:r>
          </a:p>
          <a:p>
            <a:pPr algn="ctr">
              <a:buNone/>
            </a:pPr>
            <a:r>
              <a:rPr lang="en-US" sz="1850" dirty="0" smtClean="0"/>
              <a:t>vestal@denison.edu</a:t>
            </a:r>
          </a:p>
          <a:p>
            <a:pPr algn="ctr">
              <a:buNone/>
            </a:pPr>
            <a:r>
              <a:rPr lang="en-US" sz="1850" b="1" dirty="0"/>
              <a:t>Academic </a:t>
            </a:r>
            <a:r>
              <a:rPr lang="en-US" sz="1850" b="1" dirty="0" smtClean="0"/>
              <a:t>Resource Center</a:t>
            </a:r>
            <a:endParaRPr lang="en-US" sz="1850" b="1" dirty="0"/>
          </a:p>
          <a:p>
            <a:pPr algn="ctr">
              <a:buNone/>
            </a:pPr>
            <a:r>
              <a:rPr lang="en-US" sz="1850" dirty="0"/>
              <a:t>740-587-6666</a:t>
            </a:r>
          </a:p>
          <a:p>
            <a:pPr algn="ctr">
              <a:buNone/>
            </a:pPr>
            <a:r>
              <a:rPr lang="en-US" sz="1850" dirty="0"/>
              <a:t>FAX: 740-587-5629</a:t>
            </a:r>
          </a:p>
          <a:p>
            <a:pPr algn="ctr">
              <a:buNone/>
            </a:pPr>
            <a:r>
              <a:rPr lang="en-US" sz="1850" b="1" dirty="0"/>
              <a:t>http://denison.edu/academics/support</a:t>
            </a:r>
          </a:p>
          <a:p>
            <a:pPr algn="ctr">
              <a:buNone/>
            </a:pPr>
            <a:endParaRPr lang="en-US" sz="1850" b="1" dirty="0" smtClean="0"/>
          </a:p>
          <a:p>
            <a:pPr algn="ctr">
              <a:buNone/>
            </a:pPr>
            <a:endParaRPr lang="en-US" sz="1850" dirty="0"/>
          </a:p>
        </p:txBody>
      </p:sp>
      <p:sp>
        <p:nvSpPr>
          <p:cNvPr id="4" name="TextBox 3"/>
          <p:cNvSpPr txBox="1"/>
          <p:nvPr/>
        </p:nvSpPr>
        <p:spPr>
          <a:xfrm>
            <a:off x="4724400" y="1371600"/>
            <a:ext cx="4343400" cy="3223959"/>
          </a:xfrm>
          <a:prstGeom prst="rect">
            <a:avLst/>
          </a:prstGeom>
          <a:noFill/>
        </p:spPr>
        <p:txBody>
          <a:bodyPr wrap="square" rtlCol="0">
            <a:spAutoFit/>
          </a:bodyPr>
          <a:lstStyle/>
          <a:p>
            <a:pPr algn="ctr">
              <a:buNone/>
            </a:pPr>
            <a:endParaRPr lang="en-US" sz="1850" b="1" dirty="0"/>
          </a:p>
          <a:p>
            <a:pPr algn="ctr">
              <a:buNone/>
            </a:pPr>
            <a:r>
              <a:rPr lang="en-US" sz="1850" b="1" dirty="0" err="1" smtClean="0"/>
              <a:t>Sanda</a:t>
            </a:r>
            <a:r>
              <a:rPr lang="en-US" sz="1850" b="1" dirty="0" smtClean="0"/>
              <a:t> </a:t>
            </a:r>
            <a:r>
              <a:rPr lang="en-US" sz="1850" b="1" dirty="0"/>
              <a:t>Gibson</a:t>
            </a:r>
          </a:p>
          <a:p>
            <a:pPr algn="ctr">
              <a:buNone/>
            </a:pPr>
            <a:r>
              <a:rPr lang="en-US" sz="1850" dirty="0"/>
              <a:t>Staff Counselor</a:t>
            </a:r>
          </a:p>
          <a:p>
            <a:pPr algn="ctr">
              <a:buNone/>
            </a:pPr>
            <a:r>
              <a:rPr lang="en-US" sz="1850" dirty="0" smtClean="0"/>
              <a:t>gibsons@denison.edu</a:t>
            </a:r>
            <a:endParaRPr lang="en-US" sz="1850" dirty="0"/>
          </a:p>
          <a:p>
            <a:pPr algn="ctr">
              <a:buNone/>
            </a:pPr>
            <a:endParaRPr lang="en-US" sz="1850" dirty="0" smtClean="0"/>
          </a:p>
          <a:p>
            <a:pPr algn="ctr">
              <a:buNone/>
            </a:pPr>
            <a:r>
              <a:rPr lang="en-US" sz="1850" b="1" dirty="0" err="1" smtClean="0"/>
              <a:t>Whisler</a:t>
            </a:r>
            <a:r>
              <a:rPr lang="en-US" sz="1850" b="1" dirty="0" smtClean="0"/>
              <a:t> Center for Student Wellness</a:t>
            </a:r>
          </a:p>
          <a:p>
            <a:pPr algn="ctr">
              <a:buNone/>
            </a:pPr>
            <a:r>
              <a:rPr lang="en-US" sz="1850" dirty="0" smtClean="0"/>
              <a:t>740-587-6647</a:t>
            </a:r>
          </a:p>
          <a:p>
            <a:pPr algn="ctr">
              <a:buNone/>
            </a:pPr>
            <a:r>
              <a:rPr lang="en-US" sz="1850" dirty="0" smtClean="0"/>
              <a:t>FAX: 740-587-6758</a:t>
            </a:r>
          </a:p>
          <a:p>
            <a:pPr algn="ctr">
              <a:buNone/>
            </a:pPr>
            <a:r>
              <a:rPr lang="en-US" sz="1850" b="1" dirty="0" smtClean="0"/>
              <a:t>http</a:t>
            </a:r>
            <a:r>
              <a:rPr lang="en-US" sz="1850" b="1" dirty="0"/>
              <a:t>://denison.edu/campus/health</a:t>
            </a:r>
            <a:endParaRPr lang="en-US" sz="1850" b="1" dirty="0" smtClean="0"/>
          </a:p>
          <a:p>
            <a:pPr algn="ctr">
              <a:buNone/>
            </a:pPr>
            <a:endParaRPr lang="en-US" sz="1850" b="1" dirty="0" smtClean="0"/>
          </a:p>
          <a:p>
            <a:endParaRPr lang="en-US" sz="1850" dirty="0"/>
          </a:p>
        </p:txBody>
      </p:sp>
      <p:cxnSp>
        <p:nvCxnSpPr>
          <p:cNvPr id="6" name="Straight Connector 5"/>
          <p:cNvCxnSpPr/>
          <p:nvPr/>
        </p:nvCxnSpPr>
        <p:spPr>
          <a:xfrm rot="5400000">
            <a:off x="2057400" y="3733800"/>
            <a:ext cx="5029200" cy="0"/>
          </a:xfrm>
          <a:prstGeom prst="line">
            <a:avLst/>
          </a:prstGeom>
          <a:ln w="22225" cap="rnd"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List</a:t>
            </a:r>
            <a:endParaRPr lang="en-US" dirty="0"/>
          </a:p>
        </p:txBody>
      </p:sp>
      <p:sp>
        <p:nvSpPr>
          <p:cNvPr id="4" name="Content Placeholder 3"/>
          <p:cNvSpPr>
            <a:spLocks noGrp="1"/>
          </p:cNvSpPr>
          <p:nvPr>
            <p:ph sz="quarter" idx="1"/>
          </p:nvPr>
        </p:nvSpPr>
        <p:spPr/>
        <p:txBody>
          <a:bodyPr>
            <a:normAutofit fontScale="55000" lnSpcReduction="20000"/>
          </a:bodyPr>
          <a:lstStyle/>
          <a:p>
            <a:r>
              <a:rPr lang="en-US" dirty="0"/>
              <a:t>Brown, T.E., </a:t>
            </a:r>
            <a:r>
              <a:rPr lang="en-US" dirty="0" err="1"/>
              <a:t>Reichel</a:t>
            </a:r>
            <a:r>
              <a:rPr lang="en-US" dirty="0"/>
              <a:t>, P.C. &amp; Quinlan, D.M. (2011). Executive function impairments in high IQ children and adolescents with ADHD. Open Journal of Psychiatry, 1, 56-65. </a:t>
            </a:r>
          </a:p>
          <a:p>
            <a:r>
              <a:rPr lang="en-US" dirty="0"/>
              <a:t>Brown, T. E. (2013) </a:t>
            </a:r>
            <a:r>
              <a:rPr lang="en-US" i="1" dirty="0"/>
              <a:t>Smart but stuck: Emotions in teens and adults with ADHD. </a:t>
            </a:r>
            <a:r>
              <a:rPr lang="en-US" dirty="0"/>
              <a:t>San Francisco: </a:t>
            </a:r>
            <a:r>
              <a:rPr lang="en-US" dirty="0" err="1" smtClean="0"/>
              <a:t>Jossey</a:t>
            </a:r>
            <a:r>
              <a:rPr lang="en-US" dirty="0" smtClean="0"/>
              <a:t> </a:t>
            </a:r>
            <a:r>
              <a:rPr lang="en-US" dirty="0"/>
              <a:t>Bass</a:t>
            </a:r>
            <a:r>
              <a:rPr lang="en-US" dirty="0" smtClean="0"/>
              <a:t>.</a:t>
            </a:r>
            <a:r>
              <a:rPr lang="en-US" dirty="0"/>
              <a:t> </a:t>
            </a:r>
          </a:p>
          <a:p>
            <a:r>
              <a:rPr lang="en-US" dirty="0" err="1"/>
              <a:t>DuPaul</a:t>
            </a:r>
            <a:r>
              <a:rPr lang="en-US" dirty="0"/>
              <a:t>, G. J., </a:t>
            </a:r>
            <a:r>
              <a:rPr lang="en-US" dirty="0" err="1"/>
              <a:t>Weyandt</a:t>
            </a:r>
            <a:r>
              <a:rPr lang="en-US" dirty="0"/>
              <a:t>, L. L., O'Dell, S.,  &amp; </a:t>
            </a:r>
            <a:r>
              <a:rPr lang="en-US" dirty="0" err="1"/>
              <a:t>Varejo</a:t>
            </a:r>
            <a:r>
              <a:rPr lang="en-US" dirty="0"/>
              <a:t>, M. (2009) College students with ADHD: current status and future directions. Journal of Attention Disorders, 13(3), 234-250.</a:t>
            </a:r>
          </a:p>
          <a:p>
            <a:r>
              <a:rPr lang="en-US" dirty="0"/>
              <a:t>Field, S., Parker, D., </a:t>
            </a:r>
            <a:r>
              <a:rPr lang="en-US" dirty="0" err="1"/>
              <a:t>Sawilowsky</a:t>
            </a:r>
            <a:r>
              <a:rPr lang="en-US" dirty="0"/>
              <a:t>, S., &amp; </a:t>
            </a:r>
            <a:r>
              <a:rPr lang="en-US" dirty="0" err="1"/>
              <a:t>Rolands</a:t>
            </a:r>
            <a:r>
              <a:rPr lang="en-US" dirty="0"/>
              <a:t>, L. (2010). Quantifying the effectiveness of coaching for college student with attention deficit/hyperactivity disorder: Final report to the Edge Foundation. Retrieved from http://www.edgefoundation.org/wp-content/uploads/2011/01/Edge-Foundation-ADHD-Coaching-Research-Report.pdf</a:t>
            </a:r>
          </a:p>
          <a:p>
            <a:r>
              <a:rPr lang="en-US" dirty="0"/>
              <a:t>Kelley, S. D., English, W., </a:t>
            </a:r>
            <a:r>
              <a:rPr lang="en-US" dirty="0" err="1"/>
              <a:t>Schwallie-Giddis</a:t>
            </a:r>
            <a:r>
              <a:rPr lang="en-US" dirty="0"/>
              <a:t>, P., &amp; Jones, L. (2007). Exemplary counseling </a:t>
            </a:r>
            <a:r>
              <a:rPr lang="en-US" dirty="0" smtClean="0"/>
              <a:t>strategies </a:t>
            </a:r>
            <a:r>
              <a:rPr lang="en-US" dirty="0"/>
              <a:t>for developmental transitions of young women with attention </a:t>
            </a:r>
            <a:r>
              <a:rPr lang="en-US" dirty="0" smtClean="0"/>
              <a:t>deficit-hyperactivity </a:t>
            </a:r>
            <a:r>
              <a:rPr lang="en-US" dirty="0"/>
              <a:t>disorder. </a:t>
            </a:r>
            <a:r>
              <a:rPr lang="en-US" i="1" dirty="0"/>
              <a:t>Journal of Counseling &amp; Development,</a:t>
            </a:r>
            <a:r>
              <a:rPr lang="en-US" dirty="0"/>
              <a:t> </a:t>
            </a:r>
            <a:r>
              <a:rPr lang="en-US" i="1" dirty="0"/>
              <a:t>85,</a:t>
            </a:r>
            <a:r>
              <a:rPr lang="en-US" dirty="0"/>
              <a:t> 173-181</a:t>
            </a:r>
            <a:r>
              <a:rPr lang="en-US" dirty="0" smtClean="0"/>
              <a:t>.</a:t>
            </a:r>
            <a:r>
              <a:rPr lang="en-US" dirty="0"/>
              <a:t> </a:t>
            </a:r>
            <a:endParaRPr lang="en-US" dirty="0" smtClean="0"/>
          </a:p>
          <a:p>
            <a:r>
              <a:rPr lang="en-US" dirty="0" err="1"/>
              <a:t>Knouse</a:t>
            </a:r>
            <a:r>
              <a:rPr lang="en-US" dirty="0"/>
              <a:t>, L. E., Cooper-Vince, C., </a:t>
            </a:r>
            <a:r>
              <a:rPr lang="en-US" dirty="0" err="1"/>
              <a:t>Sprich</a:t>
            </a:r>
            <a:r>
              <a:rPr lang="en-US" dirty="0"/>
              <a:t>, S., &amp; </a:t>
            </a:r>
            <a:r>
              <a:rPr lang="en-US" dirty="0" err="1"/>
              <a:t>Safren</a:t>
            </a:r>
            <a:r>
              <a:rPr lang="en-US" dirty="0"/>
              <a:t>, S. A., (2008). Recent developments in </a:t>
            </a:r>
            <a:r>
              <a:rPr lang="en-US" dirty="0" smtClean="0"/>
              <a:t>the </a:t>
            </a:r>
            <a:r>
              <a:rPr lang="en-US" dirty="0"/>
              <a:t>psychosocial treatment of adult ADHD, </a:t>
            </a:r>
            <a:r>
              <a:rPr lang="en-US" i="1" dirty="0"/>
              <a:t>Expert Review of </a:t>
            </a:r>
            <a:r>
              <a:rPr lang="en-US" i="1" dirty="0" err="1"/>
              <a:t>Neurotherapeutics</a:t>
            </a:r>
            <a:r>
              <a:rPr lang="en-US" dirty="0"/>
              <a:t>, </a:t>
            </a:r>
            <a:r>
              <a:rPr lang="en-US" i="1" dirty="0"/>
              <a:t>8(10),</a:t>
            </a:r>
            <a:r>
              <a:rPr lang="en-US" dirty="0"/>
              <a:t> </a:t>
            </a:r>
            <a:r>
              <a:rPr lang="en-US" dirty="0" smtClean="0"/>
              <a:t>1537–1548.</a:t>
            </a:r>
            <a:endParaRPr lang="en-US" dirty="0"/>
          </a:p>
          <a:p>
            <a:r>
              <a:rPr lang="en-US" dirty="0"/>
              <a:t>Nelson, J. &amp;  Gregg, N. (2012). Depression and anxiety among transitioning adolescents and </a:t>
            </a:r>
            <a:r>
              <a:rPr lang="en-US" dirty="0" smtClean="0"/>
              <a:t>college </a:t>
            </a:r>
            <a:r>
              <a:rPr lang="en-US" dirty="0"/>
              <a:t>students with ADHD, dyslexia, or comorbid ADHD/dyslexia. </a:t>
            </a:r>
            <a:r>
              <a:rPr lang="en-US" i="1" dirty="0"/>
              <a:t>Journal of Attention Disorder, 16(3</a:t>
            </a:r>
            <a:r>
              <a:rPr lang="en-US" dirty="0"/>
              <a:t>), </a:t>
            </a:r>
            <a:r>
              <a:rPr lang="en-US" dirty="0" smtClean="0"/>
              <a:t>244-254</a:t>
            </a:r>
            <a:endParaRPr lang="en-US" dirty="0"/>
          </a:p>
          <a:p>
            <a:r>
              <a:rPr lang="en-US" dirty="0" err="1"/>
              <a:t>Rabiner</a:t>
            </a:r>
            <a:r>
              <a:rPr lang="en-US" dirty="0"/>
              <a:t>, D.L., </a:t>
            </a:r>
            <a:r>
              <a:rPr lang="en-US" dirty="0" err="1"/>
              <a:t>Anastopoulous</a:t>
            </a:r>
            <a:r>
              <a:rPr lang="en-US" dirty="0"/>
              <a:t>, A.D., Costello, J., Hoyle, R., &amp; </a:t>
            </a:r>
            <a:r>
              <a:rPr lang="en-US" dirty="0" err="1"/>
              <a:t>Swartzwelder</a:t>
            </a:r>
            <a:r>
              <a:rPr lang="en-US" dirty="0"/>
              <a:t>, H.S. (2008). Adjustment to college in students with ADHD. Journal of Attention Disorders, </a:t>
            </a:r>
            <a:r>
              <a:rPr lang="en-US" dirty="0" err="1"/>
              <a:t>ll</a:t>
            </a:r>
            <a:r>
              <a:rPr lang="en-US" dirty="0"/>
              <a:t>, 689-699.</a:t>
            </a:r>
          </a:p>
          <a:p>
            <a:r>
              <a:rPr lang="en-US" dirty="0" err="1"/>
              <a:t>Reaser</a:t>
            </a:r>
            <a:r>
              <a:rPr lang="en-US" dirty="0"/>
              <a:t>, A., </a:t>
            </a:r>
            <a:r>
              <a:rPr lang="en-US" dirty="0" err="1"/>
              <a:t>Prevatt</a:t>
            </a:r>
            <a:r>
              <a:rPr lang="en-US" dirty="0"/>
              <a:t>, F., </a:t>
            </a:r>
            <a:r>
              <a:rPr lang="en-US" dirty="0" err="1"/>
              <a:t>Petscher</a:t>
            </a:r>
            <a:r>
              <a:rPr lang="en-US" dirty="0"/>
              <a:t>, Y., &amp; Proctor, B. (2007). The learning and study strategies of </a:t>
            </a:r>
            <a:r>
              <a:rPr lang="en-US" dirty="0" smtClean="0"/>
              <a:t>college </a:t>
            </a:r>
            <a:r>
              <a:rPr lang="en-US" dirty="0"/>
              <a:t>students with ADHD. </a:t>
            </a:r>
            <a:r>
              <a:rPr lang="en-US" i="1" dirty="0"/>
              <a:t>Psychology in the Schools,</a:t>
            </a:r>
            <a:r>
              <a:rPr lang="en-US" dirty="0"/>
              <a:t> </a:t>
            </a:r>
            <a:r>
              <a:rPr lang="en-US" i="1" dirty="0"/>
              <a:t>44(6),</a:t>
            </a:r>
            <a:r>
              <a:rPr lang="en-US" dirty="0"/>
              <a:t> 627-638</a:t>
            </a:r>
            <a:r>
              <a:rPr lang="en-US" dirty="0" smtClean="0"/>
              <a:t>.</a:t>
            </a:r>
            <a:r>
              <a:rPr lang="en-US" dirty="0"/>
              <a:t> </a:t>
            </a:r>
          </a:p>
          <a:p>
            <a:r>
              <a:rPr lang="en-US" dirty="0" err="1"/>
              <a:t>Soldano</a:t>
            </a:r>
            <a:r>
              <a:rPr lang="en-US" dirty="0"/>
              <a:t>, M. (2013). Cognitive-Behavioral Therapy for Adult: Targeting Executive Dysfunction. New York: The Guildford Press.</a:t>
            </a:r>
          </a:p>
          <a:p>
            <a:endParaRPr lang="en-US" dirty="0"/>
          </a:p>
        </p:txBody>
      </p:sp>
    </p:spTree>
    <p:extLst>
      <p:ext uri="{BB962C8B-B14F-4D97-AF65-F5344CB8AC3E}">
        <p14:creationId xmlns:p14="http://schemas.microsoft.com/office/powerpoint/2010/main" val="3381055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i="1" dirty="0"/>
              <a:t>ADD-Friendly Ways to Organize Your Life</a:t>
            </a:r>
            <a:r>
              <a:rPr lang="en-US" dirty="0"/>
              <a:t> by Judith </a:t>
            </a:r>
            <a:r>
              <a:rPr lang="en-US" dirty="0" err="1"/>
              <a:t>Kolberg</a:t>
            </a:r>
            <a:r>
              <a:rPr lang="en-US" dirty="0"/>
              <a:t> and Kathleen Nadeau, PhD </a:t>
            </a:r>
          </a:p>
          <a:p>
            <a:r>
              <a:rPr lang="en-US" i="1" dirty="0"/>
              <a:t>Attention Deficit Disorder: The Unfocused Mind in Children and Adults</a:t>
            </a:r>
            <a:r>
              <a:rPr lang="en-US" dirty="0"/>
              <a:t> by Thomas E. Brown, PhD</a:t>
            </a:r>
          </a:p>
          <a:p>
            <a:r>
              <a:rPr lang="en-US" i="1" dirty="0"/>
              <a:t>AD/HD and the College Student: The Everything Guide to Your Most Urgent Questions</a:t>
            </a:r>
            <a:r>
              <a:rPr lang="en-US" dirty="0"/>
              <a:t> by Patricia O. Quinn, MD</a:t>
            </a:r>
          </a:p>
          <a:p>
            <a:r>
              <a:rPr lang="en-US" i="1" dirty="0"/>
              <a:t>Empowering Youth with ADHD</a:t>
            </a:r>
            <a:r>
              <a:rPr lang="en-US" dirty="0"/>
              <a:t> by Jodi Sleeper-Triplett, SCAC</a:t>
            </a:r>
          </a:p>
          <a:p>
            <a:r>
              <a:rPr lang="en-US" i="1" dirty="0"/>
              <a:t>Learning Outside the Lines</a:t>
            </a:r>
            <a:r>
              <a:rPr lang="en-US" dirty="0"/>
              <a:t> by Jonathan Mooney and David Cole</a:t>
            </a:r>
          </a:p>
          <a:p>
            <a:r>
              <a:rPr lang="en-US" i="1" dirty="0"/>
              <a:t>Movers, Dreamers and Risk-Takers: Unlocking the Power of ADHD</a:t>
            </a:r>
            <a:r>
              <a:rPr lang="en-US" dirty="0"/>
              <a:t> by Kevin Roberts, MA</a:t>
            </a:r>
          </a:p>
          <a:p>
            <a:r>
              <a:rPr lang="en-US" i="1" dirty="0"/>
              <a:t>When Too Much Isn’t Enough </a:t>
            </a:r>
            <a:r>
              <a:rPr lang="en-US" dirty="0"/>
              <a:t>by Wendy Richardson, MA</a:t>
            </a:r>
          </a:p>
          <a:p>
            <a:r>
              <a:rPr lang="en-US" i="1" dirty="0"/>
              <a:t>Delivered from Distraction</a:t>
            </a:r>
            <a:r>
              <a:rPr lang="en-US" dirty="0"/>
              <a:t> by Ned Hallowell, M.D.</a:t>
            </a:r>
          </a:p>
          <a:p>
            <a:r>
              <a:rPr lang="en-US" i="1" dirty="0"/>
              <a:t>Smart But Stuck</a:t>
            </a:r>
            <a:r>
              <a:rPr lang="en-US" dirty="0"/>
              <a:t> by Thomas E. Brown, PhD</a:t>
            </a:r>
          </a:p>
          <a:p>
            <a:r>
              <a:rPr lang="en-US" i="1" dirty="0"/>
              <a:t>Women with Attention Deficit Disorder</a:t>
            </a:r>
            <a:r>
              <a:rPr lang="en-US" dirty="0"/>
              <a:t> by Sari </a:t>
            </a:r>
            <a:r>
              <a:rPr lang="en-US" dirty="0" err="1"/>
              <a:t>Solden</a:t>
            </a:r>
            <a:endParaRPr lang="en-US" dirty="0"/>
          </a:p>
          <a:p>
            <a:r>
              <a:rPr lang="en-US" dirty="0" smtClean="0"/>
              <a:t>CHADD: The </a:t>
            </a:r>
            <a:r>
              <a:rPr lang="en-US" dirty="0"/>
              <a:t>National Resource on ADHD </a:t>
            </a:r>
            <a:r>
              <a:rPr lang="en-US" dirty="0" smtClean="0"/>
              <a:t>at http</a:t>
            </a:r>
            <a:r>
              <a:rPr lang="en-US" dirty="0"/>
              <a:t>://www.chadd.org</a:t>
            </a:r>
            <a:r>
              <a:rPr lang="en-US" dirty="0" smtClean="0"/>
              <a:t>/</a:t>
            </a:r>
          </a:p>
          <a:p>
            <a:r>
              <a:rPr lang="en-US" dirty="0" err="1" smtClean="0"/>
              <a:t>ADDitude</a:t>
            </a:r>
            <a:r>
              <a:rPr lang="en-US" dirty="0" smtClean="0"/>
              <a:t> Magazine: Strategies and </a:t>
            </a:r>
            <a:r>
              <a:rPr lang="en-US" dirty="0"/>
              <a:t>Support for ADHD &amp; LD at http://www.additudemag.com/</a:t>
            </a:r>
          </a:p>
        </p:txBody>
      </p:sp>
    </p:spTree>
    <p:extLst>
      <p:ext uri="{BB962C8B-B14F-4D97-AF65-F5344CB8AC3E}">
        <p14:creationId xmlns:p14="http://schemas.microsoft.com/office/powerpoint/2010/main" val="199841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hear from you!</a:t>
            </a:r>
            <a:endParaRPr lang="en-US" dirty="0"/>
          </a:p>
        </p:txBody>
      </p:sp>
      <p:sp>
        <p:nvSpPr>
          <p:cNvPr id="3" name="Content Placeholder 2"/>
          <p:cNvSpPr>
            <a:spLocks noGrp="1"/>
          </p:cNvSpPr>
          <p:nvPr>
            <p:ph idx="1"/>
          </p:nvPr>
        </p:nvSpPr>
        <p:spPr/>
        <p:txBody>
          <a:bodyPr/>
          <a:lstStyle/>
          <a:p>
            <a:r>
              <a:rPr lang="en-US" dirty="0" smtClean="0"/>
              <a:t>How do you see ADHD getting in the way of students’ optimal functioning?</a:t>
            </a:r>
          </a:p>
          <a:p>
            <a:endParaRPr lang="en-US" dirty="0"/>
          </a:p>
          <a:p>
            <a:r>
              <a:rPr lang="en-US" dirty="0" smtClean="0"/>
              <a:t>What have been some of your experiences in working with this population of students?</a:t>
            </a:r>
            <a:endParaRPr lang="en-US" dirty="0"/>
          </a:p>
        </p:txBody>
      </p:sp>
    </p:spTree>
    <p:extLst>
      <p:ext uri="{BB962C8B-B14F-4D97-AF65-F5344CB8AC3E}">
        <p14:creationId xmlns:p14="http://schemas.microsoft.com/office/powerpoint/2010/main" val="2638664676"/>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42276" cy="1336956"/>
          </a:xfrm>
        </p:spPr>
        <p:txBody>
          <a:bodyPr>
            <a:normAutofit fontScale="90000"/>
          </a:bodyPr>
          <a:lstStyle/>
          <a:p>
            <a:r>
              <a:rPr lang="en-US" dirty="0" smtClean="0"/>
              <a:t>Denison University</a:t>
            </a:r>
            <a:br>
              <a:rPr lang="en-US" dirty="0" smtClean="0"/>
            </a:br>
            <a:endParaRPr lang="en-US" dirty="0"/>
          </a:p>
        </p:txBody>
      </p:sp>
      <p:sp>
        <p:nvSpPr>
          <p:cNvPr id="4" name="Content Placeholder 3"/>
          <p:cNvSpPr>
            <a:spLocks noGrp="1"/>
          </p:cNvSpPr>
          <p:nvPr>
            <p:ph sz="half" idx="2"/>
          </p:nvPr>
        </p:nvSpPr>
        <p:spPr>
          <a:xfrm>
            <a:off x="457200" y="1600200"/>
            <a:ext cx="3657600" cy="4525963"/>
          </a:xfrm>
        </p:spPr>
        <p:txBody>
          <a:bodyPr>
            <a:normAutofit/>
          </a:bodyPr>
          <a:lstStyle/>
          <a:p>
            <a:r>
              <a:rPr lang="en-US" dirty="0"/>
              <a:t>Highly </a:t>
            </a:r>
            <a:r>
              <a:rPr lang="en-US" dirty="0" smtClean="0"/>
              <a:t>selective undergraduate </a:t>
            </a:r>
            <a:r>
              <a:rPr lang="en-US" dirty="0"/>
              <a:t>l</a:t>
            </a:r>
            <a:r>
              <a:rPr lang="en-US" dirty="0" smtClean="0"/>
              <a:t>iberal arts (ACT 28-32)</a:t>
            </a:r>
            <a:endParaRPr lang="en-US" dirty="0"/>
          </a:p>
          <a:p>
            <a:r>
              <a:rPr lang="en-US" dirty="0"/>
              <a:t>2100 student body, </a:t>
            </a:r>
            <a:r>
              <a:rPr lang="en-US" dirty="0" smtClean="0"/>
              <a:t>99</a:t>
            </a:r>
            <a:r>
              <a:rPr lang="en-US" dirty="0"/>
              <a:t>% </a:t>
            </a:r>
            <a:r>
              <a:rPr lang="en-US" dirty="0" smtClean="0"/>
              <a:t>residential; 78% out of state residents; 32% multicultural</a:t>
            </a:r>
            <a:endParaRPr lang="en-US" dirty="0"/>
          </a:p>
          <a:p>
            <a:r>
              <a:rPr lang="en-US" dirty="0"/>
              <a:t>Granville, </a:t>
            </a:r>
            <a:r>
              <a:rPr lang="en-US" dirty="0" smtClean="0"/>
              <a:t>Ohio (45 minutes east of </a:t>
            </a:r>
            <a:r>
              <a:rPr lang="en-US" dirty="0"/>
              <a:t>Columbus)</a:t>
            </a:r>
          </a:p>
          <a:p>
            <a:r>
              <a:rPr lang="en-US" dirty="0"/>
              <a:t>Faculty advising model</a:t>
            </a:r>
          </a:p>
          <a:p>
            <a:r>
              <a:rPr lang="en-US" dirty="0"/>
              <a:t>Faculty/student ratio: </a:t>
            </a:r>
            <a:r>
              <a:rPr lang="en-US" dirty="0" smtClean="0"/>
              <a:t>9:1</a:t>
            </a:r>
          </a:p>
          <a:p>
            <a:endParaRPr lang="en-US" dirty="0"/>
          </a:p>
          <a:p>
            <a:endParaRPr lang="en-US" dirty="0"/>
          </a:p>
        </p:txBody>
      </p:sp>
      <p:pic>
        <p:nvPicPr>
          <p:cNvPr id="102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47301" y="1371600"/>
            <a:ext cx="2628924"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047301" y="5897563"/>
            <a:ext cx="2667000" cy="923330"/>
          </a:xfrm>
          <a:prstGeom prst="rect">
            <a:avLst/>
          </a:prstGeom>
          <a:noFill/>
        </p:spPr>
        <p:txBody>
          <a:bodyPr wrap="square" rtlCol="0">
            <a:spAutoFit/>
          </a:bodyPr>
          <a:lstStyle/>
          <a:p>
            <a:r>
              <a:rPr lang="en-US" dirty="0" err="1" smtClean="0"/>
              <a:t>Swasey</a:t>
            </a:r>
            <a:r>
              <a:rPr lang="en-US" dirty="0" smtClean="0"/>
              <a:t> “Chapel Walk” – students walking to academic quad </a:t>
            </a:r>
            <a:endParaRPr lang="en-US" dirty="0"/>
          </a:p>
        </p:txBody>
      </p:sp>
    </p:spTree>
    <p:extLst>
      <p:ext uri="{BB962C8B-B14F-4D97-AF65-F5344CB8AC3E}">
        <p14:creationId xmlns:p14="http://schemas.microsoft.com/office/powerpoint/2010/main" val="1083462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smtClean="0"/>
              <a:t>Types of Disabilities Registered with </a:t>
            </a:r>
            <a:br>
              <a:rPr lang="en-US" sz="3000" dirty="0" smtClean="0"/>
            </a:br>
            <a:r>
              <a:rPr lang="en-US" sz="3000" dirty="0" smtClean="0"/>
              <a:t>Academic Resource Center(ARC) 2016-17</a:t>
            </a:r>
            <a:endParaRPr lang="en-US" sz="3000" dirty="0"/>
          </a:p>
        </p:txBody>
      </p:sp>
      <p:graphicFrame>
        <p:nvGraphicFramePr>
          <p:cNvPr id="4" name="Content Placeholder 3"/>
          <p:cNvGraphicFramePr>
            <a:graphicFrameLocks noGrp="1"/>
          </p:cNvGraphicFramePr>
          <p:nvPr>
            <p:ph sz="quarter" idx="1"/>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nvPr>
        </p:nvGraphicFramePr>
        <p:xfrm>
          <a:off x="1600200" y="1219200"/>
          <a:ext cx="67818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nvPr>
        </p:nvGraphicFramePr>
        <p:xfrm>
          <a:off x="762000" y="1524000"/>
          <a:ext cx="7848600" cy="4724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449259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The Productivity Circle?</a:t>
            </a:r>
            <a:endParaRPr lang="en-US" dirty="0"/>
          </a:p>
        </p:txBody>
      </p:sp>
      <p:sp>
        <p:nvSpPr>
          <p:cNvPr id="8" name="Content Placeholder 7"/>
          <p:cNvSpPr>
            <a:spLocks noGrp="1"/>
          </p:cNvSpPr>
          <p:nvPr>
            <p:ph idx="1"/>
          </p:nvPr>
        </p:nvSpPr>
        <p:spPr>
          <a:xfrm>
            <a:off x="381000" y="1524000"/>
            <a:ext cx="8552451" cy="5029200"/>
          </a:xfrm>
        </p:spPr>
        <p:txBody>
          <a:bodyPr>
            <a:normAutofit/>
          </a:bodyPr>
          <a:lstStyle/>
          <a:p>
            <a:r>
              <a:rPr lang="en-US" sz="2000" dirty="0" smtClean="0"/>
              <a:t>ADHD students have unique needs and transitional struggles</a:t>
            </a:r>
          </a:p>
          <a:p>
            <a:r>
              <a:rPr lang="en-US" sz="2000" dirty="0" smtClean="0"/>
              <a:t>Stigma of “therapy group” - </a:t>
            </a:r>
            <a:r>
              <a:rPr lang="en-US" sz="2000" dirty="0"/>
              <a:t>d</a:t>
            </a:r>
            <a:r>
              <a:rPr lang="en-US" sz="2000" dirty="0" smtClean="0"/>
              <a:t>ifferent when yoked with ARC as Support Group</a:t>
            </a:r>
          </a:p>
          <a:p>
            <a:r>
              <a:rPr lang="en-US" sz="2000" dirty="0" smtClean="0"/>
              <a:t>Can use a variety of evidence based interventions</a:t>
            </a:r>
          </a:p>
          <a:p>
            <a:r>
              <a:rPr lang="en-US" sz="2000" dirty="0" smtClean="0"/>
              <a:t>Aligns with retention goals of the institution</a:t>
            </a:r>
          </a:p>
          <a:p>
            <a:r>
              <a:rPr lang="en-US" sz="2000" dirty="0" smtClean="0"/>
              <a:t>Reasonable accommodations help but may not be enough</a:t>
            </a:r>
          </a:p>
          <a:p>
            <a:r>
              <a:rPr lang="en-US" sz="2000" dirty="0" smtClean="0"/>
              <a:t>Comorbid issues (anxiety, depression, learning disabilities)</a:t>
            </a:r>
          </a:p>
          <a:p>
            <a:r>
              <a:rPr lang="en-US" sz="2000" dirty="0" smtClean="0"/>
              <a:t>Builds camaraderie and peer accountability</a:t>
            </a:r>
          </a:p>
          <a:p>
            <a:r>
              <a:rPr lang="en-US" sz="2000" dirty="0" smtClean="0"/>
              <a:t>Staffing demands on time - Re-occurring themes with clients (transition to college, not seeking help, not understanding the diagnosis)</a:t>
            </a:r>
          </a:p>
          <a:p>
            <a:endParaRPr lang="en-US" sz="2000" dirty="0" smtClean="0"/>
          </a:p>
          <a:p>
            <a:endParaRPr lang="en-US" sz="2000" dirty="0" smtClean="0"/>
          </a:p>
          <a:p>
            <a:endParaRPr lang="en-US" dirty="0" smtClean="0"/>
          </a:p>
          <a:p>
            <a:endParaRPr lang="en-US" dirty="0"/>
          </a:p>
        </p:txBody>
      </p:sp>
    </p:spTree>
    <p:extLst>
      <p:ext uri="{BB962C8B-B14F-4D97-AF65-F5344CB8AC3E}">
        <p14:creationId xmlns:p14="http://schemas.microsoft.com/office/powerpoint/2010/main" val="234306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Creation/Marketing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Target specific clients (but official diagnosis not required)</a:t>
            </a:r>
          </a:p>
          <a:p>
            <a:r>
              <a:rPr lang="en-US" dirty="0" smtClean="0"/>
              <a:t>Blind email to students registered as having ADHD</a:t>
            </a:r>
          </a:p>
          <a:p>
            <a:r>
              <a:rPr lang="en-US" dirty="0" smtClean="0"/>
              <a:t>Campus posters/cards/website electronic advertising</a:t>
            </a:r>
          </a:p>
          <a:p>
            <a:r>
              <a:rPr lang="en-US" dirty="0" smtClean="0"/>
              <a:t>Referrals from counselors, other staff</a:t>
            </a:r>
          </a:p>
          <a:p>
            <a:r>
              <a:rPr lang="en-US" dirty="0" smtClean="0"/>
              <a:t>Campus Involvement Fair – Fall semester</a:t>
            </a:r>
          </a:p>
          <a:p>
            <a:r>
              <a:rPr lang="en-US" dirty="0" smtClean="0"/>
              <a:t>RSVP to attend to protect confidentiality and foster investment by students</a:t>
            </a:r>
          </a:p>
          <a:p>
            <a:r>
              <a:rPr lang="en-US" dirty="0" smtClean="0"/>
              <a:t>Allow planning time each week; stay connected to new resources</a:t>
            </a:r>
          </a:p>
        </p:txBody>
      </p:sp>
    </p:spTree>
    <p:extLst>
      <p:ext uri="{BB962C8B-B14F-4D97-AF65-F5344CB8AC3E}">
        <p14:creationId xmlns:p14="http://schemas.microsoft.com/office/powerpoint/2010/main" val="91471478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0"/>
            <a:ext cx="9511942" cy="6944048"/>
          </a:xfrm>
          <a:prstGeom prst="rect">
            <a:avLst/>
          </a:prstGeom>
        </p:spPr>
      </p:pic>
    </p:spTree>
    <p:extLst>
      <p:ext uri="{BB962C8B-B14F-4D97-AF65-F5344CB8AC3E}">
        <p14:creationId xmlns:p14="http://schemas.microsoft.com/office/powerpoint/2010/main" val="195161904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an ADHD Diagnosis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5122" name="Picture 2" descr="Image result for adhd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426" y="2095649"/>
            <a:ext cx="4191774" cy="323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807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Consider a New Perspective</a:t>
            </a:r>
            <a:endParaRPr lang="en-US" dirty="0"/>
          </a:p>
        </p:txBody>
      </p:sp>
      <p:pic>
        <p:nvPicPr>
          <p:cNvPr id="1026" name="Picture 2" descr="Image result for adhd pictur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595346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61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g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2118</TotalTime>
  <Words>1312</Words>
  <Application>Microsoft Office PowerPoint</Application>
  <PresentationFormat>On-screen Show (4:3)</PresentationFormat>
  <Paragraphs>181</Paragraphs>
  <Slides>19</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Bookman Old Style</vt:lpstr>
      <vt:lpstr>Calibri</vt:lpstr>
      <vt:lpstr>Gill Sans MT</vt:lpstr>
      <vt:lpstr>News Gothic MT</vt:lpstr>
      <vt:lpstr>Wingdings</vt:lpstr>
      <vt:lpstr>Wingdings 2</vt:lpstr>
      <vt:lpstr>Wingdings 3</vt:lpstr>
      <vt:lpstr>Origin</vt:lpstr>
      <vt:lpstr>Breeze</vt:lpstr>
      <vt:lpstr>The Productivity Circle:  Collaborative Work to Empower Students with ADHD OCPA Innovative Program Award 2017</vt:lpstr>
      <vt:lpstr>We want to hear from you!</vt:lpstr>
      <vt:lpstr>Denison University </vt:lpstr>
      <vt:lpstr>Types of Disabilities Registered with  Academic Resource Center(ARC) 2016-17</vt:lpstr>
      <vt:lpstr>Why The Productivity Circle?</vt:lpstr>
      <vt:lpstr>Creation/Marketing</vt:lpstr>
      <vt:lpstr>PowerPoint Presentation</vt:lpstr>
      <vt:lpstr>Having an ADHD Diagnosis</vt:lpstr>
      <vt:lpstr>Consider a New Perspective</vt:lpstr>
      <vt:lpstr>Group Meetings</vt:lpstr>
      <vt:lpstr>Be Social and Be Creative</vt:lpstr>
      <vt:lpstr>Meeting Topics</vt:lpstr>
      <vt:lpstr>Critical Issues</vt:lpstr>
      <vt:lpstr>Assessment/Evaluation</vt:lpstr>
      <vt:lpstr>The Productivity Circle – Student Feedback for 2015-2016</vt:lpstr>
      <vt:lpstr>Can you give some examples of specifically how you benefited from The Productivity Circle . . . . </vt:lpstr>
      <vt:lpstr>Requests for additional information or questions can be directed to:</vt:lpstr>
      <vt:lpstr>Resource List</vt:lpstr>
      <vt:lpstr>More Resources</vt:lpstr>
    </vt:vector>
  </TitlesOfParts>
  <Company>Denison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Academic Support and Enrichment Center</dc:title>
  <dc:creator>DenisonNT</dc:creator>
  <cp:lastModifiedBy>Windows User</cp:lastModifiedBy>
  <cp:revision>176</cp:revision>
  <cp:lastPrinted>2016-08-24T18:38:28Z</cp:lastPrinted>
  <dcterms:created xsi:type="dcterms:W3CDTF">2011-08-17T14:23:07Z</dcterms:created>
  <dcterms:modified xsi:type="dcterms:W3CDTF">2017-10-05T17:53:28Z</dcterms:modified>
</cp:coreProperties>
</file>