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8" r:id="rId3"/>
    <p:sldId id="263" r:id="rId4"/>
    <p:sldId id="270" r:id="rId5"/>
    <p:sldId id="271" r:id="rId6"/>
    <p:sldId id="258" r:id="rId7"/>
    <p:sldId id="274" r:id="rId8"/>
    <p:sldId id="272" r:id="rId9"/>
    <p:sldId id="273" r:id="rId10"/>
    <p:sldId id="275" r:id="rId11"/>
    <p:sldId id="265" r:id="rId12"/>
    <p:sldId id="266" r:id="rId13"/>
    <p:sldId id="267" r:id="rId14"/>
    <p:sldId id="282" r:id="rId15"/>
    <p:sldId id="276" r:id="rId16"/>
    <p:sldId id="261" r:id="rId17"/>
    <p:sldId id="278" r:id="rId18"/>
    <p:sldId id="277" r:id="rId19"/>
    <p:sldId id="269" r:id="rId20"/>
    <p:sldId id="280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A5B91-C4A1-4C58-B107-32D5274ACD34}" type="doc">
      <dgm:prSet loTypeId="urn:microsoft.com/office/officeart/2005/8/layout/cycle7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EABA579-2ED4-4A1D-9E54-3081BBE43E1C}">
      <dgm:prSet phldrT="[Text]"/>
      <dgm:spPr/>
      <dgm:t>
        <a:bodyPr/>
        <a:lstStyle/>
        <a:p>
          <a:r>
            <a:rPr lang="en-US" dirty="0" smtClean="0"/>
            <a:t>Program Coordinator</a:t>
          </a:r>
          <a:endParaRPr lang="en-US" dirty="0"/>
        </a:p>
      </dgm:t>
    </dgm:pt>
    <dgm:pt modelId="{37D87611-A3F3-4DED-9264-5C700E65C1BF}" type="parTrans" cxnId="{99AD27DC-F9DB-48C0-BDE2-E6DEF1B3F77C}">
      <dgm:prSet/>
      <dgm:spPr/>
      <dgm:t>
        <a:bodyPr/>
        <a:lstStyle/>
        <a:p>
          <a:endParaRPr lang="en-US"/>
        </a:p>
      </dgm:t>
    </dgm:pt>
    <dgm:pt modelId="{97343562-8846-4E27-9DD8-0CAC45E3F2F7}" type="sibTrans" cxnId="{99AD27DC-F9DB-48C0-BDE2-E6DEF1B3F77C}">
      <dgm:prSet/>
      <dgm:spPr/>
      <dgm:t>
        <a:bodyPr/>
        <a:lstStyle/>
        <a:p>
          <a:endParaRPr lang="en-US"/>
        </a:p>
      </dgm:t>
    </dgm:pt>
    <dgm:pt modelId="{E40DCCD0-C9DD-4BFD-9D34-F1A1A1128E6F}">
      <dgm:prSet phldrT="[Text]"/>
      <dgm:spPr/>
      <dgm:t>
        <a:bodyPr/>
        <a:lstStyle/>
        <a:p>
          <a:r>
            <a:rPr lang="en-US" dirty="0" smtClean="0"/>
            <a:t>Coach</a:t>
          </a:r>
          <a:endParaRPr lang="en-US" dirty="0"/>
        </a:p>
      </dgm:t>
    </dgm:pt>
    <dgm:pt modelId="{F1A1A9BD-AE1A-4C8D-8CFC-D13CCE473EAC}" type="parTrans" cxnId="{7B3315C5-7041-487D-BD11-599E95A2CFCF}">
      <dgm:prSet/>
      <dgm:spPr/>
      <dgm:t>
        <a:bodyPr/>
        <a:lstStyle/>
        <a:p>
          <a:endParaRPr lang="en-US"/>
        </a:p>
      </dgm:t>
    </dgm:pt>
    <dgm:pt modelId="{94178945-FE09-49C4-9069-AF6102CC80BF}" type="sibTrans" cxnId="{7B3315C5-7041-487D-BD11-599E95A2CFCF}">
      <dgm:prSet/>
      <dgm:spPr/>
      <dgm:t>
        <a:bodyPr/>
        <a:lstStyle/>
        <a:p>
          <a:endParaRPr lang="en-US"/>
        </a:p>
      </dgm:t>
    </dgm:pt>
    <dgm:pt modelId="{80E93206-97FE-4FC3-A421-B5EF7F21A30A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3E17C45F-7A29-4063-8848-5B32327DCBA5}" type="parTrans" cxnId="{E8E07CA6-28C4-44BB-B082-0F86BCB0190F}">
      <dgm:prSet/>
      <dgm:spPr/>
      <dgm:t>
        <a:bodyPr/>
        <a:lstStyle/>
        <a:p>
          <a:endParaRPr lang="en-US"/>
        </a:p>
      </dgm:t>
    </dgm:pt>
    <dgm:pt modelId="{BED1FAF5-8CE6-41AC-9941-D4D2AF5DBA6F}" type="sibTrans" cxnId="{E8E07CA6-28C4-44BB-B082-0F86BCB0190F}">
      <dgm:prSet/>
      <dgm:spPr/>
      <dgm:t>
        <a:bodyPr/>
        <a:lstStyle/>
        <a:p>
          <a:endParaRPr lang="en-US"/>
        </a:p>
      </dgm:t>
    </dgm:pt>
    <dgm:pt modelId="{B9F046B2-8208-4CE2-A13D-8F0982625EF4}">
      <dgm:prSet phldrT="[Text]"/>
      <dgm:spPr/>
      <dgm:t>
        <a:bodyPr/>
        <a:lstStyle/>
        <a:p>
          <a:r>
            <a:rPr lang="en-US" dirty="0" smtClean="0"/>
            <a:t>Parents</a:t>
          </a:r>
          <a:endParaRPr lang="en-US" dirty="0"/>
        </a:p>
      </dgm:t>
    </dgm:pt>
    <dgm:pt modelId="{60374E95-6FC0-4563-913F-A3C3FFB0D4C0}" type="parTrans" cxnId="{1C5E9190-B94B-46C6-A2B3-520BD5996A00}">
      <dgm:prSet/>
      <dgm:spPr/>
      <dgm:t>
        <a:bodyPr/>
        <a:lstStyle/>
        <a:p>
          <a:endParaRPr lang="en-US"/>
        </a:p>
      </dgm:t>
    </dgm:pt>
    <dgm:pt modelId="{856C7346-2593-44D1-9201-C8EA099434F9}" type="sibTrans" cxnId="{1C5E9190-B94B-46C6-A2B3-520BD5996A00}">
      <dgm:prSet/>
      <dgm:spPr/>
      <dgm:t>
        <a:bodyPr/>
        <a:lstStyle/>
        <a:p>
          <a:endParaRPr lang="en-US"/>
        </a:p>
      </dgm:t>
    </dgm:pt>
    <dgm:pt modelId="{483BEB9E-415D-449C-8ACA-6B5F246EA9AC}" type="pres">
      <dgm:prSet presAssocID="{CDAA5B91-C4A1-4C58-B107-32D5274ACD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122FC-0C1A-42A1-AF8D-2BF221DB1344}" type="pres">
      <dgm:prSet presAssocID="{2EABA579-2ED4-4A1D-9E54-3081BBE43E1C}" presName="node" presStyleLbl="node1" presStyleIdx="0" presStyleCnt="4" custAng="0" custRadScaleRad="100667" custRadScaleInc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E5F9D-DCC7-4C6B-989D-69152CA10D75}" type="pres">
      <dgm:prSet presAssocID="{97343562-8846-4E27-9DD8-0CAC45E3F2F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5C711EA-DB08-45AD-ACE5-0B85B0CDDD48}" type="pres">
      <dgm:prSet presAssocID="{97343562-8846-4E27-9DD8-0CAC45E3F2F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BAB73BB-BA74-47AD-B03C-8862C612B4F5}" type="pres">
      <dgm:prSet presAssocID="{E40DCCD0-C9DD-4BFD-9D34-F1A1A1128E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36769-5492-43E9-9576-531B633259F6}" type="pres">
      <dgm:prSet presAssocID="{94178945-FE09-49C4-9069-AF6102CC80B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D41E195-901C-4B10-88A1-51157D8A1D5D}" type="pres">
      <dgm:prSet presAssocID="{94178945-FE09-49C4-9069-AF6102CC80B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31636DC-EB56-48F6-B546-9E0ECA391CA1}" type="pres">
      <dgm:prSet presAssocID="{80E93206-97FE-4FC3-A421-B5EF7F21A3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2A34E-6666-49C2-AEE0-D890D9DEFD0E}" type="pres">
      <dgm:prSet presAssocID="{BED1FAF5-8CE6-41AC-9941-D4D2AF5DBA6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0883406-BF02-4FE0-8C2B-7CFBD4715D90}" type="pres">
      <dgm:prSet presAssocID="{BED1FAF5-8CE6-41AC-9941-D4D2AF5DBA6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51041C2-F23D-44EA-AD26-EC6EAD5B6779}" type="pres">
      <dgm:prSet presAssocID="{B9F046B2-8208-4CE2-A13D-8F0982625EF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3EDED-F55D-45A0-9E00-B42FA78B6076}" type="pres">
      <dgm:prSet presAssocID="{856C7346-2593-44D1-9201-C8EA099434F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729B6EE-4907-4922-9A5D-131AF3FE75AE}" type="pres">
      <dgm:prSet presAssocID="{856C7346-2593-44D1-9201-C8EA099434F9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D7FE2FC-C59A-4966-8030-B732A4D6CDEA}" type="presOf" srcId="{856C7346-2593-44D1-9201-C8EA099434F9}" destId="{1D43EDED-F55D-45A0-9E00-B42FA78B6076}" srcOrd="0" destOrd="0" presId="urn:microsoft.com/office/officeart/2005/8/layout/cycle7"/>
    <dgm:cxn modelId="{ED4D1D65-88A3-4DDE-860F-4D30D3E357C4}" type="presOf" srcId="{97343562-8846-4E27-9DD8-0CAC45E3F2F7}" destId="{980E5F9D-DCC7-4C6B-989D-69152CA10D75}" srcOrd="0" destOrd="0" presId="urn:microsoft.com/office/officeart/2005/8/layout/cycle7"/>
    <dgm:cxn modelId="{F5B8B5D7-0DFB-49B9-9CAF-94C5F14AE4CF}" type="presOf" srcId="{CDAA5B91-C4A1-4C58-B107-32D5274ACD34}" destId="{483BEB9E-415D-449C-8ACA-6B5F246EA9AC}" srcOrd="0" destOrd="0" presId="urn:microsoft.com/office/officeart/2005/8/layout/cycle7"/>
    <dgm:cxn modelId="{1C5E9190-B94B-46C6-A2B3-520BD5996A00}" srcId="{CDAA5B91-C4A1-4C58-B107-32D5274ACD34}" destId="{B9F046B2-8208-4CE2-A13D-8F0982625EF4}" srcOrd="3" destOrd="0" parTransId="{60374E95-6FC0-4563-913F-A3C3FFB0D4C0}" sibTransId="{856C7346-2593-44D1-9201-C8EA099434F9}"/>
    <dgm:cxn modelId="{0068821C-1147-4239-A3CE-D87ECA3E6FAA}" type="presOf" srcId="{2EABA579-2ED4-4A1D-9E54-3081BBE43E1C}" destId="{FC7122FC-0C1A-42A1-AF8D-2BF221DB1344}" srcOrd="0" destOrd="0" presId="urn:microsoft.com/office/officeart/2005/8/layout/cycle7"/>
    <dgm:cxn modelId="{B868D984-F614-4983-A9EC-0DE8BA11BED4}" type="presOf" srcId="{B9F046B2-8208-4CE2-A13D-8F0982625EF4}" destId="{D51041C2-F23D-44EA-AD26-EC6EAD5B6779}" srcOrd="0" destOrd="0" presId="urn:microsoft.com/office/officeart/2005/8/layout/cycle7"/>
    <dgm:cxn modelId="{7B3315C5-7041-487D-BD11-599E95A2CFCF}" srcId="{CDAA5B91-C4A1-4C58-B107-32D5274ACD34}" destId="{E40DCCD0-C9DD-4BFD-9D34-F1A1A1128E6F}" srcOrd="1" destOrd="0" parTransId="{F1A1A9BD-AE1A-4C8D-8CFC-D13CCE473EAC}" sibTransId="{94178945-FE09-49C4-9069-AF6102CC80BF}"/>
    <dgm:cxn modelId="{E23BF469-0B3C-4B76-99CC-0D411A6C4B8A}" type="presOf" srcId="{80E93206-97FE-4FC3-A421-B5EF7F21A30A}" destId="{531636DC-EB56-48F6-B546-9E0ECA391CA1}" srcOrd="0" destOrd="0" presId="urn:microsoft.com/office/officeart/2005/8/layout/cycle7"/>
    <dgm:cxn modelId="{E730840F-DAA5-44C9-9CE0-D18BF09B83A4}" type="presOf" srcId="{BED1FAF5-8CE6-41AC-9941-D4D2AF5DBA6F}" destId="{C0883406-BF02-4FE0-8C2B-7CFBD4715D90}" srcOrd="1" destOrd="0" presId="urn:microsoft.com/office/officeart/2005/8/layout/cycle7"/>
    <dgm:cxn modelId="{1DA4C1D0-39AC-4E1C-AD84-D823683D584C}" type="presOf" srcId="{94178945-FE09-49C4-9069-AF6102CC80BF}" destId="{6D41E195-901C-4B10-88A1-51157D8A1D5D}" srcOrd="1" destOrd="0" presId="urn:microsoft.com/office/officeart/2005/8/layout/cycle7"/>
    <dgm:cxn modelId="{68028E98-FAB3-40AC-95EA-A7AE76725E10}" type="presOf" srcId="{94178945-FE09-49C4-9069-AF6102CC80BF}" destId="{D1936769-5492-43E9-9576-531B633259F6}" srcOrd="0" destOrd="0" presId="urn:microsoft.com/office/officeart/2005/8/layout/cycle7"/>
    <dgm:cxn modelId="{E8E07CA6-28C4-44BB-B082-0F86BCB0190F}" srcId="{CDAA5B91-C4A1-4C58-B107-32D5274ACD34}" destId="{80E93206-97FE-4FC3-A421-B5EF7F21A30A}" srcOrd="2" destOrd="0" parTransId="{3E17C45F-7A29-4063-8848-5B32327DCBA5}" sibTransId="{BED1FAF5-8CE6-41AC-9941-D4D2AF5DBA6F}"/>
    <dgm:cxn modelId="{892EEAD4-52EF-4658-8709-CC3139A2E2F3}" type="presOf" srcId="{97343562-8846-4E27-9DD8-0CAC45E3F2F7}" destId="{85C711EA-DB08-45AD-ACE5-0B85B0CDDD48}" srcOrd="1" destOrd="0" presId="urn:microsoft.com/office/officeart/2005/8/layout/cycle7"/>
    <dgm:cxn modelId="{FF8BC699-7D91-49E4-9EAB-CC8BEAC24506}" type="presOf" srcId="{E40DCCD0-C9DD-4BFD-9D34-F1A1A1128E6F}" destId="{5BAB73BB-BA74-47AD-B03C-8862C612B4F5}" srcOrd="0" destOrd="0" presId="urn:microsoft.com/office/officeart/2005/8/layout/cycle7"/>
    <dgm:cxn modelId="{CEA541FB-FCED-4A88-AB95-1F9726F06BDE}" type="presOf" srcId="{BED1FAF5-8CE6-41AC-9941-D4D2AF5DBA6F}" destId="{7C52A34E-6666-49C2-AEE0-D890D9DEFD0E}" srcOrd="0" destOrd="0" presId="urn:microsoft.com/office/officeart/2005/8/layout/cycle7"/>
    <dgm:cxn modelId="{762F3A5D-E611-43F9-8512-BE626E63DF8F}" type="presOf" srcId="{856C7346-2593-44D1-9201-C8EA099434F9}" destId="{4729B6EE-4907-4922-9A5D-131AF3FE75AE}" srcOrd="1" destOrd="0" presId="urn:microsoft.com/office/officeart/2005/8/layout/cycle7"/>
    <dgm:cxn modelId="{99AD27DC-F9DB-48C0-BDE2-E6DEF1B3F77C}" srcId="{CDAA5B91-C4A1-4C58-B107-32D5274ACD34}" destId="{2EABA579-2ED4-4A1D-9E54-3081BBE43E1C}" srcOrd="0" destOrd="0" parTransId="{37D87611-A3F3-4DED-9264-5C700E65C1BF}" sibTransId="{97343562-8846-4E27-9DD8-0CAC45E3F2F7}"/>
    <dgm:cxn modelId="{77A28900-3126-44DA-A5DE-71F0E30ADF81}" type="presParOf" srcId="{483BEB9E-415D-449C-8ACA-6B5F246EA9AC}" destId="{FC7122FC-0C1A-42A1-AF8D-2BF221DB1344}" srcOrd="0" destOrd="0" presId="urn:microsoft.com/office/officeart/2005/8/layout/cycle7"/>
    <dgm:cxn modelId="{1329E395-B4EC-4E04-A79F-A85D5B11A08D}" type="presParOf" srcId="{483BEB9E-415D-449C-8ACA-6B5F246EA9AC}" destId="{980E5F9D-DCC7-4C6B-989D-69152CA10D75}" srcOrd="1" destOrd="0" presId="urn:microsoft.com/office/officeart/2005/8/layout/cycle7"/>
    <dgm:cxn modelId="{6A7D0DAE-E4EB-4A7F-8C7E-F228876CE8C4}" type="presParOf" srcId="{980E5F9D-DCC7-4C6B-989D-69152CA10D75}" destId="{85C711EA-DB08-45AD-ACE5-0B85B0CDDD48}" srcOrd="0" destOrd="0" presId="urn:microsoft.com/office/officeart/2005/8/layout/cycle7"/>
    <dgm:cxn modelId="{E82F4FA2-E73B-46EA-9485-2B609F14E8BC}" type="presParOf" srcId="{483BEB9E-415D-449C-8ACA-6B5F246EA9AC}" destId="{5BAB73BB-BA74-47AD-B03C-8862C612B4F5}" srcOrd="2" destOrd="0" presId="urn:microsoft.com/office/officeart/2005/8/layout/cycle7"/>
    <dgm:cxn modelId="{04BABCCE-921C-42AC-9D9D-E1EC6C5C3CF2}" type="presParOf" srcId="{483BEB9E-415D-449C-8ACA-6B5F246EA9AC}" destId="{D1936769-5492-43E9-9576-531B633259F6}" srcOrd="3" destOrd="0" presId="urn:microsoft.com/office/officeart/2005/8/layout/cycle7"/>
    <dgm:cxn modelId="{675AD63A-05B4-4DE3-BAD1-C24435B8D2E2}" type="presParOf" srcId="{D1936769-5492-43E9-9576-531B633259F6}" destId="{6D41E195-901C-4B10-88A1-51157D8A1D5D}" srcOrd="0" destOrd="0" presId="urn:microsoft.com/office/officeart/2005/8/layout/cycle7"/>
    <dgm:cxn modelId="{7E46076A-CEE6-43C0-9520-526D2D18A914}" type="presParOf" srcId="{483BEB9E-415D-449C-8ACA-6B5F246EA9AC}" destId="{531636DC-EB56-48F6-B546-9E0ECA391CA1}" srcOrd="4" destOrd="0" presId="urn:microsoft.com/office/officeart/2005/8/layout/cycle7"/>
    <dgm:cxn modelId="{2F622CCF-1E85-4970-8680-6CDC598E8F2E}" type="presParOf" srcId="{483BEB9E-415D-449C-8ACA-6B5F246EA9AC}" destId="{7C52A34E-6666-49C2-AEE0-D890D9DEFD0E}" srcOrd="5" destOrd="0" presId="urn:microsoft.com/office/officeart/2005/8/layout/cycle7"/>
    <dgm:cxn modelId="{FCA4F981-7CAF-4D5B-8831-4A1A3D0F7721}" type="presParOf" srcId="{7C52A34E-6666-49C2-AEE0-D890D9DEFD0E}" destId="{C0883406-BF02-4FE0-8C2B-7CFBD4715D90}" srcOrd="0" destOrd="0" presId="urn:microsoft.com/office/officeart/2005/8/layout/cycle7"/>
    <dgm:cxn modelId="{65D11B17-2C4F-4BA3-A7C7-355588FD4AE2}" type="presParOf" srcId="{483BEB9E-415D-449C-8ACA-6B5F246EA9AC}" destId="{D51041C2-F23D-44EA-AD26-EC6EAD5B6779}" srcOrd="6" destOrd="0" presId="urn:microsoft.com/office/officeart/2005/8/layout/cycle7"/>
    <dgm:cxn modelId="{01D09FC9-0B12-4650-8693-EFBDC6F56399}" type="presParOf" srcId="{483BEB9E-415D-449C-8ACA-6B5F246EA9AC}" destId="{1D43EDED-F55D-45A0-9E00-B42FA78B6076}" srcOrd="7" destOrd="0" presId="urn:microsoft.com/office/officeart/2005/8/layout/cycle7"/>
    <dgm:cxn modelId="{277D82E0-19AA-4C4A-A36E-2553432EB315}" type="presParOf" srcId="{1D43EDED-F55D-45A0-9E00-B42FA78B6076}" destId="{4729B6EE-4907-4922-9A5D-131AF3FE75A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122FC-0C1A-42A1-AF8D-2BF221DB1344}">
      <dsp:nvSpPr>
        <dsp:cNvPr id="0" name=""/>
        <dsp:cNvSpPr/>
      </dsp:nvSpPr>
      <dsp:spPr>
        <a:xfrm>
          <a:off x="4201955" y="0"/>
          <a:ext cx="1655117" cy="827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Program Coordinator</a:t>
          </a:r>
          <a:endParaRPr lang="en-US" sz="2100" kern="1200" dirty="0"/>
        </a:p>
      </dsp:txBody>
      <dsp:txXfrm>
        <a:off x="4226193" y="24238"/>
        <a:ext cx="1606641" cy="779082"/>
      </dsp:txXfrm>
    </dsp:sp>
    <dsp:sp modelId="{980E5F9D-DCC7-4C6B-989D-69152CA10D75}">
      <dsp:nvSpPr>
        <dsp:cNvPr id="0" name=""/>
        <dsp:cNvSpPr/>
      </dsp:nvSpPr>
      <dsp:spPr>
        <a:xfrm rot="2701333">
          <a:off x="5393091" y="1064139"/>
          <a:ext cx="861978" cy="2896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479985" y="1122068"/>
        <a:ext cx="688191" cy="173787"/>
      </dsp:txXfrm>
    </dsp:sp>
    <dsp:sp modelId="{5BAB73BB-BA74-47AD-B03C-8862C612B4F5}">
      <dsp:nvSpPr>
        <dsp:cNvPr id="0" name=""/>
        <dsp:cNvSpPr/>
      </dsp:nvSpPr>
      <dsp:spPr>
        <a:xfrm>
          <a:off x="5791088" y="1590365"/>
          <a:ext cx="1655117" cy="827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Coach</a:t>
          </a:r>
          <a:endParaRPr lang="en-US" sz="2100" kern="1200" dirty="0"/>
        </a:p>
      </dsp:txBody>
      <dsp:txXfrm>
        <a:off x="5815326" y="1614603"/>
        <a:ext cx="1606641" cy="779082"/>
      </dsp:txXfrm>
    </dsp:sp>
    <dsp:sp modelId="{D1936769-5492-43E9-9576-531B633259F6}">
      <dsp:nvSpPr>
        <dsp:cNvPr id="0" name=""/>
        <dsp:cNvSpPr/>
      </dsp:nvSpPr>
      <dsp:spPr>
        <a:xfrm rot="8100000">
          <a:off x="5392934" y="2654045"/>
          <a:ext cx="861978" cy="2896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479827" y="2711974"/>
        <a:ext cx="688191" cy="173787"/>
      </dsp:txXfrm>
    </dsp:sp>
    <dsp:sp modelId="{531636DC-EB56-48F6-B546-9E0ECA391CA1}">
      <dsp:nvSpPr>
        <dsp:cNvPr id="0" name=""/>
        <dsp:cNvSpPr/>
      </dsp:nvSpPr>
      <dsp:spPr>
        <a:xfrm>
          <a:off x="4201641" y="3179812"/>
          <a:ext cx="1655117" cy="827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Student</a:t>
          </a:r>
          <a:endParaRPr lang="en-US" sz="2100" kern="1200" dirty="0"/>
        </a:p>
      </dsp:txBody>
      <dsp:txXfrm>
        <a:off x="4225879" y="3204050"/>
        <a:ext cx="1606641" cy="779082"/>
      </dsp:txXfrm>
    </dsp:sp>
    <dsp:sp modelId="{7C52A34E-6666-49C2-AEE0-D890D9DEFD0E}">
      <dsp:nvSpPr>
        <dsp:cNvPr id="0" name=""/>
        <dsp:cNvSpPr/>
      </dsp:nvSpPr>
      <dsp:spPr>
        <a:xfrm rot="13500000">
          <a:off x="3803487" y="2654045"/>
          <a:ext cx="861978" cy="2896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890380" y="2711974"/>
        <a:ext cx="688191" cy="173787"/>
      </dsp:txXfrm>
    </dsp:sp>
    <dsp:sp modelId="{D51041C2-F23D-44EA-AD26-EC6EAD5B6779}">
      <dsp:nvSpPr>
        <dsp:cNvPr id="0" name=""/>
        <dsp:cNvSpPr/>
      </dsp:nvSpPr>
      <dsp:spPr>
        <a:xfrm>
          <a:off x="2612194" y="1590365"/>
          <a:ext cx="1655117" cy="827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Parents</a:t>
          </a:r>
          <a:endParaRPr lang="en-US" sz="2100" kern="1200" dirty="0"/>
        </a:p>
      </dsp:txBody>
      <dsp:txXfrm>
        <a:off x="2636432" y="1614603"/>
        <a:ext cx="1606641" cy="779082"/>
      </dsp:txXfrm>
    </dsp:sp>
    <dsp:sp modelId="{1D43EDED-F55D-45A0-9E00-B42FA78B6076}">
      <dsp:nvSpPr>
        <dsp:cNvPr id="0" name=""/>
        <dsp:cNvSpPr/>
      </dsp:nvSpPr>
      <dsp:spPr>
        <a:xfrm rot="18899347">
          <a:off x="3803644" y="1064139"/>
          <a:ext cx="861978" cy="2896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890538" y="1122068"/>
        <a:ext cx="688191" cy="17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76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3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5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52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7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6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6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54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4721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Supporting </a:t>
            </a:r>
            <a:r>
              <a:rPr lang="en-US" sz="4800" dirty="0"/>
              <a:t>Students With Autism: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What </a:t>
            </a:r>
            <a:r>
              <a:rPr lang="en-US" sz="4800" dirty="0"/>
              <a:t>You Can Do </a:t>
            </a:r>
            <a:r>
              <a:rPr lang="en-US" sz="4800" dirty="0" smtClean="0"/>
              <a:t>Now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dirty="0" smtClean="0">
                <a:solidFill>
                  <a:schemeClr val="tx1"/>
                </a:solidFill>
              </a:rPr>
              <a:t>Ohio Ahead Conference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Miami University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October 13, 2017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University</a:t>
            </a:r>
            <a:br>
              <a:rPr lang="en-US" dirty="0" smtClean="0"/>
            </a:br>
            <a:r>
              <a:rPr lang="en-US" sz="3200" dirty="0"/>
              <a:t>Im</a:t>
            </a:r>
            <a:r>
              <a:rPr lang="en-US" sz="3200" dirty="0" smtClean="0"/>
              <a:t>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2322095"/>
            <a:ext cx="10058399" cy="353496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Pilot Program Fall 2016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Targeted in-coming first year students who self-identified with ASD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5 first year students, 7 coaches (coach pool)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Coaches and students meet up to 5 hours per </a:t>
            </a:r>
            <a:r>
              <a:rPr lang="en-US" sz="2400" dirty="0" smtClean="0">
                <a:latin typeface="+mj-lt"/>
              </a:rPr>
              <a:t>week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Commit to one full </a:t>
            </a:r>
            <a:r>
              <a:rPr lang="en-US" sz="2000" dirty="0">
                <a:latin typeface="+mj-lt"/>
              </a:rPr>
              <a:t>academic </a:t>
            </a:r>
            <a:r>
              <a:rPr lang="en-US" sz="2000" dirty="0" smtClean="0">
                <a:latin typeface="+mj-lt"/>
              </a:rPr>
              <a:t>year</a:t>
            </a:r>
            <a:endParaRPr lang="en-US" sz="2000" dirty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0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35665"/>
            <a:ext cx="10058400" cy="1190847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Identifying Students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Documented Autism Spectrum Disorder Diagnosis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Incoming New Direct from High School Students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Students transitioning from another college/university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Identified </a:t>
            </a:r>
            <a:r>
              <a:rPr lang="en-US" sz="2400" dirty="0">
                <a:latin typeface="+mj-lt"/>
              </a:rPr>
              <a:t>need in one or more of the key competency areas</a:t>
            </a:r>
          </a:p>
          <a:p>
            <a:pPr lvl="4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Also considered:</a:t>
            </a:r>
          </a:p>
          <a:p>
            <a:pPr lvl="5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evel </a:t>
            </a:r>
            <a:r>
              <a:rPr lang="en-US" sz="2400" dirty="0">
                <a:latin typeface="+mj-lt"/>
              </a:rPr>
              <a:t>of </a:t>
            </a:r>
            <a:r>
              <a:rPr lang="en-US" sz="2400" dirty="0" smtClean="0">
                <a:latin typeface="+mj-lt"/>
              </a:rPr>
              <a:t>independence</a:t>
            </a:r>
          </a:p>
          <a:p>
            <a:pPr lvl="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academic </a:t>
            </a:r>
            <a:r>
              <a:rPr lang="en-US" sz="2400" dirty="0">
                <a:latin typeface="+mj-lt"/>
              </a:rPr>
              <a:t>background </a:t>
            </a:r>
            <a:endParaRPr lang="en-US" sz="2400" dirty="0" smtClean="0">
              <a:latin typeface="+mj-lt"/>
            </a:endParaRPr>
          </a:p>
          <a:p>
            <a:pPr lvl="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social </a:t>
            </a:r>
            <a:r>
              <a:rPr lang="en-US" sz="2400" dirty="0">
                <a:latin typeface="+mj-lt"/>
              </a:rPr>
              <a:t>skill development </a:t>
            </a:r>
            <a:r>
              <a:rPr lang="en-US" sz="2400" dirty="0" smtClean="0">
                <a:latin typeface="+mj-lt"/>
              </a:rPr>
              <a:t>level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8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43013"/>
            <a:ext cx="10058400" cy="10849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Identifying Coaches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US" sz="2800" b="1" dirty="0" smtClean="0">
                <a:latin typeface="+mj-lt"/>
              </a:rPr>
              <a:t>RASE-Wright State</a:t>
            </a:r>
            <a:endParaRPr lang="en-US" sz="2800" b="1" dirty="0"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Strong academic background; 3.0 minimum GPA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Rehabilitation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Education, Psychology </a:t>
            </a:r>
            <a:r>
              <a:rPr lang="en-US" sz="2400" dirty="0">
                <a:latin typeface="+mj-lt"/>
              </a:rPr>
              <a:t>and Counseling majors targeted for recruitment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Junior, Senior or Grad Student Status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Demonstrated success in competency </a:t>
            </a:r>
            <a:r>
              <a:rPr lang="en-US" sz="2400" dirty="0" smtClean="0">
                <a:latin typeface="+mj-lt"/>
              </a:rPr>
              <a:t>areas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Interview Component</a:t>
            </a:r>
          </a:p>
          <a:p>
            <a:pPr lvl="2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lnSpc>
                <a:spcPct val="100000"/>
              </a:lnSpc>
              <a:buNone/>
            </a:pPr>
            <a:r>
              <a:rPr lang="en-US" sz="2800" b="1" dirty="0">
                <a:latin typeface="+mj-lt"/>
              </a:rPr>
              <a:t>Ohio University</a:t>
            </a: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 Strong academic background</a:t>
            </a: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Recruited from Communication Sciences and Disorders, and Education majors</a:t>
            </a: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Undergrad students who have completed at least one full academic year at OU</a:t>
            </a: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Demonstrated success in competency </a:t>
            </a:r>
            <a:r>
              <a:rPr lang="en-US" sz="2400" dirty="0" smtClean="0">
                <a:latin typeface="+mj-lt"/>
              </a:rPr>
              <a:t>areas</a:t>
            </a: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Interview Component</a:t>
            </a:r>
            <a:endParaRPr lang="en-US" sz="2400" dirty="0">
              <a:latin typeface="+mj-lt"/>
            </a:endParaRPr>
          </a:p>
          <a:p>
            <a:pPr lvl="2">
              <a:lnSpc>
                <a:spcPct val="100000"/>
              </a:lnSpc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25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RASE Coaching Program</a:t>
            </a:r>
            <a:br>
              <a:rPr lang="en-US" dirty="0" smtClean="0"/>
            </a:br>
            <a:r>
              <a:rPr lang="en-US" sz="3200" dirty="0" smtClean="0"/>
              <a:t>Coach Training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marL="201168" lvl="1" indent="0">
              <a:buNone/>
            </a:pPr>
            <a:r>
              <a:rPr lang="en-US" sz="2400" dirty="0" smtClean="0">
                <a:latin typeface="+mj-lt"/>
              </a:rPr>
              <a:t>Two day training in August conducted by the Coach Supervisor</a:t>
            </a:r>
          </a:p>
          <a:p>
            <a:pPr lvl="2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Day One: 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Training </a:t>
            </a:r>
            <a:r>
              <a:rPr lang="en-US" sz="2400" dirty="0">
                <a:latin typeface="+mj-lt"/>
              </a:rPr>
              <a:t>on coach guidelines, expectations and procedures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Day Two: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Training on best </a:t>
            </a:r>
            <a:r>
              <a:rPr lang="en-US" sz="2400" dirty="0">
                <a:latin typeface="+mj-lt"/>
              </a:rPr>
              <a:t>practices for working with students on the autism </a:t>
            </a:r>
            <a:r>
              <a:rPr lang="en-US" sz="2400" dirty="0" smtClean="0">
                <a:latin typeface="+mj-lt"/>
              </a:rPr>
              <a:t>spectrum</a:t>
            </a:r>
          </a:p>
          <a:p>
            <a:pPr lvl="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scenarios </a:t>
            </a:r>
            <a:r>
              <a:rPr lang="en-US" sz="2400" dirty="0">
                <a:latin typeface="+mj-lt"/>
              </a:rPr>
              <a:t>for role </a:t>
            </a:r>
            <a:r>
              <a:rPr lang="en-US" sz="2400" dirty="0" smtClean="0">
                <a:latin typeface="+mj-lt"/>
              </a:rPr>
              <a:t>play, disability affirmative exercises </a:t>
            </a:r>
            <a:endParaRPr lang="en-US" sz="24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168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	</a:t>
            </a:r>
          </a:p>
          <a:p>
            <a:r>
              <a:rPr lang="en-US" b="1" dirty="0"/>
              <a:t>	</a:t>
            </a:r>
            <a:r>
              <a:rPr lang="en-US" sz="2600" dirty="0" smtClean="0">
                <a:solidFill>
                  <a:schemeClr val="tx1"/>
                </a:solidFill>
              </a:rPr>
              <a:t>RASE-Wright </a:t>
            </a:r>
            <a:r>
              <a:rPr lang="en-US" sz="2600" dirty="0">
                <a:solidFill>
                  <a:schemeClr val="tx1"/>
                </a:solidFill>
              </a:rPr>
              <a:t>State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Weekly Small Group Supervision</a:t>
            </a:r>
            <a:endParaRPr lang="en-US" sz="2200" dirty="0"/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Weekly Coach Logs submitted to supervisor</a:t>
            </a:r>
            <a:endParaRPr lang="en-US" sz="2200" dirty="0"/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Meetings with coach and student; as needed and at beginning and end of term</a:t>
            </a:r>
            <a:endParaRPr lang="en-US" sz="2200" dirty="0"/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/>
              <a:t>Coach and student meet together with supervisor to discuss goals and progress</a:t>
            </a:r>
          </a:p>
          <a:p>
            <a:pPr lvl="2">
              <a:buFont typeface="Arial" pitchFamily="34" charset="0"/>
              <a:buChar char="•"/>
            </a:pPr>
            <a:endParaRPr lang="en-US" sz="2400" dirty="0"/>
          </a:p>
          <a:p>
            <a:pPr lvl="2">
              <a:buFont typeface="Arial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chemeClr val="tx1"/>
                </a:solidFill>
              </a:rPr>
              <a:t>Ohio University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Weekly Logs Monthly </a:t>
            </a:r>
            <a:r>
              <a:rPr lang="en-US" sz="2200" dirty="0"/>
              <a:t>Group Supervision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Monthly Individual Supervision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2 on 1 meetings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1-2 times each semester; usually at the beginning and 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Coach and student meet together with supervisor to discuss goals and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7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Coordinator Role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063049"/>
              </p:ext>
            </p:extLst>
          </p:nvPr>
        </p:nvGraphicFramePr>
        <p:xfrm>
          <a:off x="1097280" y="2158409"/>
          <a:ext cx="10058400" cy="400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53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 Program Outcomes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175" y="1988288"/>
            <a:ext cx="7612064" cy="4058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   </a:t>
            </a:r>
            <a:r>
              <a:rPr lang="en-US" sz="2400" u="sng" dirty="0" smtClean="0">
                <a:latin typeface="+mj-lt"/>
              </a:rPr>
              <a:t>Objective</a:t>
            </a:r>
            <a:endParaRPr lang="en-US" sz="2400" u="sng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GPA improvements </a:t>
            </a:r>
            <a:endParaRPr lang="en-US" sz="24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Decrease </a:t>
            </a:r>
            <a:r>
              <a:rPr lang="en-US" sz="2400" dirty="0">
                <a:latin typeface="+mj-lt"/>
              </a:rPr>
              <a:t>in behavioral </a:t>
            </a:r>
            <a:r>
              <a:rPr lang="en-US" sz="2400" dirty="0" smtClean="0">
                <a:latin typeface="+mj-lt"/>
              </a:rPr>
              <a:t>concerns/violations</a:t>
            </a:r>
            <a:endParaRPr lang="en-US" sz="24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Increased retention </a:t>
            </a:r>
            <a:r>
              <a:rPr lang="en-US" sz="2400" dirty="0">
                <a:latin typeface="+mj-lt"/>
              </a:rPr>
              <a:t>rates</a:t>
            </a:r>
          </a:p>
          <a:p>
            <a:pPr marL="349250" lvl="1" indent="0">
              <a:buNone/>
            </a:pPr>
            <a:endParaRPr lang="en-US" sz="2400" u="sng" dirty="0">
              <a:latin typeface="+mj-lt"/>
            </a:endParaRPr>
          </a:p>
          <a:p>
            <a:pPr marL="349250" lvl="1" indent="0">
              <a:buNone/>
            </a:pPr>
            <a:r>
              <a:rPr lang="en-US" sz="2400" u="sng" dirty="0" smtClean="0">
                <a:latin typeface="+mj-lt"/>
              </a:rPr>
              <a:t>Subjective</a:t>
            </a:r>
            <a:endParaRPr lang="en-US" sz="2400" u="sng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High rates of satisfaction from students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High rates of satisfaction from the </a:t>
            </a:r>
            <a:r>
              <a:rPr lang="en-US" sz="2400" dirty="0" smtClean="0">
                <a:latin typeface="+mj-lt"/>
              </a:rPr>
              <a:t>coaches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High rates of satisfaction from families</a:t>
            </a:r>
            <a:endParaRPr lang="en-US" sz="2400" dirty="0">
              <a:latin typeface="+mj-lt"/>
            </a:endParaRPr>
          </a:p>
          <a:p>
            <a:pPr marL="349250" lvl="1" indent="0">
              <a:buNone/>
            </a:pPr>
            <a:endParaRPr lang="en-US" sz="30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2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37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She has been extremely helpful</a:t>
            </a:r>
            <a:r>
              <a:rPr lang="en-US" i="1" dirty="0"/>
              <a:t>…(coach)</a:t>
            </a:r>
            <a:r>
              <a:rPr lang="en-US" dirty="0"/>
              <a:t> has helped me become more organized, navigate college, how to talk to professors, how sign up and create a schedule that works for me, and overall made me a better person for knowing her. Everybody you meet changes your life for either good or bad and </a:t>
            </a:r>
            <a:r>
              <a:rPr lang="en-US" i="1" dirty="0"/>
              <a:t>(coach) </a:t>
            </a:r>
            <a:r>
              <a:rPr lang="en-US" dirty="0"/>
              <a:t>has changed my life exponentially. I am not the same person I was in the beginning of the first semester and I am thankful for that. I would have a much harder time without </a:t>
            </a:r>
            <a:r>
              <a:rPr lang="en-US" i="1" dirty="0"/>
              <a:t>(coach).” </a:t>
            </a:r>
            <a:r>
              <a:rPr lang="en-US" b="1" i="1" dirty="0" smtClean="0"/>
              <a:t>– OU </a:t>
            </a:r>
            <a:r>
              <a:rPr lang="en-US" b="1" i="1" dirty="0" smtClean="0"/>
              <a:t>student</a:t>
            </a:r>
          </a:p>
          <a:p>
            <a:endParaRPr lang="en-US" i="1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It was helpful having someone available to support me and guide me through the processes of scheduling classes, finding buildings, meeting with professors, navigating the dining halls, etc.”</a:t>
            </a:r>
            <a:r>
              <a:rPr lang="en-US" b="1" i="1" dirty="0" smtClean="0"/>
              <a:t> – OU student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45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&amp; Coach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80" y="1845734"/>
            <a:ext cx="10744200" cy="432646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He </a:t>
            </a:r>
            <a:r>
              <a:rPr lang="en-US" dirty="0"/>
              <a:t>has made so much progress this </a:t>
            </a:r>
            <a:r>
              <a:rPr lang="en-US" dirty="0" smtClean="0"/>
              <a:t>year…</a:t>
            </a:r>
            <a:r>
              <a:rPr lang="en-US" dirty="0"/>
              <a:t>For him to make it through this year was such a victory for </a:t>
            </a:r>
            <a:r>
              <a:rPr lang="en-US" dirty="0" smtClean="0"/>
              <a:t>him.” </a:t>
            </a:r>
            <a:r>
              <a:rPr lang="en-US" b="1" i="1" dirty="0" smtClean="0"/>
              <a:t>–OU parent </a:t>
            </a:r>
            <a:endParaRPr lang="en-US" b="1" i="1" dirty="0" smtClean="0"/>
          </a:p>
          <a:p>
            <a:endParaRPr lang="en-US" b="1" i="1" dirty="0" smtClean="0"/>
          </a:p>
          <a:p>
            <a:r>
              <a:rPr lang="en-US" altLang="en-US" dirty="0" smtClean="0"/>
              <a:t>“</a:t>
            </a:r>
            <a:r>
              <a:rPr lang="en-US" altLang="en-US" dirty="0" smtClean="0"/>
              <a:t>Thank </a:t>
            </a:r>
            <a:r>
              <a:rPr lang="en-US" altLang="en-US" dirty="0"/>
              <a:t>you so much for selecting me to participate in this program! I have truly enjoyed getting to work with </a:t>
            </a:r>
            <a:r>
              <a:rPr lang="en-US" altLang="en-US" i="1" dirty="0" smtClean="0"/>
              <a:t>(student) </a:t>
            </a:r>
            <a:r>
              <a:rPr lang="en-US" altLang="en-US" dirty="0" smtClean="0"/>
              <a:t>and </a:t>
            </a:r>
            <a:r>
              <a:rPr lang="en-US" altLang="en-US" dirty="0"/>
              <a:t>helping him develop fundamental skills to succeed in college. I have learned so much this year working with </a:t>
            </a:r>
            <a:r>
              <a:rPr lang="en-US" altLang="en-US" i="1" dirty="0" smtClean="0"/>
              <a:t>(student) </a:t>
            </a:r>
            <a:r>
              <a:rPr lang="en-US" altLang="en-US" dirty="0" smtClean="0"/>
              <a:t>and </a:t>
            </a:r>
            <a:r>
              <a:rPr lang="en-US" altLang="en-US" dirty="0"/>
              <a:t>I hope he feels the same as well! It was such a unique experience, and I am so happy that I was able to make </a:t>
            </a:r>
            <a:r>
              <a:rPr lang="en-US" altLang="en-US" i="1" dirty="0" smtClean="0"/>
              <a:t>(student’s) </a:t>
            </a:r>
            <a:r>
              <a:rPr lang="en-US" altLang="en-US" dirty="0" smtClean="0"/>
              <a:t>transition </a:t>
            </a:r>
            <a:r>
              <a:rPr lang="en-US" altLang="en-US" dirty="0"/>
              <a:t>into college a little easier. </a:t>
            </a:r>
            <a:r>
              <a:rPr lang="en-US" altLang="en-US" dirty="0" smtClean="0"/>
              <a:t>While </a:t>
            </a:r>
            <a:r>
              <a:rPr lang="en-US" altLang="en-US" dirty="0"/>
              <a:t>I am sad to leave OU, it makes me happy to know I made an impact on someone else's experience here in Athens</a:t>
            </a:r>
            <a:r>
              <a:rPr lang="en-US" altLang="en-US" dirty="0" smtClean="0"/>
              <a:t>.” </a:t>
            </a:r>
            <a:r>
              <a:rPr lang="en-US" altLang="en-US" b="1" i="1" dirty="0" smtClean="0"/>
              <a:t>– OU coach </a:t>
            </a:r>
            <a:endParaRPr lang="en-US" alt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97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Cohorts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 smtClean="0"/>
              <a:t>RASE-Wright State</a:t>
            </a:r>
          </a:p>
          <a:p>
            <a:r>
              <a:rPr lang="en-US" sz="2800" dirty="0" smtClean="0"/>
              <a:t>25 Incoming Students</a:t>
            </a:r>
          </a:p>
          <a:p>
            <a:pPr lvl="1"/>
            <a:r>
              <a:rPr lang="en-US" sz="2800" dirty="0" smtClean="0"/>
              <a:t>19 males</a:t>
            </a:r>
          </a:p>
          <a:p>
            <a:pPr lvl="1"/>
            <a:r>
              <a:rPr lang="en-US" sz="2800" dirty="0" smtClean="0"/>
              <a:t>6 females</a:t>
            </a:r>
          </a:p>
          <a:p>
            <a:r>
              <a:rPr lang="en-US" sz="2800" dirty="0" smtClean="0"/>
              <a:t>13 coaches </a:t>
            </a:r>
          </a:p>
          <a:p>
            <a:pPr lvl="1"/>
            <a:r>
              <a:rPr lang="en-US" sz="2800" dirty="0" smtClean="0"/>
              <a:t>2 returning coaches</a:t>
            </a:r>
          </a:p>
          <a:p>
            <a:pPr lvl="1"/>
            <a:r>
              <a:rPr lang="en-US" sz="2800" dirty="0" smtClean="0"/>
              <a:t>11 new coaches</a:t>
            </a:r>
          </a:p>
          <a:p>
            <a:pPr lvl="2"/>
            <a:r>
              <a:rPr lang="en-US" sz="2400" dirty="0" smtClean="0"/>
              <a:t>Rehab majors, Education majors, Counseling and Psych grad students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u="sng" dirty="0"/>
              <a:t>Ohio University</a:t>
            </a:r>
          </a:p>
          <a:p>
            <a:r>
              <a:rPr lang="en-US" sz="2800" dirty="0" smtClean="0"/>
              <a:t>7 </a:t>
            </a:r>
            <a:r>
              <a:rPr lang="en-US" sz="2800" dirty="0"/>
              <a:t>Students (3 continuing; </a:t>
            </a:r>
            <a:r>
              <a:rPr lang="en-US" sz="2800" dirty="0" smtClean="0"/>
              <a:t>4 </a:t>
            </a:r>
            <a:r>
              <a:rPr lang="en-US" sz="2800" dirty="0"/>
              <a:t>new)</a:t>
            </a:r>
          </a:p>
          <a:p>
            <a:pPr lvl="1"/>
            <a:r>
              <a:rPr lang="en-US" sz="2800" dirty="0" smtClean="0"/>
              <a:t>6 </a:t>
            </a:r>
            <a:r>
              <a:rPr lang="en-US" sz="2800" dirty="0"/>
              <a:t>males</a:t>
            </a:r>
          </a:p>
          <a:p>
            <a:pPr lvl="1"/>
            <a:r>
              <a:rPr lang="en-US" sz="2800" dirty="0"/>
              <a:t>1 female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sz="2800" dirty="0"/>
              <a:t>5 Returning </a:t>
            </a:r>
            <a:r>
              <a:rPr lang="en-US" sz="2800" dirty="0" smtClean="0"/>
              <a:t>coaches</a:t>
            </a:r>
          </a:p>
          <a:p>
            <a:r>
              <a:rPr lang="en-US" sz="2800" dirty="0" smtClean="0"/>
              <a:t>1 New Coach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Education, Communication </a:t>
            </a:r>
            <a:r>
              <a:rPr lang="en-US" sz="2200" dirty="0"/>
              <a:t>Science and </a:t>
            </a:r>
            <a:r>
              <a:rPr lang="en-US" sz="2200" dirty="0" smtClean="0"/>
              <a:t>Disorders, and Child Family Studies Majors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97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8165"/>
          </a:xfrm>
        </p:spPr>
        <p:txBody>
          <a:bodyPr/>
          <a:lstStyle/>
          <a:p>
            <a:r>
              <a:rPr lang="en-US" dirty="0" smtClean="0"/>
              <a:t>A Little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U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2600" b="1" dirty="0" smtClean="0"/>
              <a:t>Heather Rando, M.Ed.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Associate Director, Office Of Disability Services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Program Director, Raiders on the Autism Spectrum Excelling (RASE)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Wright State University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heather.rando@wright.edu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600" b="1" dirty="0" smtClean="0"/>
              <a:t>Christy Jenkins, M.S.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Accessibility Coordinator, Student Accessibility Services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Autism Program Coordinator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Ohio University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jenkinc1@ohio.edu</a:t>
            </a:r>
          </a:p>
        </p:txBody>
      </p:sp>
    </p:spTree>
    <p:extLst>
      <p:ext uri="{BB962C8B-B14F-4D97-AF65-F5344CB8AC3E}">
        <p14:creationId xmlns:p14="http://schemas.microsoft.com/office/powerpoint/2010/main" val="36406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47776"/>
            <a:ext cx="10058400" cy="372131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Identify and recruit </a:t>
            </a:r>
            <a:r>
              <a:rPr lang="en-US" sz="2400" dirty="0"/>
              <a:t>c</a:t>
            </a:r>
            <a:r>
              <a:rPr lang="en-US" sz="2400" dirty="0" smtClean="0"/>
              <a:t>ampus </a:t>
            </a:r>
            <a:r>
              <a:rPr lang="en-US" sz="2400" dirty="0"/>
              <a:t>p</a:t>
            </a:r>
            <a:r>
              <a:rPr lang="en-US" sz="2400" dirty="0" smtClean="0"/>
              <a:t>artners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Who is in your support system?  (counseling, housing, career center,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Talk about what you want to do—get “buy in” early!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Consider what your students need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Not one size fits all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Start where you are with what you have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Make adjustments along the way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063" y="1442369"/>
            <a:ext cx="10058400" cy="1449387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222" y="79467"/>
            <a:ext cx="8866023" cy="1915587"/>
          </a:xfrm>
        </p:spPr>
        <p:txBody>
          <a:bodyPr>
            <a:normAutofit/>
          </a:bodyPr>
          <a:lstStyle/>
          <a:p>
            <a:r>
              <a:rPr lang="en-US" dirty="0" smtClean="0"/>
              <a:t>RASE Coaching Program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Conceptualization </a:t>
            </a:r>
            <a:r>
              <a:rPr lang="en-US" sz="3600" dirty="0"/>
              <a:t/>
            </a:r>
            <a:br>
              <a:rPr lang="en-US" sz="36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1"/>
            <a:endParaRPr lang="en-US" sz="9600" dirty="0"/>
          </a:p>
          <a:p>
            <a:pPr lvl="1"/>
            <a:r>
              <a:rPr lang="en-US" sz="9600" dirty="0">
                <a:latin typeface="+mj-lt"/>
              </a:rPr>
              <a:t>Identified need for services for students with ASD transitioning from HS to </a:t>
            </a:r>
            <a:r>
              <a:rPr lang="en-US" sz="9600" dirty="0" smtClean="0">
                <a:latin typeface="+mj-lt"/>
              </a:rPr>
              <a:t>college</a:t>
            </a:r>
          </a:p>
          <a:p>
            <a:pPr lvl="3"/>
            <a:r>
              <a:rPr lang="en-US" sz="9600" dirty="0" smtClean="0">
                <a:latin typeface="+mj-lt"/>
              </a:rPr>
              <a:t>Retention Difficulties</a:t>
            </a:r>
          </a:p>
          <a:p>
            <a:pPr lvl="3"/>
            <a:r>
              <a:rPr lang="en-US" sz="9600" dirty="0" smtClean="0">
                <a:latin typeface="+mj-lt"/>
              </a:rPr>
              <a:t>Disruptive Behavior in Classroom and Dorms</a:t>
            </a:r>
          </a:p>
          <a:p>
            <a:pPr lvl="3"/>
            <a:r>
              <a:rPr lang="en-US" sz="9600" dirty="0" smtClean="0">
                <a:latin typeface="+mj-lt"/>
              </a:rPr>
              <a:t>Decrease in support at the college level</a:t>
            </a:r>
          </a:p>
          <a:p>
            <a:pPr lvl="3"/>
            <a:endParaRPr lang="en-US" sz="9600" dirty="0">
              <a:latin typeface="+mj-lt"/>
            </a:endParaRPr>
          </a:p>
          <a:p>
            <a:pPr lvl="2"/>
            <a:endParaRPr lang="en-US" sz="6000" dirty="0"/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16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en-US" sz="3200" dirty="0" smtClean="0"/>
          </a:p>
          <a:p>
            <a:pPr lvl="3"/>
            <a:r>
              <a:rPr lang="en-US" sz="3200" dirty="0" smtClean="0"/>
              <a:t>Social </a:t>
            </a:r>
            <a:r>
              <a:rPr lang="en-US" sz="3200" dirty="0"/>
              <a:t>Skill Development</a:t>
            </a:r>
          </a:p>
          <a:p>
            <a:pPr lvl="3"/>
            <a:r>
              <a:rPr lang="en-US" sz="3200" dirty="0"/>
              <a:t>Time Management and Organization</a:t>
            </a:r>
          </a:p>
          <a:p>
            <a:pPr lvl="3"/>
            <a:r>
              <a:rPr lang="en-US" sz="3200" dirty="0"/>
              <a:t>Study Skills/ Technology</a:t>
            </a:r>
          </a:p>
          <a:p>
            <a:pPr lvl="3"/>
            <a:r>
              <a:rPr lang="en-US" sz="3200" dirty="0"/>
              <a:t>Resiliency</a:t>
            </a:r>
          </a:p>
          <a:p>
            <a:pPr lvl="3"/>
            <a:r>
              <a:rPr lang="en-US" sz="3200" dirty="0"/>
              <a:t>Self-Advocacy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Disability affirmative approach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Independence-based model of skill building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Accountability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Confidence fostered through learning by doing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“mistakes are okay and the way we learn”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50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182879"/>
            <a:ext cx="10058400" cy="1920240"/>
          </a:xfrm>
        </p:spPr>
        <p:txBody>
          <a:bodyPr/>
          <a:lstStyle/>
          <a:p>
            <a:r>
              <a:rPr lang="en-US" dirty="0" smtClean="0"/>
              <a:t>RASE Coaching Program</a:t>
            </a:r>
            <a:br>
              <a:rPr lang="en-US" dirty="0" smtClean="0"/>
            </a:br>
            <a:r>
              <a:rPr lang="en-US" sz="3200" dirty="0" smtClean="0"/>
              <a:t>Implementation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   </a:t>
            </a:r>
            <a:endParaRPr lang="en-US" sz="2800" u="sng" dirty="0"/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Pilot program beginning in August 2012 </a:t>
            </a:r>
            <a:endParaRPr lang="en-US" sz="2400" dirty="0" smtClean="0">
              <a:latin typeface="+mj-lt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10 students and 5 peer coaches</a:t>
            </a:r>
            <a:endParaRPr lang="en-US" sz="22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Enrollment for </a:t>
            </a:r>
            <a:r>
              <a:rPr lang="en-US" sz="2400" dirty="0" smtClean="0">
                <a:latin typeface="+mj-lt"/>
              </a:rPr>
              <a:t>one </a:t>
            </a:r>
            <a:r>
              <a:rPr lang="en-US" sz="2400" dirty="0">
                <a:latin typeface="+mj-lt"/>
              </a:rPr>
              <a:t>full academic </a:t>
            </a:r>
            <a:r>
              <a:rPr lang="en-US" sz="2400" dirty="0" smtClean="0">
                <a:latin typeface="+mj-lt"/>
              </a:rPr>
              <a:t>year 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Fall semester and Spring Semester</a:t>
            </a:r>
            <a:endParaRPr lang="en-US" sz="22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Frequent meetings </a:t>
            </a:r>
            <a:r>
              <a:rPr lang="en-US" sz="2400" dirty="0" smtClean="0">
                <a:latin typeface="+mj-lt"/>
              </a:rPr>
              <a:t>(up to 5 hours per week) between </a:t>
            </a:r>
            <a:r>
              <a:rPr lang="en-US" sz="2400" dirty="0">
                <a:latin typeface="+mj-lt"/>
              </a:rPr>
              <a:t>students and coaches </a:t>
            </a:r>
            <a:endParaRPr lang="en-US" sz="2400" dirty="0" smtClean="0">
              <a:latin typeface="+mj-lt"/>
            </a:endParaRPr>
          </a:p>
          <a:p>
            <a:pPr marL="201168" lvl="1" indent="0">
              <a:buNone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to </a:t>
            </a:r>
            <a:r>
              <a:rPr lang="en-US" sz="2400" dirty="0">
                <a:latin typeface="+mj-lt"/>
              </a:rPr>
              <a:t>facilitate rapport and </a:t>
            </a:r>
            <a:r>
              <a:rPr lang="en-US" sz="2400" dirty="0" smtClean="0">
                <a:latin typeface="+mj-lt"/>
              </a:rPr>
              <a:t>consistent opportunity for hands on learning</a:t>
            </a:r>
            <a:endParaRPr lang="en-US" sz="2400" dirty="0">
              <a:latin typeface="+mj-lt"/>
            </a:endParaRPr>
          </a:p>
          <a:p>
            <a:pPr marL="349250" lvl="1" indent="0">
              <a:buNone/>
            </a:pPr>
            <a:endParaRPr lang="en-US" sz="2400" u="sng" dirty="0">
              <a:latin typeface="+mj-lt"/>
            </a:endParaRPr>
          </a:p>
          <a:p>
            <a:pPr marL="349250" lvl="1" indent="0">
              <a:buNone/>
            </a:pPr>
            <a:endParaRPr lang="en-US" sz="3000" u="sng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8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University</a:t>
            </a:r>
            <a:br>
              <a:rPr lang="en-US" dirty="0" smtClean="0"/>
            </a:br>
            <a:r>
              <a:rPr lang="en-US" sz="3200" dirty="0" smtClean="0"/>
              <a:t>Rationale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3336"/>
            <a:ext cx="10058400" cy="383575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Students with ASD have unique needs that were not fully addressed through typical academic accommodations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Retention difficulties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Behavior concerns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Administrative drain on resources across departments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+mj-lt"/>
              </a:rPr>
              <a:t>Need for a “support” person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Increasing number inquiries from prospective students and parents desiring an autism support program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76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University</a:t>
            </a:r>
            <a:br>
              <a:rPr lang="en-US" dirty="0" smtClean="0"/>
            </a:br>
            <a:r>
              <a:rPr lang="en-US" sz="3200" dirty="0" smtClean="0"/>
              <a:t>Benchmarking-Summer 2015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2813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Surveyed 6 colleges and universities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Mix of in-state, out of state, public, and private institutions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+mj-lt"/>
              </a:rPr>
              <a:t>Emerging themes: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Mentoring component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Address transition issues with academic, social, and living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Develop self-advocacy skills with instructors and other campus departments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Problem solving skills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Career prep—transition into the workforce</a:t>
            </a:r>
          </a:p>
        </p:txBody>
      </p:sp>
    </p:spTree>
    <p:extLst>
      <p:ext uri="{BB962C8B-B14F-4D97-AF65-F5344CB8AC3E}">
        <p14:creationId xmlns:p14="http://schemas.microsoft.com/office/powerpoint/2010/main" val="32547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University</a:t>
            </a:r>
            <a:br>
              <a:rPr lang="en-US" dirty="0" smtClean="0"/>
            </a:br>
            <a:r>
              <a:rPr lang="en-US" sz="3200" dirty="0" smtClean="0"/>
              <a:t>Choosing STTAC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Successful Transitions Through Academic Coaching (STTAC)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Comprehensive transition support training package with best practices for supporting students with ASD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Modeled after the RASE program at Wright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Includes everything you need to start a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Materials can be easily modified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Includes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Can be done on a short timeline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Well worth the investment!</a:t>
            </a:r>
          </a:p>
        </p:txBody>
      </p:sp>
    </p:spTree>
    <p:extLst>
      <p:ext uri="{BB962C8B-B14F-4D97-AF65-F5344CB8AC3E}">
        <p14:creationId xmlns:p14="http://schemas.microsoft.com/office/powerpoint/2010/main" val="21152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9168</TotalTime>
  <Words>1051</Words>
  <Application>Microsoft Office PowerPoint</Application>
  <PresentationFormat>Widescreen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Retrospect</vt:lpstr>
      <vt:lpstr>Supporting Students With Autism:  What You Can Do Now</vt:lpstr>
      <vt:lpstr>A Little About Us</vt:lpstr>
      <vt:lpstr>RASE Coaching Program Conceptualization  </vt:lpstr>
      <vt:lpstr>Competency Domains</vt:lpstr>
      <vt:lpstr>Framework and Vision</vt:lpstr>
      <vt:lpstr>RASE Coaching Program Implementation</vt:lpstr>
      <vt:lpstr>Ohio University Rationale</vt:lpstr>
      <vt:lpstr>Ohio University Benchmarking-Summer 2015</vt:lpstr>
      <vt:lpstr>Ohio University Choosing STTAC</vt:lpstr>
      <vt:lpstr>Ohio University Implementation</vt:lpstr>
      <vt:lpstr>Identifying Students </vt:lpstr>
      <vt:lpstr>           Identifying Coaches</vt:lpstr>
      <vt:lpstr>RASE Coaching Program Coach Training</vt:lpstr>
      <vt:lpstr>Supervision Structure</vt:lpstr>
      <vt:lpstr>Program Coordinator Role</vt:lpstr>
      <vt:lpstr>Coach Program Outcomes</vt:lpstr>
      <vt:lpstr>Student Feedback</vt:lpstr>
      <vt:lpstr>Parent &amp; Coach Feedback</vt:lpstr>
      <vt:lpstr>2017 Cohorts</vt:lpstr>
      <vt:lpstr>Helpful Tips</vt:lpstr>
      <vt:lpstr>Questions?</vt:lpstr>
    </vt:vector>
  </TitlesOfParts>
  <Company>Wright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Raiders on the Autism Spectrum Excelling  (RASE Program)</dc:title>
  <dc:creator>Heather Rando</dc:creator>
  <cp:lastModifiedBy>Jenkins, Christina</cp:lastModifiedBy>
  <cp:revision>37</cp:revision>
  <dcterms:created xsi:type="dcterms:W3CDTF">2017-06-13T17:52:15Z</dcterms:created>
  <dcterms:modified xsi:type="dcterms:W3CDTF">2017-10-06T19:34:41Z</dcterms:modified>
</cp:coreProperties>
</file>