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notesMasterIdLst>
    <p:notesMasterId r:id="rId15"/>
  </p:notesMasterIdLst>
  <p:sldIdLst>
    <p:sldId id="256" r:id="rId2"/>
    <p:sldId id="273" r:id="rId3"/>
    <p:sldId id="271" r:id="rId4"/>
    <p:sldId id="272" r:id="rId5"/>
    <p:sldId id="259" r:id="rId6"/>
    <p:sldId id="260" r:id="rId7"/>
    <p:sldId id="266" r:id="rId8"/>
    <p:sldId id="268" r:id="rId9"/>
    <p:sldId id="265" r:id="rId10"/>
    <p:sldId id="269" r:id="rId11"/>
    <p:sldId id="274" r:id="rId12"/>
    <p:sldId id="276" r:id="rId13"/>
    <p:sldId id="270" r:id="rId14"/>
  </p:sldIdLst>
  <p:sldSz cx="9144000" cy="6858000" type="screen4x3"/>
  <p:notesSz cx="6985000" cy="9271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94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5160"/>
          </a:xfrm>
          <a:prstGeom prst="rect">
            <a:avLst/>
          </a:prstGeom>
        </p:spPr>
        <p:txBody>
          <a:bodyPr vert="horz" lIns="92874" tIns="46436" rIns="92874" bIns="4643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5160"/>
          </a:xfrm>
          <a:prstGeom prst="rect">
            <a:avLst/>
          </a:prstGeom>
        </p:spPr>
        <p:txBody>
          <a:bodyPr vert="horz" lIns="92874" tIns="46436" rIns="92874" bIns="46436" rtlCol="0"/>
          <a:lstStyle>
            <a:lvl1pPr algn="r">
              <a:defRPr sz="1200"/>
            </a:lvl1pPr>
          </a:lstStyle>
          <a:p>
            <a:fld id="{D2523D2A-CEFB-45FC-9D78-7A9827A4B7C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6525" y="1158875"/>
            <a:ext cx="4171950" cy="3128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74" tIns="46436" rIns="92874" bIns="4643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1669"/>
            <a:ext cx="5588000" cy="3650456"/>
          </a:xfrm>
          <a:prstGeom prst="rect">
            <a:avLst/>
          </a:prstGeom>
        </p:spPr>
        <p:txBody>
          <a:bodyPr vert="horz" lIns="92874" tIns="46436" rIns="92874" bIns="46436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05842"/>
            <a:ext cx="3026833" cy="465159"/>
          </a:xfrm>
          <a:prstGeom prst="rect">
            <a:avLst/>
          </a:prstGeom>
        </p:spPr>
        <p:txBody>
          <a:bodyPr vert="horz" lIns="92874" tIns="46436" rIns="92874" bIns="4643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05842"/>
            <a:ext cx="3026833" cy="465159"/>
          </a:xfrm>
          <a:prstGeom prst="rect">
            <a:avLst/>
          </a:prstGeom>
        </p:spPr>
        <p:txBody>
          <a:bodyPr vert="horz" lIns="92874" tIns="46436" rIns="92874" bIns="46436" rtlCol="0" anchor="b"/>
          <a:lstStyle>
            <a:lvl1pPr algn="r">
              <a:defRPr sz="1200"/>
            </a:lvl1pPr>
          </a:lstStyle>
          <a:p>
            <a:fld id="{7B850E38-9A3F-4B6F-9A5B-984AD7039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87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2F555-6243-4BCB-BB5A-5E745F5EE71C}" type="datetimeFigureOut">
              <a:rPr lang="en-US" smtClean="0"/>
              <a:pPr>
                <a:defRPr/>
              </a:pPr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39628-F6C1-4FBF-9F4E-2E596B53EC9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62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2E3A06-2265-46FB-BAD8-FD18FA2B7ED3}" type="datetimeFigureOut">
              <a:rPr lang="en-US" smtClean="0"/>
              <a:pPr>
                <a:defRPr/>
              </a:pPr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5B9D0-5708-4F76-9A54-F49A86E5FA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29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BF3767-211E-4E86-998A-5D9D64AC812F}" type="datetimeFigureOut">
              <a:rPr lang="en-US" smtClean="0"/>
              <a:pPr>
                <a:defRPr/>
              </a:pPr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572F7-0E8A-477A-880E-F6A668B681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516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0F4912-6A49-43C0-B87F-1A1F767DD98E}" type="datetimeFigureOut">
              <a:rPr lang="en-US" smtClean="0"/>
              <a:pPr>
                <a:defRPr/>
              </a:pPr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9B6F8-27CB-46D1-9EC3-658E9FF981D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74D0E0-DEB7-457F-BCB0-211E96A13A7E}" type="datetimeFigureOut">
              <a:rPr lang="en-US" smtClean="0"/>
              <a:pPr>
                <a:defRPr/>
              </a:pPr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9C55F-4245-43EA-95BB-A6B1B542AC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02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392B4E-5C6F-4E81-9F64-C5E292A1A322}" type="datetimeFigureOut">
              <a:rPr lang="en-US" smtClean="0"/>
              <a:pPr>
                <a:defRPr/>
              </a:pPr>
              <a:t>10/6/2017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AEAAC-77C9-457C-BB3F-409D4B57CC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4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EF3E96-A25B-4EC8-8B72-340AC90AE571}" type="datetimeFigureOut">
              <a:rPr lang="en-US" smtClean="0"/>
              <a:pPr>
                <a:defRPr/>
              </a:pPr>
              <a:t>10/6/2017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F76BC-FB1C-4A70-84E9-8A165132EE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31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68B681-839C-4A97-ADD4-0ADC634E9E1A}" type="datetimeFigureOut">
              <a:rPr lang="en-US" smtClean="0"/>
              <a:pPr>
                <a:defRPr/>
              </a:pPr>
              <a:t>10/6/2017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B1CE8-E04E-4D57-8570-37120748CF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17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9E07C4-6A85-4BBB-8A56-604DFB90B78D}" type="datetimeFigureOut">
              <a:rPr lang="en-US" smtClean="0"/>
              <a:pPr>
                <a:defRPr/>
              </a:pPr>
              <a:t>10/6/2017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91A75-2FDB-4327-A0EA-24133D6111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67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716FCAA-BF76-496B-9AE9-A8AEF15FB58D}" type="datetimeFigureOut">
              <a:rPr lang="en-US" smtClean="0"/>
              <a:pPr>
                <a:defRPr/>
              </a:pPr>
              <a:t>10/6/2017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9ACA92C-D716-40D1-9285-D7499B8B09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054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789B4A-30BE-49F0-B82B-17FB38B11A4C}" type="datetimeFigureOut">
              <a:rPr lang="en-US" smtClean="0"/>
              <a:pPr>
                <a:defRPr/>
              </a:pPr>
              <a:t>10/6/2017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0727E-E507-4ABC-8C8D-9C3303AB6D0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1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709DA0F-82BA-4EEE-9B51-6C679B9B733A}" type="datetimeFigureOut">
              <a:rPr lang="en-US" smtClean="0"/>
              <a:pPr>
                <a:defRPr/>
              </a:pPr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FD80267-67C1-4444-9430-A4D0E244D5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65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533400" y="3276600"/>
            <a:ext cx="8305800" cy="1371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b="1" dirty="0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/>
            </a:r>
            <a:br>
              <a:rPr lang="en-US" altLang="en-US" sz="4000" b="1" dirty="0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altLang="en-US" sz="4000" b="1" dirty="0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/>
            </a:r>
            <a:br>
              <a:rPr lang="en-US" altLang="en-US" sz="4000" b="1" dirty="0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altLang="en-US" sz="4000" b="1" dirty="0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We’re Waiting for You!</a:t>
            </a: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/>
            </a:r>
            <a:b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altLang="en-US" sz="3100" b="1" dirty="0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University of Cincinnati – Clermont College</a:t>
            </a:r>
            <a:r>
              <a:rPr lang="en-US" altLang="en-US" sz="4000" b="1" dirty="0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/>
            </a:r>
            <a:br>
              <a:rPr lang="en-US" altLang="en-US" sz="4000" b="1" dirty="0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</a:br>
            <a:endParaRPr altLang="en-US" sz="4000" b="1" dirty="0" smtClean="0">
              <a:solidFill>
                <a:schemeClr val="accent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95625" y="4954283"/>
            <a:ext cx="2971800" cy="70788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Baskerville Old Face" panose="02020602080505020303" pitchFamily="18" charset="0"/>
              </a:rPr>
              <a:t>AmyLou</a:t>
            </a:r>
            <a:r>
              <a:rPr lang="en-US" sz="2000" dirty="0" smtClean="0">
                <a:latin typeface="Baskerville Old Face" panose="02020602080505020303" pitchFamily="18" charset="0"/>
              </a:rPr>
              <a:t>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Simerly</a:t>
            </a:r>
            <a:r>
              <a:rPr lang="en-US" sz="2000" dirty="0" smtClean="0">
                <a:latin typeface="Baskerville Old Face" panose="02020602080505020303" pitchFamily="18" charset="0"/>
              </a:rPr>
              <a:t>, MS Ed</a:t>
            </a:r>
          </a:p>
          <a:p>
            <a:r>
              <a:rPr lang="en-US" sz="2000" dirty="0" smtClean="0">
                <a:latin typeface="Baskerville Old Face" panose="02020602080505020303" pitchFamily="18" charset="0"/>
              </a:rPr>
              <a:t>Lesley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Dorhout</a:t>
            </a:r>
            <a:r>
              <a:rPr lang="en-US" sz="2000" dirty="0" smtClean="0">
                <a:latin typeface="Baskerville Old Face" panose="02020602080505020303" pitchFamily="18" charset="0"/>
              </a:rPr>
              <a:t>, 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304800"/>
            <a:ext cx="5844680" cy="29223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7866743" cy="64402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What did you learn today? </a:t>
            </a: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or</a:t>
            </a:r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/>
            </a:r>
            <a:b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What questions do you still have?</a:t>
            </a:r>
          </a:p>
        </p:txBody>
      </p:sp>
      <p:pic>
        <p:nvPicPr>
          <p:cNvPr id="3074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52" y="1981200"/>
            <a:ext cx="4917766" cy="392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70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685800"/>
            <a:ext cx="7543800" cy="975361"/>
          </a:xfrm>
        </p:spPr>
        <p:txBody>
          <a:bodyPr>
            <a:normAutofit/>
          </a:bodyPr>
          <a:lstStyle/>
          <a:p>
            <a:r>
              <a:rPr lang="en-US" sz="4300" b="1" dirty="0" smtClean="0">
                <a:latin typeface="Baskerville Old Face" panose="02020602080505020303" pitchFamily="18" charset="0"/>
              </a:rPr>
              <a:t>What Did They Learn?</a:t>
            </a:r>
            <a:endParaRPr lang="en-US" sz="4300" b="1" dirty="0">
              <a:latin typeface="Baskerville Old Face" panose="02020602080505020303" pitchFamily="18" charset="0"/>
            </a:endParaRPr>
          </a:p>
        </p:txBody>
      </p:sp>
      <p:sp>
        <p:nvSpPr>
          <p:cNvPr id="4" name="AutoShape 2" descr="Image result for Questions and answers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822959" y="1845734"/>
            <a:ext cx="3901441" cy="425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en-US" b="1" dirty="0">
                <a:latin typeface="Baskerville Old Face" panose="02020602080505020303" pitchFamily="18" charset="0"/>
              </a:rPr>
              <a:t>How long does it take to complete a degree program?</a:t>
            </a:r>
          </a:p>
          <a:p>
            <a:r>
              <a:rPr lang="en-US" b="1" dirty="0">
                <a:latin typeface="Baskerville Old Face" panose="02020602080505020303" pitchFamily="18" charset="0"/>
              </a:rPr>
              <a:t>How many credits is in a degree?</a:t>
            </a:r>
          </a:p>
          <a:p>
            <a:r>
              <a:rPr lang="en-US" b="1" dirty="0">
                <a:latin typeface="Baskerville Old Face" panose="02020602080505020303" pitchFamily="18" charset="0"/>
              </a:rPr>
              <a:t>Is there money available to help pay for my education?</a:t>
            </a:r>
          </a:p>
          <a:p>
            <a:r>
              <a:rPr lang="en-US" b="1" dirty="0">
                <a:latin typeface="Baskerville Old Face" panose="02020602080505020303" pitchFamily="18" charset="0"/>
              </a:rPr>
              <a:t>What type of help is available for me on your campus?</a:t>
            </a:r>
          </a:p>
          <a:p>
            <a:r>
              <a:rPr lang="en-US" b="1" dirty="0">
                <a:latin typeface="Baskerville Old Face" panose="02020602080505020303" pitchFamily="18" charset="0"/>
              </a:rPr>
              <a:t>How long is a school year?</a:t>
            </a:r>
          </a:p>
          <a:p>
            <a:r>
              <a:rPr lang="en-US" b="1" dirty="0">
                <a:latin typeface="Baskerville Old Face" panose="02020602080505020303" pitchFamily="18" charset="0"/>
              </a:rPr>
              <a:t>How many students attend UC Clermont?</a:t>
            </a:r>
          </a:p>
          <a:p>
            <a:r>
              <a:rPr lang="en-US" b="1" dirty="0">
                <a:latin typeface="Baskerville Old Face" panose="02020602080505020303" pitchFamily="18" charset="0"/>
              </a:rPr>
              <a:t>When do you tell someone about you’re your accommodation needs</a:t>
            </a:r>
            <a:r>
              <a:rPr lang="en-US" b="1" dirty="0" smtClean="0">
                <a:latin typeface="Baskerville Old Face" panose="02020602080505020303" pitchFamily="18" charset="0"/>
              </a:rPr>
              <a:t>?</a:t>
            </a:r>
          </a:p>
          <a:p>
            <a:r>
              <a:rPr lang="en-US" b="1" dirty="0" smtClean="0">
                <a:latin typeface="Baskerville Old Face" panose="02020602080505020303" pitchFamily="18" charset="0"/>
              </a:rPr>
              <a:t>When do you apply?</a:t>
            </a:r>
            <a:endParaRPr lang="en-US" b="1" dirty="0">
              <a:latin typeface="Baskerville Old Face" panose="02020602080505020303" pitchFamily="18" charset="0"/>
            </a:endParaRPr>
          </a:p>
          <a:p>
            <a:endParaRPr lang="en-US" dirty="0"/>
          </a:p>
        </p:txBody>
      </p:sp>
      <p:pic>
        <p:nvPicPr>
          <p:cNvPr id="5" name="Picture 2" descr="Image result for Questions and ans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0"/>
            <a:ext cx="3858541" cy="28939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603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b="1" dirty="0" smtClean="0">
                <a:latin typeface="Baskerville Old Face" panose="02020602080505020303" pitchFamily="18" charset="0"/>
              </a:rPr>
              <a:t>References</a:t>
            </a:r>
            <a:endParaRPr lang="en-US" sz="4300" b="1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latin typeface="Baskerville Old Face" panose="02020602080505020303" pitchFamily="18" charset="0"/>
              </a:rPr>
              <a:t>Improving College and Career Readiness for Students with Disabilities;</a:t>
            </a:r>
            <a:r>
              <a:rPr lang="en-US" dirty="0">
                <a:latin typeface="Baskerville Old Face" panose="02020602080505020303" pitchFamily="18" charset="0"/>
              </a:rPr>
              <a:t> American Institutes for Research Study, March 2013</a:t>
            </a:r>
            <a:r>
              <a:rPr lang="en-US" dirty="0" smtClean="0">
                <a:latin typeface="Baskerville Old Face" panose="02020602080505020303" pitchFamily="18" charset="0"/>
              </a:rPr>
              <a:t>.</a:t>
            </a:r>
            <a:endParaRPr lang="en-US" dirty="0">
              <a:latin typeface="Baskerville Old Face" panose="02020602080505020303" pitchFamily="18" charset="0"/>
            </a:endParaRPr>
          </a:p>
          <a:p>
            <a:r>
              <a:rPr lang="en-US" i="1" dirty="0" smtClean="0">
                <a:latin typeface="Baskerville Old Face" panose="02020602080505020303" pitchFamily="18" charset="0"/>
              </a:rPr>
              <a:t>Listening To Their Voices: Factors That Inhibit or Enhance Postsecondary Outcomes for Students’ With Disabilities</a:t>
            </a:r>
            <a:r>
              <a:rPr lang="en-US" dirty="0" smtClean="0">
                <a:latin typeface="Baskerville Old Face" panose="02020602080505020303" pitchFamily="18" charset="0"/>
              </a:rPr>
              <a:t>; Dorothy F. Garrison-Wade,  Journal of Special Education, Vol. 27, No: 2, 2012.</a:t>
            </a:r>
          </a:p>
          <a:p>
            <a:r>
              <a:rPr lang="en-US" i="1" dirty="0" smtClean="0">
                <a:latin typeface="Baskerville Old Face" panose="02020602080505020303" pitchFamily="18" charset="0"/>
              </a:rPr>
              <a:t>For Students With Disabilities, Transition From High School Requires Self-Advocacy</a:t>
            </a:r>
            <a:r>
              <a:rPr lang="en-US" dirty="0">
                <a:latin typeface="Baskerville Old Face" panose="02020602080505020303" pitchFamily="18" charset="0"/>
              </a:rPr>
              <a:t>; Sarah D </a:t>
            </a:r>
            <a:r>
              <a:rPr lang="en-US" dirty="0" smtClean="0">
                <a:latin typeface="Baskerville Old Face" panose="02020602080505020303" pitchFamily="18" charset="0"/>
              </a:rPr>
              <a:t>Sparks, Education Week, Vol. 34, Issue 33, May 29, 2015.</a:t>
            </a:r>
          </a:p>
          <a:p>
            <a:r>
              <a:rPr lang="en-US" i="1" dirty="0" smtClean="0">
                <a:latin typeface="Baskerville Old Face" panose="02020602080505020303" pitchFamily="18" charset="0"/>
              </a:rPr>
              <a:t>Nine Strategies to Improve College Transition Planning for Students With Disabilities</a:t>
            </a:r>
            <a:r>
              <a:rPr lang="en-US" dirty="0" smtClean="0">
                <a:latin typeface="Baskerville Old Face" panose="02020602080505020303" pitchFamily="18" charset="0"/>
              </a:rPr>
              <a:t>; </a:t>
            </a:r>
            <a:r>
              <a:rPr lang="en-US" dirty="0">
                <a:latin typeface="Baskerville Old Face" panose="02020602080505020303" pitchFamily="18" charset="0"/>
              </a:rPr>
              <a:t>Elizabeth C. </a:t>
            </a:r>
            <a:r>
              <a:rPr lang="en-US" dirty="0" err="1" smtClean="0">
                <a:latin typeface="Baskerville Old Face" panose="02020602080505020303" pitchFamily="18" charset="0"/>
              </a:rPr>
              <a:t>Hamblet</a:t>
            </a:r>
            <a:r>
              <a:rPr lang="en-US" dirty="0" smtClean="0">
                <a:latin typeface="Baskerville Old Face" panose="02020602080505020303" pitchFamily="18" charset="0"/>
              </a:rPr>
              <a:t>, Teaching Exceptional Children, Jan/Feb 2014.</a:t>
            </a:r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307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Thank you for attending.</a:t>
            </a:r>
            <a:endParaRPr lang="en-US" sz="43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95400" y="2181649"/>
            <a:ext cx="2682240" cy="2329709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Amy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Simerly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Program Coordinator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Accessibility Resources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513-732-5327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a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my.simerly@uc.edu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76800" y="2166091"/>
            <a:ext cx="2926080" cy="2634509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Lesley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Dorhout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Educational Advisor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College Success Program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513-732-5316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lesley.dorhout@uc.edu</a:t>
            </a:r>
            <a:endParaRPr lang="en-US" dirty="0"/>
          </a:p>
        </p:txBody>
      </p:sp>
      <p:sp>
        <p:nvSpPr>
          <p:cNvPr id="2" name="AutoShape 2" descr="Image result for university of cincinna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university of cincinnati Clermont Colle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47" y="5029200"/>
            <a:ext cx="71342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476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b="1" dirty="0">
                <a:latin typeface="Baskerville Old Face" panose="02020602080505020303" pitchFamily="18" charset="0"/>
              </a:rPr>
              <a:t>Problem Presented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154427"/>
            <a:ext cx="7543801" cy="3412066"/>
          </a:xfrm>
        </p:spPr>
        <p:txBody>
          <a:bodyPr/>
          <a:lstStyle/>
          <a:p>
            <a:pPr algn="ctr"/>
            <a:r>
              <a:rPr lang="en-US" sz="2400" b="1" dirty="0"/>
              <a:t>“</a:t>
            </a:r>
            <a:r>
              <a:rPr lang="en-US" sz="2400" b="1" i="1" dirty="0"/>
              <a:t>K-12 and postsecondary sectors must develop stronger partnerships to create pathways and to facilitate student success in college</a:t>
            </a:r>
            <a:r>
              <a:rPr lang="en-US" sz="2400" b="1" dirty="0"/>
              <a:t>” </a:t>
            </a:r>
            <a:r>
              <a:rPr lang="en-US" b="1" dirty="0"/>
              <a:t>(American Institutes for Research Study, 2013).</a:t>
            </a:r>
            <a:endParaRPr lang="en-US" sz="2400" b="1" dirty="0"/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Most </a:t>
            </a:r>
            <a:r>
              <a:rPr lang="en-US" sz="2800" b="1" dirty="0"/>
              <a:t>students voiced either a </a:t>
            </a:r>
            <a:r>
              <a:rPr lang="en-US" sz="2800" b="1" i="1" dirty="0"/>
              <a:t>misunderstanding </a:t>
            </a:r>
            <a:r>
              <a:rPr lang="en-US" sz="2800" b="1" dirty="0"/>
              <a:t>or </a:t>
            </a:r>
            <a:r>
              <a:rPr lang="en-US" sz="2800" b="1" i="1" dirty="0"/>
              <a:t>lack of understanding </a:t>
            </a:r>
            <a:r>
              <a:rPr lang="en-US" sz="2800" b="1" dirty="0"/>
              <a:t>regarding transitioning to higher education.</a:t>
            </a:r>
          </a:p>
          <a:p>
            <a:endParaRPr lang="en-US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8540"/>
            <a:ext cx="1830493" cy="206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302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b="1" dirty="0">
                <a:latin typeface="Baskerville Old Face" panose="02020602080505020303" pitchFamily="18" charset="0"/>
              </a:rPr>
              <a:t>We Needed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133600"/>
            <a:ext cx="7543801" cy="2345266"/>
          </a:xfrm>
        </p:spPr>
        <p:txBody>
          <a:bodyPr/>
          <a:lstStyle/>
          <a:p>
            <a:r>
              <a:rPr lang="en-US" sz="2800" dirty="0"/>
              <a:t>Where do </a:t>
            </a:r>
            <a:r>
              <a:rPr lang="en-US" sz="2800" dirty="0" smtClean="0"/>
              <a:t>our students come </a:t>
            </a:r>
            <a:r>
              <a:rPr lang="en-US" sz="2800" dirty="0"/>
              <a:t>from? </a:t>
            </a:r>
          </a:p>
          <a:p>
            <a:r>
              <a:rPr lang="en-US" sz="2800" dirty="0" smtClean="0"/>
              <a:t>What </a:t>
            </a:r>
            <a:r>
              <a:rPr lang="en-US" sz="2800" dirty="0"/>
              <a:t>are the demographics of area?</a:t>
            </a:r>
          </a:p>
          <a:p>
            <a:r>
              <a:rPr lang="en-US" sz="2800" dirty="0" smtClean="0"/>
              <a:t>What </a:t>
            </a:r>
            <a:r>
              <a:rPr lang="en-US" sz="2800" dirty="0"/>
              <a:t>are the teachers concerned about regarding their students’ </a:t>
            </a:r>
            <a:r>
              <a:rPr lang="en-US" sz="2800" dirty="0" smtClean="0"/>
              <a:t>transition</a:t>
            </a:r>
            <a:r>
              <a:rPr lang="en-US" sz="2800" dirty="0"/>
              <a:t>?</a:t>
            </a:r>
          </a:p>
          <a:p>
            <a:endParaRPr lang="en-US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"/>
            <a:ext cx="1904999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259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b="1" dirty="0">
                <a:latin typeface="Baskerville Old Face" panose="02020602080505020303" pitchFamily="18" charset="0"/>
              </a:rPr>
              <a:t>We Designed a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133600"/>
            <a:ext cx="7543801" cy="2438400"/>
          </a:xfrm>
        </p:spPr>
        <p:txBody>
          <a:bodyPr/>
          <a:lstStyle/>
          <a:p>
            <a:r>
              <a:rPr lang="en-US" sz="2800" dirty="0"/>
              <a:t>Met with professionals within schools</a:t>
            </a:r>
          </a:p>
          <a:p>
            <a:r>
              <a:rPr lang="en-US" sz="2800" dirty="0"/>
              <a:t>Offered follow-ups</a:t>
            </a:r>
          </a:p>
          <a:p>
            <a:r>
              <a:rPr lang="en-US" sz="2800" dirty="0"/>
              <a:t>Presented at schools</a:t>
            </a:r>
          </a:p>
          <a:p>
            <a:r>
              <a:rPr lang="en-US" sz="2800" dirty="0"/>
              <a:t>Invited groups to visit campus </a:t>
            </a:r>
          </a:p>
          <a:p>
            <a:endParaRPr lang="en-US" dirty="0"/>
          </a:p>
        </p:txBody>
      </p:sp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33" y="3810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714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71728" y="457200"/>
            <a:ext cx="5334000" cy="1177428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Accessibility Resources:                        The Process……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543800" cy="3810000"/>
          </a:xfrm>
        </p:spPr>
        <p:txBody>
          <a:bodyPr>
            <a:normAutofit/>
          </a:bodyPr>
          <a:lstStyle/>
          <a:p>
            <a:pPr algn="ctr"/>
            <a:endParaRPr lang="en-US" alt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with disabilities meet the same admission standards 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as 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non-disabled peers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Self-identify as a student with a disability.</a:t>
            </a:r>
          </a:p>
          <a:p>
            <a:pPr marL="566928" lvl="1" indent="-274320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IEP or 504 Plan don’t carry forward to college.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an application – short &amp; focused on you!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 with Amy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a plan suited to meet your needs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en-US" dirty="0"/>
          </a:p>
        </p:txBody>
      </p:sp>
      <p:pic>
        <p:nvPicPr>
          <p:cNvPr id="3074" name="Picture 2" descr="Image result for the pro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33400"/>
            <a:ext cx="3191254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838199" y="838200"/>
            <a:ext cx="4724401" cy="72438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Accommodations…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848600" cy="3733800"/>
          </a:xfrm>
        </p:spPr>
        <p:txBody>
          <a:bodyPr>
            <a:noAutofit/>
          </a:bodyPr>
          <a:lstStyle/>
          <a:p>
            <a:pPr lvl="1"/>
            <a:endParaRPr lang="en-US" alt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Disability </a:t>
            </a: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is </a:t>
            </a:r>
            <a:r>
              <a:rPr lang="en-US" alt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confidential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 students to meet with professors to discuss their academic accommodations privately</a:t>
            </a:r>
          </a:p>
          <a:p>
            <a:pPr lvl="2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Instructor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letters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rather than copies of an IEP</a:t>
            </a:r>
          </a:p>
          <a:p>
            <a:pPr marL="384048" lvl="2" indent="0">
              <a:buNone/>
            </a:pP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lvl="2" indent="0">
              <a:buNone/>
            </a:pP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Accommodations is a student driven decision: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all accommodations, one, two, or none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classes or the class of your choice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Testing situations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599"/>
            <a:ext cx="3657599" cy="23940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67264" y="838200"/>
            <a:ext cx="7866743" cy="64402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What is a Successful Student?</a:t>
            </a:r>
          </a:p>
        </p:txBody>
      </p:sp>
      <p:pic>
        <p:nvPicPr>
          <p:cNvPr id="1026" name="Picture 2" descr="Image result for sticky not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2133600"/>
            <a:ext cx="5043831" cy="3430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67264" y="838200"/>
            <a:ext cx="7866743" cy="64402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What Interferes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W</a:t>
            </a:r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ith Success?</a:t>
            </a:r>
          </a:p>
        </p:txBody>
      </p:sp>
      <p:pic>
        <p:nvPicPr>
          <p:cNvPr id="2050" name="Picture 2" descr="Image result for group discuss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4648200" cy="3785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5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6324599" cy="64402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What Are Your Next Steps?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714343" cy="38100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your independence in an environment you are familiar with.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 your IEP and disability with your Intervention Specialist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 play conversations about self-identification and your accommodations</a:t>
            </a:r>
            <a:endParaRPr lang="en-US" altLang="en-US" sz="2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Spend </a:t>
            </a:r>
            <a:r>
              <a:rPr lang="en-US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weeks requesting </a:t>
            </a:r>
            <a:r>
              <a:rPr lang="en-US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accommodations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 personal responsibility</a:t>
            </a:r>
            <a:endParaRPr lang="en-US" altLang="en-US" sz="2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 </a:t>
            </a:r>
            <a:r>
              <a:rPr lang="en-US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rigor of college vs. high school with your </a:t>
            </a:r>
            <a:r>
              <a:rPr lang="en-US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</a:t>
            </a:r>
            <a:r>
              <a:rPr lang="en-US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 to help you now and in the future</a:t>
            </a:r>
          </a:p>
          <a:p>
            <a:pPr marL="457200" lvl="1" indent="0">
              <a:buNone/>
            </a:pPr>
            <a:endParaRPr lang="en-US" alt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endParaRPr lang="en-US" altLang="en-US" dirty="0"/>
          </a:p>
        </p:txBody>
      </p:sp>
      <p:pic>
        <p:nvPicPr>
          <p:cNvPr id="1028" name="Picture 4" descr="Image result for climbing steps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2013"/>
            <a:ext cx="1828799" cy="18288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2.1.3179"/>
  <p:tag name="PPTVERSION" val="15"/>
  <p:tag name="TPOS" val="2"/>
</p:tagLst>
</file>

<file path=ppt/theme/theme1.xml><?xml version="1.0" encoding="utf-8"?>
<a:theme xmlns:a="http://schemas.openxmlformats.org/drawingml/2006/main" name="Retrospect">
  <a:themeElements>
    <a:clrScheme name="Custom 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0000"/>
      </a:accent1>
      <a:accent2>
        <a:srgbClr val="000000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1015</TotalTime>
  <Words>514</Words>
  <Application>Microsoft Office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Baskerville Old Face</vt:lpstr>
      <vt:lpstr>Calibri</vt:lpstr>
      <vt:lpstr>Calibri Light</vt:lpstr>
      <vt:lpstr>Times New Roman</vt:lpstr>
      <vt:lpstr>Wingdings 2</vt:lpstr>
      <vt:lpstr>Retrospect</vt:lpstr>
      <vt:lpstr>  We’re Waiting for You! University of Cincinnati – Clermont College </vt:lpstr>
      <vt:lpstr>Problem Presented</vt:lpstr>
      <vt:lpstr>We Needed Information</vt:lpstr>
      <vt:lpstr>We Designed a Process</vt:lpstr>
      <vt:lpstr>Accessibility Resources:                        The Process……</vt:lpstr>
      <vt:lpstr>Accommodations…</vt:lpstr>
      <vt:lpstr>What is a Successful Student?</vt:lpstr>
      <vt:lpstr>What Interferes With Success?</vt:lpstr>
      <vt:lpstr>What Are Your Next Steps?</vt:lpstr>
      <vt:lpstr>What did you learn today? or What questions do you still have?</vt:lpstr>
      <vt:lpstr>What Did They Learn?</vt:lpstr>
      <vt:lpstr>References</vt:lpstr>
      <vt:lpstr>Thank you for attending.</vt:lpstr>
    </vt:vector>
  </TitlesOfParts>
  <Company>University of Cincinnati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Disability Services Office</dc:title>
  <dc:creator>radtji</dc:creator>
  <cp:lastModifiedBy>%username%</cp:lastModifiedBy>
  <cp:revision>93</cp:revision>
  <cp:lastPrinted>2017-02-13T15:52:26Z</cp:lastPrinted>
  <dcterms:created xsi:type="dcterms:W3CDTF">2009-10-12T22:31:02Z</dcterms:created>
  <dcterms:modified xsi:type="dcterms:W3CDTF">2017-10-06T18:32:54Z</dcterms:modified>
</cp:coreProperties>
</file>