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26"/>
  </p:notesMasterIdLst>
  <p:sldIdLst>
    <p:sldId id="256" r:id="rId2"/>
    <p:sldId id="257" r:id="rId3"/>
    <p:sldId id="264" r:id="rId4"/>
    <p:sldId id="277" r:id="rId5"/>
    <p:sldId id="260" r:id="rId6"/>
    <p:sldId id="268" r:id="rId7"/>
    <p:sldId id="261" r:id="rId8"/>
    <p:sldId id="263" r:id="rId9"/>
    <p:sldId id="272" r:id="rId10"/>
    <p:sldId id="265" r:id="rId11"/>
    <p:sldId id="278" r:id="rId12"/>
    <p:sldId id="258" r:id="rId13"/>
    <p:sldId id="269" r:id="rId14"/>
    <p:sldId id="266" r:id="rId15"/>
    <p:sldId id="279" r:id="rId16"/>
    <p:sldId id="259" r:id="rId17"/>
    <p:sldId id="270" r:id="rId18"/>
    <p:sldId id="271" r:id="rId19"/>
    <p:sldId id="280" r:id="rId20"/>
    <p:sldId id="262" r:id="rId21"/>
    <p:sldId id="267" r:id="rId22"/>
    <p:sldId id="273" r:id="rId23"/>
    <p:sldId id="276"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FFFD7-435A-4402-8478-9B5AF3D11123}" type="datetimeFigureOut">
              <a:rPr lang="en-US" smtClean="0"/>
              <a:t>10/5/2018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7D496-E059-4289-8321-67A3861BFC3C}" type="slidenum">
              <a:rPr lang="en-US" smtClean="0"/>
              <a:t>‹#›</a:t>
            </a:fld>
            <a:endParaRPr lang="en-US"/>
          </a:p>
        </p:txBody>
      </p:sp>
    </p:spTree>
    <p:extLst>
      <p:ext uri="{BB962C8B-B14F-4D97-AF65-F5344CB8AC3E}">
        <p14:creationId xmlns:p14="http://schemas.microsoft.com/office/powerpoint/2010/main" val="3560833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7D496-E059-4289-8321-67A3861BFC3C}" type="slidenum">
              <a:rPr lang="en-US" smtClean="0"/>
              <a:t>16</a:t>
            </a:fld>
            <a:endParaRPr lang="en-US"/>
          </a:p>
        </p:txBody>
      </p:sp>
    </p:spTree>
    <p:extLst>
      <p:ext uri="{BB962C8B-B14F-4D97-AF65-F5344CB8AC3E}">
        <p14:creationId xmlns:p14="http://schemas.microsoft.com/office/powerpoint/2010/main" val="16774068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10/5/2018</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10/5/2018</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10/5/2018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10/5/2018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10/5/2018</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pull/>
  </p:transition>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9223" y="1548714"/>
            <a:ext cx="9068586" cy="3319848"/>
          </a:xfrm>
        </p:spPr>
        <p:txBody>
          <a:bodyPr/>
          <a:lstStyle/>
          <a:p>
            <a:pPr>
              <a:lnSpc>
                <a:spcPct val="150000"/>
              </a:lnSpc>
            </a:pPr>
            <a:r>
              <a:rPr lang="en-US" sz="3200" dirty="0" smtClean="0">
                <a:latin typeface="+mn-lt"/>
              </a:rPr>
              <a:t>CCP &amp; Students with Disabilities—</a:t>
            </a:r>
            <a:br>
              <a:rPr lang="en-US" sz="3200" dirty="0" smtClean="0">
                <a:latin typeface="+mn-lt"/>
              </a:rPr>
            </a:br>
            <a:r>
              <a:rPr lang="en-US" sz="3200" dirty="0" smtClean="0">
                <a:latin typeface="+mn-lt"/>
              </a:rPr>
              <a:t>Addressing the Stumbling blocks  on The Pathway to Accommodations</a:t>
            </a:r>
            <a:endParaRPr lang="en-US" sz="3200" dirty="0">
              <a:latin typeface="+mn-lt"/>
            </a:endParaRPr>
          </a:p>
        </p:txBody>
      </p:sp>
      <p:sp>
        <p:nvSpPr>
          <p:cNvPr id="3" name="Subtitle 2"/>
          <p:cNvSpPr>
            <a:spLocks noGrp="1"/>
          </p:cNvSpPr>
          <p:nvPr>
            <p:ph type="subTitle" idx="1"/>
          </p:nvPr>
        </p:nvSpPr>
        <p:spPr>
          <a:xfrm>
            <a:off x="1562100" y="4572000"/>
            <a:ext cx="9070848" cy="840259"/>
          </a:xfrm>
        </p:spPr>
        <p:txBody>
          <a:bodyPr>
            <a:normAutofit/>
          </a:bodyPr>
          <a:lstStyle/>
          <a:p>
            <a:r>
              <a:rPr lang="en-US" dirty="0" smtClean="0"/>
              <a:t>Jill Anderson, M.Ed.</a:t>
            </a:r>
          </a:p>
          <a:p>
            <a:r>
              <a:rPr lang="en-US" dirty="0" smtClean="0"/>
              <a:t>Disability Services</a:t>
            </a:r>
          </a:p>
          <a:p>
            <a:r>
              <a:rPr lang="en-US" dirty="0" smtClean="0"/>
              <a:t>Columbus State Community College</a:t>
            </a:r>
          </a:p>
        </p:txBody>
      </p:sp>
    </p:spTree>
    <p:extLst>
      <p:ext uri="{BB962C8B-B14F-4D97-AF65-F5344CB8AC3E}">
        <p14:creationId xmlns:p14="http://schemas.microsoft.com/office/powerpoint/2010/main" val="1433029029"/>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648" y="723014"/>
            <a:ext cx="10058400" cy="4878716"/>
          </a:xfrm>
        </p:spPr>
        <p:txBody>
          <a:bodyPr>
            <a:normAutofit/>
          </a:bodyPr>
          <a:lstStyle/>
          <a:p>
            <a:r>
              <a:rPr lang="en-US" dirty="0" smtClean="0"/>
              <a:t>Stumbling Block #2 – </a:t>
            </a:r>
            <a:br>
              <a:rPr lang="en-US" dirty="0" smtClean="0"/>
            </a:br>
            <a:r>
              <a:rPr lang="en-US" dirty="0" smtClean="0"/>
              <a:t/>
            </a:r>
            <a:br>
              <a:rPr lang="en-US" dirty="0" smtClean="0"/>
            </a:br>
            <a:r>
              <a:rPr lang="en-US" dirty="0" smtClean="0"/>
              <a:t>Many students who need testing accommodations for their placement tests are taking these tests at their high schools.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1923" y="4646139"/>
            <a:ext cx="1665587" cy="1740587"/>
          </a:xfrm>
          <a:prstGeom prst="rect">
            <a:avLst/>
          </a:prstGeom>
        </p:spPr>
      </p:pic>
    </p:spTree>
    <p:extLst>
      <p:ext uri="{BB962C8B-B14F-4D97-AF65-F5344CB8AC3E}">
        <p14:creationId xmlns:p14="http://schemas.microsoft.com/office/powerpoint/2010/main" val="331156337"/>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block moved!</a:t>
            </a:r>
            <a:endParaRPr lang="en-US" dirty="0"/>
          </a:p>
        </p:txBody>
      </p:sp>
      <p:pic>
        <p:nvPicPr>
          <p:cNvPr id="5" name="Content Placeholder 4"/>
          <p:cNvPicPr>
            <a:picLocks noGrp="1" noChangeAspect="1"/>
          </p:cNvPicPr>
          <p:nvPr>
            <p:ph idx="1"/>
          </p:nvPr>
        </p:nvPicPr>
        <p:blipFill>
          <a:blip r:embed="rId2"/>
          <a:stretch>
            <a:fillRect/>
          </a:stretch>
        </p:blipFill>
        <p:spPr>
          <a:xfrm>
            <a:off x="4744995" y="2265470"/>
            <a:ext cx="2327060" cy="3566919"/>
          </a:xfrm>
          <a:prstGeom prst="rect">
            <a:avLst/>
          </a:prstGeom>
        </p:spPr>
      </p:pic>
    </p:spTree>
    <p:extLst>
      <p:ext uri="{BB962C8B-B14F-4D97-AF65-F5344CB8AC3E}">
        <p14:creationId xmlns:p14="http://schemas.microsoft.com/office/powerpoint/2010/main" val="515420315"/>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757" y="708454"/>
            <a:ext cx="10688594" cy="1178011"/>
          </a:xfrm>
        </p:spPr>
        <p:txBody>
          <a:bodyPr>
            <a:normAutofit fontScale="90000"/>
          </a:bodyPr>
          <a:lstStyle/>
          <a:p>
            <a:r>
              <a:rPr lang="en-US" sz="4000" dirty="0" smtClean="0"/>
              <a:t>DS Process for Placement Testing at the High Schools</a:t>
            </a:r>
            <a:endParaRPr lang="en-US" sz="4000" dirty="0"/>
          </a:p>
        </p:txBody>
      </p:sp>
      <p:sp>
        <p:nvSpPr>
          <p:cNvPr id="3" name="Content Placeholder 2"/>
          <p:cNvSpPr>
            <a:spLocks noGrp="1"/>
          </p:cNvSpPr>
          <p:nvPr>
            <p:ph idx="1"/>
          </p:nvPr>
        </p:nvSpPr>
        <p:spPr>
          <a:xfrm>
            <a:off x="1209239" y="2011473"/>
            <a:ext cx="10058400" cy="4312506"/>
          </a:xfrm>
        </p:spPr>
        <p:txBody>
          <a:bodyPr>
            <a:noAutofit/>
          </a:bodyPr>
          <a:lstStyle/>
          <a:p>
            <a:pPr>
              <a:buFont typeface="Arial" panose="020B0604020202020204" pitchFamily="34" charset="0"/>
              <a:buChar char="•"/>
            </a:pPr>
            <a:r>
              <a:rPr lang="en-US" sz="2800" dirty="0" smtClean="0"/>
              <a:t>High school, parents or (rarely) student send student’s documentation to Disability Services (DS)</a:t>
            </a:r>
          </a:p>
          <a:p>
            <a:pPr>
              <a:buFont typeface="Arial" panose="020B0604020202020204" pitchFamily="34" charset="0"/>
              <a:buChar char="•"/>
            </a:pPr>
            <a:r>
              <a:rPr lang="en-US" sz="2800" dirty="0" smtClean="0"/>
              <a:t>DS reviews documentation and approves accommodations for placement tests</a:t>
            </a:r>
          </a:p>
          <a:p>
            <a:pPr>
              <a:buFont typeface="Arial" panose="020B0604020202020204" pitchFamily="34" charset="0"/>
              <a:buChar char="•"/>
            </a:pPr>
            <a:r>
              <a:rPr lang="en-US" sz="2800" dirty="0" smtClean="0"/>
              <a:t>DS notifies Columbus State’s College Testing Services department of the approved accommodations via a Placement Test Accommodation Approval form, which is forwarded to the high school </a:t>
            </a:r>
          </a:p>
          <a:p>
            <a:pPr marL="0" indent="0">
              <a:buNone/>
            </a:pPr>
            <a:endParaRPr lang="en-US" sz="2800" b="1" dirty="0" smtClean="0"/>
          </a:p>
        </p:txBody>
      </p:sp>
    </p:spTree>
    <p:extLst>
      <p:ext uri="{BB962C8B-B14F-4D97-AF65-F5344CB8AC3E}">
        <p14:creationId xmlns:p14="http://schemas.microsoft.com/office/powerpoint/2010/main" val="3465740331"/>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758" y="1733108"/>
            <a:ext cx="10058400" cy="3651608"/>
          </a:xfrm>
        </p:spPr>
        <p:txBody>
          <a:bodyPr>
            <a:noAutofit/>
          </a:bodyPr>
          <a:lstStyle/>
          <a:p>
            <a:r>
              <a:rPr lang="en-US" sz="3600" b="1" dirty="0" smtClean="0"/>
              <a:t>Additional Challenges:</a:t>
            </a:r>
            <a:br>
              <a:rPr lang="en-US" sz="3600" b="1" dirty="0" smtClean="0"/>
            </a:br>
            <a:r>
              <a:rPr lang="en-US" sz="3600" b="1" dirty="0" smtClean="0"/>
              <a:t/>
            </a:r>
            <a:br>
              <a:rPr lang="en-US" sz="3600" b="1" dirty="0" smtClean="0"/>
            </a:br>
            <a:r>
              <a:rPr lang="en-US" sz="3600" b="1" dirty="0" smtClean="0"/>
              <a:t>Disability </a:t>
            </a:r>
            <a:r>
              <a:rPr lang="en-US" sz="3600" b="1" dirty="0"/>
              <a:t>Services has no way of monitoring whether students are given accommodations for </a:t>
            </a:r>
            <a:r>
              <a:rPr lang="en-US" sz="3600" b="1" dirty="0" smtClean="0"/>
              <a:t>placement </a:t>
            </a:r>
            <a:r>
              <a:rPr lang="en-US" sz="3600" b="1" dirty="0"/>
              <a:t>tests </a:t>
            </a:r>
            <a:r>
              <a:rPr lang="en-US" sz="3600" b="1" dirty="0" smtClean="0"/>
              <a:t>beyond what </a:t>
            </a:r>
            <a:r>
              <a:rPr lang="en-US" sz="3600" b="1" dirty="0"/>
              <a:t>we have approved, and we </a:t>
            </a:r>
            <a:r>
              <a:rPr lang="en-US" sz="3600" b="1" dirty="0" smtClean="0"/>
              <a:t>often don’t know </a:t>
            </a:r>
            <a:r>
              <a:rPr lang="en-US" sz="3600" b="1" dirty="0"/>
              <a:t>how approved accommodations are delivered at each high school (i.e. audio/live reader).</a:t>
            </a:r>
            <a:br>
              <a:rPr lang="en-US" sz="3600" b="1" dirty="0"/>
            </a:br>
            <a:endParaRPr lang="en-US" sz="3600" dirty="0"/>
          </a:p>
        </p:txBody>
      </p:sp>
    </p:spTree>
    <p:extLst>
      <p:ext uri="{BB962C8B-B14F-4D97-AF65-F5344CB8AC3E}">
        <p14:creationId xmlns:p14="http://schemas.microsoft.com/office/powerpoint/2010/main" val="3023148468"/>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173" y="1054486"/>
            <a:ext cx="10058400" cy="4827330"/>
          </a:xfrm>
        </p:spPr>
        <p:txBody>
          <a:bodyPr>
            <a:normAutofit/>
          </a:bodyPr>
          <a:lstStyle/>
          <a:p>
            <a:r>
              <a:rPr lang="en-US" dirty="0" smtClean="0"/>
              <a:t>Stumbling Block #3 –</a:t>
            </a:r>
            <a:br>
              <a:rPr lang="en-US" dirty="0" smtClean="0"/>
            </a:br>
            <a:r>
              <a:rPr lang="en-US" dirty="0" smtClean="0"/>
              <a:t/>
            </a:r>
            <a:br>
              <a:rPr lang="en-US" dirty="0" smtClean="0"/>
            </a:br>
            <a:r>
              <a:rPr lang="en-US" dirty="0" smtClean="0"/>
              <a:t>Approving and providing accommodations for students taking CCP classes at their high schools is difficult.</a:t>
            </a:r>
            <a:endParaRPr lang="en-US" dirty="0"/>
          </a:p>
        </p:txBody>
      </p:sp>
      <p:pic>
        <p:nvPicPr>
          <p:cNvPr id="4" name="Picture 3"/>
          <p:cNvPicPr>
            <a:picLocks noChangeAspect="1"/>
          </p:cNvPicPr>
          <p:nvPr/>
        </p:nvPicPr>
        <p:blipFill>
          <a:blip r:embed="rId2"/>
          <a:stretch>
            <a:fillRect/>
          </a:stretch>
        </p:blipFill>
        <p:spPr>
          <a:xfrm>
            <a:off x="9102811" y="739474"/>
            <a:ext cx="2292436" cy="1690688"/>
          </a:xfrm>
          <a:prstGeom prst="rect">
            <a:avLst/>
          </a:prstGeom>
        </p:spPr>
      </p:pic>
    </p:spTree>
    <p:extLst>
      <p:ext uri="{BB962C8B-B14F-4D97-AF65-F5344CB8AC3E}">
        <p14:creationId xmlns:p14="http://schemas.microsoft.com/office/powerpoint/2010/main" val="1340661665"/>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Unblocking the path…</a:t>
            </a:r>
            <a:endParaRPr lang="en-US" dirty="0"/>
          </a:p>
        </p:txBody>
      </p:sp>
      <p:pic>
        <p:nvPicPr>
          <p:cNvPr id="4" name="Content Placeholder 3"/>
          <p:cNvPicPr>
            <a:picLocks noGrp="1" noChangeAspect="1"/>
          </p:cNvPicPr>
          <p:nvPr>
            <p:ph idx="1"/>
          </p:nvPr>
        </p:nvPicPr>
        <p:blipFill>
          <a:blip r:embed="rId2"/>
          <a:stretch>
            <a:fillRect/>
          </a:stretch>
        </p:blipFill>
        <p:spPr>
          <a:xfrm>
            <a:off x="4308230" y="2413819"/>
            <a:ext cx="3267807" cy="2957365"/>
          </a:xfrm>
          <a:prstGeom prst="rect">
            <a:avLst/>
          </a:prstGeom>
        </p:spPr>
      </p:pic>
    </p:spTree>
    <p:extLst>
      <p:ext uri="{BB962C8B-B14F-4D97-AF65-F5344CB8AC3E}">
        <p14:creationId xmlns:p14="http://schemas.microsoft.com/office/powerpoint/2010/main" val="1725934904"/>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421" y="469599"/>
            <a:ext cx="10058400" cy="1371600"/>
          </a:xfrm>
        </p:spPr>
        <p:txBody>
          <a:bodyPr/>
          <a:lstStyle/>
          <a:p>
            <a:r>
              <a:rPr lang="en-US" dirty="0" smtClean="0"/>
              <a:t>The Approval Process – Intake</a:t>
            </a:r>
            <a:endParaRPr lang="en-US" dirty="0"/>
          </a:p>
        </p:txBody>
      </p:sp>
      <p:sp>
        <p:nvSpPr>
          <p:cNvPr id="3" name="Content Placeholder 2"/>
          <p:cNvSpPr>
            <a:spLocks noGrp="1"/>
          </p:cNvSpPr>
          <p:nvPr>
            <p:ph idx="1"/>
          </p:nvPr>
        </p:nvSpPr>
        <p:spPr>
          <a:xfrm>
            <a:off x="926756" y="2100649"/>
            <a:ext cx="10276703" cy="4426976"/>
          </a:xfrm>
        </p:spPr>
        <p:txBody>
          <a:bodyPr>
            <a:noAutofit/>
          </a:bodyPr>
          <a:lstStyle/>
          <a:p>
            <a:pPr marL="457200" indent="-457200">
              <a:buFont typeface="+mj-lt"/>
              <a:buAutoNum type="arabicPeriod"/>
            </a:pPr>
            <a:r>
              <a:rPr lang="en-US" sz="2500" dirty="0" smtClean="0"/>
              <a:t>The </a:t>
            </a:r>
            <a:r>
              <a:rPr lang="en-US" sz="2500" dirty="0"/>
              <a:t>student meets </a:t>
            </a:r>
            <a:r>
              <a:rPr lang="en-US" sz="2500" dirty="0" smtClean="0"/>
              <a:t>in person with CCP Advocate </a:t>
            </a:r>
            <a:r>
              <a:rPr lang="en-US" sz="2500" dirty="0"/>
              <a:t>for </a:t>
            </a:r>
            <a:r>
              <a:rPr lang="en-US" sz="2500" dirty="0" smtClean="0"/>
              <a:t>an intake appointment at either the Columbus campus, or one of the Regional Learning Centers.</a:t>
            </a:r>
            <a:endParaRPr lang="en-US" sz="2500" dirty="0"/>
          </a:p>
          <a:p>
            <a:pPr marL="457200" indent="-457200">
              <a:buFont typeface="+mj-lt"/>
              <a:buAutoNum type="arabicPeriod"/>
            </a:pPr>
            <a:r>
              <a:rPr lang="en-US" sz="2500" dirty="0" smtClean="0"/>
              <a:t>After </a:t>
            </a:r>
            <a:r>
              <a:rPr lang="en-US" sz="2500" dirty="0"/>
              <a:t>the intake, the student is officially registered and approved for services and </a:t>
            </a:r>
            <a:r>
              <a:rPr lang="en-US" sz="2500" dirty="0" smtClean="0"/>
              <a:t>accommodations.</a:t>
            </a:r>
            <a:endParaRPr lang="en-US" sz="2500" dirty="0"/>
          </a:p>
          <a:p>
            <a:pPr marL="457200" indent="-457200">
              <a:buFont typeface="+mj-lt"/>
              <a:buAutoNum type="arabicPeriod"/>
            </a:pPr>
            <a:r>
              <a:rPr lang="en-US" sz="2500" dirty="0" smtClean="0"/>
              <a:t>The </a:t>
            </a:r>
            <a:r>
              <a:rPr lang="en-US" sz="2500" dirty="0"/>
              <a:t>student receives a Letter of Accommodation (usually 1 to 3 business days </a:t>
            </a:r>
            <a:r>
              <a:rPr lang="en-US" sz="2500" dirty="0" smtClean="0"/>
              <a:t>after </a:t>
            </a:r>
            <a:r>
              <a:rPr lang="en-US" sz="2500" dirty="0"/>
              <a:t>the </a:t>
            </a:r>
            <a:r>
              <a:rPr lang="en-US" sz="2500" dirty="0" smtClean="0"/>
              <a:t>intake </a:t>
            </a:r>
            <a:r>
              <a:rPr lang="en-US" sz="2500" dirty="0"/>
              <a:t>appointment</a:t>
            </a:r>
            <a:r>
              <a:rPr lang="en-US" sz="2500" dirty="0" smtClean="0"/>
              <a:t>).</a:t>
            </a:r>
            <a:endParaRPr lang="en-US" sz="2500" dirty="0"/>
          </a:p>
          <a:p>
            <a:pPr marL="457200" indent="-457200">
              <a:buFont typeface="+mj-lt"/>
              <a:buAutoNum type="arabicPeriod"/>
            </a:pPr>
            <a:r>
              <a:rPr lang="en-US" sz="2500" dirty="0" smtClean="0"/>
              <a:t>The </a:t>
            </a:r>
            <a:r>
              <a:rPr lang="en-US" sz="2500" dirty="0"/>
              <a:t>student presents the Letter of Accommodation to his I</a:t>
            </a:r>
            <a:r>
              <a:rPr lang="en-US" sz="2500" dirty="0" smtClean="0"/>
              <a:t>nstructor </a:t>
            </a:r>
            <a:r>
              <a:rPr lang="en-US" sz="2500" u="sng" dirty="0" smtClean="0"/>
              <a:t>and</a:t>
            </a:r>
            <a:r>
              <a:rPr lang="en-US" sz="2500" dirty="0" smtClean="0"/>
              <a:t> Intervention Specialist, </a:t>
            </a:r>
            <a:r>
              <a:rPr lang="en-US" sz="2500" dirty="0"/>
              <a:t>and </a:t>
            </a:r>
            <a:r>
              <a:rPr lang="en-US" sz="2500" dirty="0" smtClean="0"/>
              <a:t>discusses </a:t>
            </a:r>
            <a:r>
              <a:rPr lang="en-US" sz="2500" dirty="0"/>
              <a:t>services and </a:t>
            </a:r>
            <a:r>
              <a:rPr lang="en-US" sz="2500" dirty="0" smtClean="0"/>
              <a:t>accommodations.</a:t>
            </a:r>
          </a:p>
        </p:txBody>
      </p:sp>
    </p:spTree>
    <p:extLst>
      <p:ext uri="{BB962C8B-B14F-4D97-AF65-F5344CB8AC3E}">
        <p14:creationId xmlns:p14="http://schemas.microsoft.com/office/powerpoint/2010/main" val="3168065170"/>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595" y="1382233"/>
            <a:ext cx="10058400" cy="4236398"/>
          </a:xfrm>
        </p:spPr>
        <p:txBody>
          <a:bodyPr>
            <a:normAutofit/>
          </a:bodyPr>
          <a:lstStyle/>
          <a:p>
            <a:r>
              <a:rPr lang="en-US" sz="3600" b="1" dirty="0" smtClean="0"/>
              <a:t>Additional challenges:</a:t>
            </a:r>
            <a:br>
              <a:rPr lang="en-US" sz="3600" b="1" dirty="0" smtClean="0"/>
            </a:br>
            <a:r>
              <a:rPr lang="en-US" sz="3600" b="1" dirty="0"/>
              <a:t/>
            </a:r>
            <a:br>
              <a:rPr lang="en-US" sz="3600" b="1" dirty="0"/>
            </a:br>
            <a:r>
              <a:rPr lang="en-US" sz="3600" b="1" dirty="0" smtClean="0"/>
              <a:t>Most </a:t>
            </a:r>
            <a:r>
              <a:rPr lang="en-US" sz="3600" b="1" dirty="0"/>
              <a:t>of these students don’t drive, parents may be unable to provide transportation, and some of them live far away from Columbus </a:t>
            </a:r>
            <a:r>
              <a:rPr lang="en-US" sz="3600" b="1" dirty="0" smtClean="0"/>
              <a:t>State, making it very difficult for this population to come to one of our campuses for an intake.</a:t>
            </a:r>
            <a:r>
              <a:rPr lang="en-US" sz="3600" b="1" dirty="0"/>
              <a:t/>
            </a:r>
            <a:br>
              <a:rPr lang="en-US" sz="3600" b="1" dirty="0"/>
            </a:br>
            <a:endParaRPr lang="en-US" sz="3600" dirty="0"/>
          </a:p>
        </p:txBody>
      </p:sp>
    </p:spTree>
    <p:extLst>
      <p:ext uri="{BB962C8B-B14F-4D97-AF65-F5344CB8AC3E}">
        <p14:creationId xmlns:p14="http://schemas.microsoft.com/office/powerpoint/2010/main" val="1062658120"/>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3"/>
            <a:ext cx="10058400" cy="4833173"/>
          </a:xfrm>
        </p:spPr>
        <p:txBody>
          <a:bodyPr>
            <a:normAutofit/>
          </a:bodyPr>
          <a:lstStyle/>
          <a:p>
            <a:r>
              <a:rPr lang="en-US" dirty="0" smtClean="0"/>
              <a:t>Stumbling Block #4</a:t>
            </a:r>
            <a:br>
              <a:rPr lang="en-US" dirty="0" smtClean="0"/>
            </a:br>
            <a:r>
              <a:rPr lang="en-US" dirty="0" smtClean="0"/>
              <a:t/>
            </a:r>
            <a:br>
              <a:rPr lang="en-US" dirty="0" smtClean="0"/>
            </a:br>
            <a:r>
              <a:rPr lang="en-US" dirty="0" smtClean="0"/>
              <a:t>We expect high schools to provide accommodations that we approve – and we expect students to make sure this happens.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685" y="483974"/>
            <a:ext cx="1647911" cy="1534297"/>
          </a:xfrm>
          <a:prstGeom prst="rect">
            <a:avLst/>
          </a:prstGeom>
        </p:spPr>
      </p:pic>
    </p:spTree>
    <p:extLst>
      <p:ext uri="{BB962C8B-B14F-4D97-AF65-F5344CB8AC3E}">
        <p14:creationId xmlns:p14="http://schemas.microsoft.com/office/powerpoint/2010/main" val="3701145760"/>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 out the final block</a:t>
            </a:r>
            <a:endParaRPr lang="en-US" dirty="0"/>
          </a:p>
        </p:txBody>
      </p:sp>
      <p:pic>
        <p:nvPicPr>
          <p:cNvPr id="4" name="Content Placeholder 3"/>
          <p:cNvPicPr>
            <a:picLocks noGrp="1" noChangeAspect="1"/>
          </p:cNvPicPr>
          <p:nvPr>
            <p:ph idx="1"/>
          </p:nvPr>
        </p:nvPicPr>
        <p:blipFill>
          <a:blip r:embed="rId2"/>
          <a:stretch>
            <a:fillRect/>
          </a:stretch>
        </p:blipFill>
        <p:spPr>
          <a:xfrm>
            <a:off x="4448908" y="2713139"/>
            <a:ext cx="3101120" cy="2293165"/>
          </a:xfrm>
          <a:prstGeom prst="rect">
            <a:avLst/>
          </a:prstGeom>
        </p:spPr>
      </p:pic>
    </p:spTree>
    <p:extLst>
      <p:ext uri="{BB962C8B-B14F-4D97-AF65-F5344CB8AC3E}">
        <p14:creationId xmlns:p14="http://schemas.microsoft.com/office/powerpoint/2010/main" val="137529366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600"/>
            <a:ext cx="10058400" cy="1251594"/>
          </a:xfrm>
        </p:spPr>
        <p:txBody>
          <a:bodyPr/>
          <a:lstStyle/>
          <a:p>
            <a:pPr algn="ctr"/>
            <a:r>
              <a:rPr lang="en-US" dirty="0" smtClean="0"/>
              <a:t>Overview 	</a:t>
            </a:r>
            <a:endParaRPr lang="en-US" dirty="0"/>
          </a:p>
        </p:txBody>
      </p:sp>
      <p:sp>
        <p:nvSpPr>
          <p:cNvPr id="3" name="Content Placeholder 2"/>
          <p:cNvSpPr>
            <a:spLocks noGrp="1"/>
          </p:cNvSpPr>
          <p:nvPr>
            <p:ph idx="1"/>
          </p:nvPr>
        </p:nvSpPr>
        <p:spPr>
          <a:xfrm>
            <a:off x="1188182" y="1821856"/>
            <a:ext cx="10058400" cy="3931920"/>
          </a:xfrm>
        </p:spPr>
        <p:txBody>
          <a:bodyPr anchor="ctr">
            <a:noAutofit/>
          </a:bodyPr>
          <a:lstStyle/>
          <a:p>
            <a:pPr>
              <a:lnSpc>
                <a:spcPct val="150000"/>
              </a:lnSpc>
              <a:spcBef>
                <a:spcPts val="0"/>
              </a:spcBef>
              <a:buFont typeface="Arial" panose="020B0604020202020204" pitchFamily="34" charset="0"/>
              <a:buChar char="•"/>
            </a:pPr>
            <a:r>
              <a:rPr lang="en-US" sz="2800" dirty="0" smtClean="0"/>
              <a:t>Columbus State has </a:t>
            </a:r>
            <a:r>
              <a:rPr lang="en-US" sz="2800" dirty="0" smtClean="0"/>
              <a:t>&gt;</a:t>
            </a:r>
            <a:r>
              <a:rPr lang="en-US" sz="2800" u="sng" dirty="0"/>
              <a:t>5</a:t>
            </a:r>
            <a:r>
              <a:rPr lang="en-US" sz="2800" u="sng" dirty="0" smtClean="0"/>
              <a:t>,000</a:t>
            </a:r>
            <a:r>
              <a:rPr lang="en-US" sz="2800" dirty="0" smtClean="0"/>
              <a:t> </a:t>
            </a:r>
            <a:r>
              <a:rPr lang="en-US" sz="2800" dirty="0" smtClean="0"/>
              <a:t>College Credit Plus (CCP) students</a:t>
            </a:r>
          </a:p>
          <a:p>
            <a:pPr marL="0" indent="0">
              <a:lnSpc>
                <a:spcPct val="150000"/>
              </a:lnSpc>
              <a:spcBef>
                <a:spcPts val="0"/>
              </a:spcBef>
              <a:buNone/>
            </a:pPr>
            <a:r>
              <a:rPr lang="en-US" sz="2800" dirty="0" smtClean="0"/>
              <a:t> </a:t>
            </a:r>
          </a:p>
          <a:p>
            <a:pPr>
              <a:spcBef>
                <a:spcPts val="0"/>
              </a:spcBef>
              <a:buFont typeface="Arial" panose="020B0604020202020204" pitchFamily="34" charset="0"/>
              <a:buChar char="•"/>
            </a:pPr>
            <a:r>
              <a:rPr lang="en-US" sz="2800" dirty="0" smtClean="0"/>
              <a:t>CCP classes can occur at more than </a:t>
            </a:r>
            <a:r>
              <a:rPr lang="en-US" sz="2800" u="sng" dirty="0" smtClean="0"/>
              <a:t>100</a:t>
            </a:r>
            <a:r>
              <a:rPr lang="en-US" sz="2800" dirty="0" smtClean="0"/>
              <a:t> high schools, </a:t>
            </a:r>
            <a:r>
              <a:rPr lang="en-US" sz="2800" u="sng" dirty="0" smtClean="0"/>
              <a:t>and</a:t>
            </a:r>
            <a:r>
              <a:rPr lang="en-US" sz="2800" dirty="0" smtClean="0"/>
              <a:t> at our Columbus campus, </a:t>
            </a:r>
            <a:r>
              <a:rPr lang="en-US" sz="2800" u="sng" dirty="0" smtClean="0"/>
              <a:t>and</a:t>
            </a:r>
            <a:r>
              <a:rPr lang="en-US" sz="2800" dirty="0" smtClean="0"/>
              <a:t> at one of our Regional Learning Centers, </a:t>
            </a:r>
            <a:r>
              <a:rPr lang="en-US" sz="2800" u="sng" dirty="0" smtClean="0"/>
              <a:t>and</a:t>
            </a:r>
            <a:r>
              <a:rPr lang="en-US" sz="2800" dirty="0" smtClean="0"/>
              <a:t> online</a:t>
            </a:r>
          </a:p>
          <a:p>
            <a:pPr marL="0" indent="0">
              <a:spcBef>
                <a:spcPts val="0"/>
              </a:spcBef>
              <a:buNone/>
            </a:pPr>
            <a:endParaRPr lang="en-US" sz="2800" dirty="0" smtClean="0"/>
          </a:p>
          <a:p>
            <a:pPr>
              <a:spcBef>
                <a:spcPts val="0"/>
              </a:spcBef>
              <a:buFont typeface="Arial" panose="020B0604020202020204" pitchFamily="34" charset="0"/>
              <a:buChar char="•"/>
            </a:pPr>
            <a:r>
              <a:rPr lang="en-US" sz="2800" dirty="0" smtClean="0"/>
              <a:t>Ages range from </a:t>
            </a:r>
            <a:r>
              <a:rPr lang="en-US" sz="2800" u="sng" dirty="0" smtClean="0"/>
              <a:t>12</a:t>
            </a:r>
            <a:r>
              <a:rPr lang="en-US" sz="2800" dirty="0"/>
              <a:t> </a:t>
            </a:r>
            <a:r>
              <a:rPr lang="en-US" sz="2800" dirty="0" smtClean="0"/>
              <a:t>to </a:t>
            </a:r>
            <a:r>
              <a:rPr lang="en-US" sz="2800" u="sng" dirty="0" smtClean="0"/>
              <a:t>21</a:t>
            </a:r>
            <a:r>
              <a:rPr lang="en-US" sz="2800" dirty="0" smtClean="0"/>
              <a:t> years old</a:t>
            </a:r>
          </a:p>
        </p:txBody>
      </p:sp>
      <p:sp>
        <p:nvSpPr>
          <p:cNvPr id="4" name="AutoShape 2" descr="Image result for clip art pathway"/>
          <p:cNvSpPr>
            <a:spLocks noChangeAspect="1" noChangeArrowheads="1"/>
          </p:cNvSpPr>
          <p:nvPr/>
        </p:nvSpPr>
        <p:spPr bwMode="auto">
          <a:xfrm>
            <a:off x="155575" y="-2191265"/>
            <a:ext cx="5600700" cy="511067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10287912" y="516451"/>
            <a:ext cx="1406120" cy="1377076"/>
          </a:xfrm>
          <a:prstGeom prst="rect">
            <a:avLst/>
          </a:prstGeom>
          <a:gradFill>
            <a:gsLst>
              <a:gs pos="0">
                <a:schemeClr val="bg2"/>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899606869"/>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t>
            </a:r>
            <a:r>
              <a:rPr lang="en-US" u="sng" dirty="0"/>
              <a:t>Provides</a:t>
            </a:r>
            <a:r>
              <a:rPr lang="en-US" dirty="0"/>
              <a:t> CC+ Accommodations?</a:t>
            </a:r>
          </a:p>
        </p:txBody>
      </p:sp>
      <p:sp>
        <p:nvSpPr>
          <p:cNvPr id="3" name="Content Placeholder 2"/>
          <p:cNvSpPr>
            <a:spLocks noGrp="1"/>
          </p:cNvSpPr>
          <p:nvPr>
            <p:ph idx="1"/>
          </p:nvPr>
        </p:nvSpPr>
        <p:spPr>
          <a:xfrm>
            <a:off x="1066800" y="1919780"/>
            <a:ext cx="10058400" cy="3931920"/>
          </a:xfrm>
        </p:spPr>
        <p:txBody>
          <a:bodyPr>
            <a:normAutofit lnSpcReduction="10000"/>
          </a:bodyPr>
          <a:lstStyle/>
          <a:p>
            <a:pPr marL="0" indent="0">
              <a:lnSpc>
                <a:spcPct val="150000"/>
              </a:lnSpc>
              <a:buNone/>
            </a:pPr>
            <a:r>
              <a:rPr lang="en-US" sz="2400" dirty="0">
                <a:latin typeface="Palatino Linotype" panose="02040502050505030304" pitchFamily="18" charset="0"/>
              </a:rPr>
              <a:t>It depends on where the class is located!</a:t>
            </a:r>
            <a:endParaRPr lang="en-US" sz="2200" dirty="0">
              <a:latin typeface="Palatino Linotype" panose="02040502050505030304" pitchFamily="18" charset="0"/>
            </a:endParaRPr>
          </a:p>
          <a:p>
            <a:pPr lvl="1" indent="-342900">
              <a:lnSpc>
                <a:spcPct val="150000"/>
              </a:lnSpc>
              <a:buFont typeface="Wingdings" panose="05000000000000000000" pitchFamily="2" charset="2"/>
              <a:buChar char="§"/>
            </a:pPr>
            <a:r>
              <a:rPr lang="en-US" sz="2200" dirty="0" smtClean="0">
                <a:latin typeface="Palatino Linotype" panose="02040502050505030304" pitchFamily="18" charset="0"/>
              </a:rPr>
              <a:t>If the class is in </a:t>
            </a:r>
            <a:r>
              <a:rPr lang="en-US" sz="2200" dirty="0">
                <a:latin typeface="Palatino Linotype" panose="02040502050505030304" pitchFamily="18" charset="0"/>
              </a:rPr>
              <a:t>the high </a:t>
            </a:r>
            <a:r>
              <a:rPr lang="en-US" sz="2200" dirty="0" smtClean="0">
                <a:latin typeface="Palatino Linotype" panose="02040502050505030304" pitchFamily="18" charset="0"/>
              </a:rPr>
              <a:t>school—the </a:t>
            </a:r>
            <a:r>
              <a:rPr lang="en-US" sz="2200" dirty="0">
                <a:latin typeface="Palatino Linotype" panose="02040502050505030304" pitchFamily="18" charset="0"/>
              </a:rPr>
              <a:t>high school will </a:t>
            </a:r>
            <a:r>
              <a:rPr lang="en-US" sz="2200" dirty="0" smtClean="0">
                <a:latin typeface="Palatino Linotype" panose="02040502050505030304" pitchFamily="18" charset="0"/>
              </a:rPr>
              <a:t>provide</a:t>
            </a:r>
            <a:r>
              <a:rPr lang="en-US" sz="2200" dirty="0">
                <a:latin typeface="Palatino Linotype" panose="02040502050505030304" pitchFamily="18" charset="0"/>
              </a:rPr>
              <a:t>. </a:t>
            </a:r>
            <a:r>
              <a:rPr lang="en-US" sz="2200" dirty="0" smtClean="0">
                <a:latin typeface="Palatino Linotype" panose="02040502050505030304" pitchFamily="18" charset="0"/>
              </a:rPr>
              <a:t>DS will assist where </a:t>
            </a:r>
            <a:r>
              <a:rPr lang="en-US" sz="2200" dirty="0">
                <a:latin typeface="Palatino Linotype" panose="02040502050505030304" pitchFamily="18" charset="0"/>
              </a:rPr>
              <a:t>needed (audio books, etc.)</a:t>
            </a:r>
          </a:p>
          <a:p>
            <a:pPr lvl="1" indent="-342900">
              <a:lnSpc>
                <a:spcPct val="150000"/>
              </a:lnSpc>
              <a:buFont typeface="Wingdings" panose="05000000000000000000" pitchFamily="2" charset="2"/>
              <a:buChar char="§"/>
            </a:pPr>
            <a:r>
              <a:rPr lang="en-US" sz="2200" dirty="0" smtClean="0">
                <a:latin typeface="Palatino Linotype" panose="02040502050505030304" pitchFamily="18" charset="0"/>
              </a:rPr>
              <a:t>If the class is on </a:t>
            </a:r>
            <a:r>
              <a:rPr lang="en-US" sz="2200" dirty="0">
                <a:latin typeface="Palatino Linotype" panose="02040502050505030304" pitchFamily="18" charset="0"/>
              </a:rPr>
              <a:t>a Columbus State </a:t>
            </a:r>
            <a:r>
              <a:rPr lang="en-US" sz="2200" dirty="0" smtClean="0">
                <a:latin typeface="Palatino Linotype" panose="02040502050505030304" pitchFamily="18" charset="0"/>
              </a:rPr>
              <a:t>campus—Columbus </a:t>
            </a:r>
            <a:r>
              <a:rPr lang="en-US" sz="2200" dirty="0">
                <a:latin typeface="Palatino Linotype" panose="02040502050505030304" pitchFamily="18" charset="0"/>
              </a:rPr>
              <a:t>State will provide</a:t>
            </a:r>
            <a:r>
              <a:rPr lang="en-US" sz="2200" dirty="0" smtClean="0">
                <a:latin typeface="Palatino Linotype" panose="02040502050505030304" pitchFamily="18" charset="0"/>
              </a:rPr>
              <a:t>.</a:t>
            </a:r>
          </a:p>
          <a:p>
            <a:pPr lvl="1" indent="-342900">
              <a:lnSpc>
                <a:spcPct val="150000"/>
              </a:lnSpc>
              <a:buFont typeface="Wingdings" panose="05000000000000000000" pitchFamily="2" charset="2"/>
              <a:buChar char="§"/>
            </a:pPr>
            <a:r>
              <a:rPr lang="en-US" sz="2200" dirty="0" smtClean="0">
                <a:latin typeface="Palatino Linotype" panose="02040502050505030304" pitchFamily="18" charset="0"/>
              </a:rPr>
              <a:t>If the class is online—Columbus State will provide.</a:t>
            </a:r>
            <a:endParaRPr lang="en-US" sz="2400" dirty="0">
              <a:latin typeface="Palatino Linotype" panose="02040502050505030304" pitchFamily="18" charset="0"/>
            </a:endParaRPr>
          </a:p>
          <a:p>
            <a:pPr marL="0" indent="0">
              <a:lnSpc>
                <a:spcPct val="150000"/>
              </a:lnSpc>
              <a:buNone/>
            </a:pPr>
            <a:r>
              <a:rPr lang="en-US" sz="2400" dirty="0">
                <a:latin typeface="Palatino Linotype" panose="02040502050505030304" pitchFamily="18" charset="0"/>
              </a:rPr>
              <a:t>Regardless of class location, students </a:t>
            </a:r>
            <a:r>
              <a:rPr lang="en-US" sz="2400" b="1" dirty="0">
                <a:latin typeface="Palatino Linotype" panose="02040502050505030304" pitchFamily="18" charset="0"/>
              </a:rPr>
              <a:t>must </a:t>
            </a:r>
            <a:r>
              <a:rPr lang="en-US" sz="2400" dirty="0">
                <a:latin typeface="Palatino Linotype" panose="02040502050505030304" pitchFamily="18" charset="0"/>
              </a:rPr>
              <a:t>register with Disability Services in order to receive accommodations for their classes.</a:t>
            </a:r>
          </a:p>
          <a:p>
            <a:pPr>
              <a:lnSpc>
                <a:spcPct val="150000"/>
              </a:lnSpc>
            </a:pPr>
            <a:endParaRPr lang="en-US" dirty="0"/>
          </a:p>
        </p:txBody>
      </p:sp>
    </p:spTree>
    <p:extLst>
      <p:ext uri="{BB962C8B-B14F-4D97-AF65-F5344CB8AC3E}">
        <p14:creationId xmlns:p14="http://schemas.microsoft.com/office/powerpoint/2010/main" val="391464813"/>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5848" y="1339701"/>
            <a:ext cx="10058400" cy="3530009"/>
          </a:xfrm>
        </p:spPr>
        <p:txBody>
          <a:bodyPr>
            <a:noAutofit/>
          </a:bodyPr>
          <a:lstStyle/>
          <a:p>
            <a:r>
              <a:rPr lang="en-US" sz="3600" b="1" dirty="0" smtClean="0"/>
              <a:t>Additional challenge:</a:t>
            </a:r>
            <a:br>
              <a:rPr lang="en-US" sz="3600" b="1" dirty="0" smtClean="0"/>
            </a:br>
            <a:r>
              <a:rPr lang="en-US" sz="3600" b="1" dirty="0"/>
              <a:t/>
            </a:r>
            <a:br>
              <a:rPr lang="en-US" sz="3600" b="1" dirty="0"/>
            </a:br>
            <a:r>
              <a:rPr lang="en-US" sz="3600" b="1" dirty="0" smtClean="0"/>
              <a:t>Disability Services has no way to know whether students are being permitted to use accommodations other than the college-level accommodations that we have approved.</a:t>
            </a:r>
            <a:endParaRPr lang="en-US" sz="3600" b="1" dirty="0"/>
          </a:p>
        </p:txBody>
      </p:sp>
    </p:spTree>
    <p:extLst>
      <p:ext uri="{BB962C8B-B14F-4D97-AF65-F5344CB8AC3E}">
        <p14:creationId xmlns:p14="http://schemas.microsoft.com/office/powerpoint/2010/main" val="1625037473"/>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Considerations</a:t>
            </a:r>
            <a:endParaRPr lang="en-US" dirty="0"/>
          </a:p>
        </p:txBody>
      </p:sp>
      <p:sp>
        <p:nvSpPr>
          <p:cNvPr id="3" name="Content Placeholder 2"/>
          <p:cNvSpPr>
            <a:spLocks noGrp="1"/>
          </p:cNvSpPr>
          <p:nvPr>
            <p:ph idx="1"/>
          </p:nvPr>
        </p:nvSpPr>
        <p:spPr>
          <a:xfrm>
            <a:off x="1243531" y="2232838"/>
            <a:ext cx="10058400" cy="4238809"/>
          </a:xfrm>
        </p:spPr>
        <p:txBody>
          <a:bodyPr>
            <a:normAutofit/>
          </a:bodyPr>
          <a:lstStyle/>
          <a:p>
            <a:r>
              <a:rPr lang="en-US" sz="3200" dirty="0" smtClean="0"/>
              <a:t>Parental involvement – too much, or not at all</a:t>
            </a:r>
          </a:p>
          <a:p>
            <a:r>
              <a:rPr lang="en-US" sz="3200" dirty="0" smtClean="0"/>
              <a:t>College-level expectations – but high school level maturity</a:t>
            </a:r>
          </a:p>
          <a:p>
            <a:r>
              <a:rPr lang="en-US" sz="3200" dirty="0" smtClean="0"/>
              <a:t>Many test, but far fewer take classes—and even fewer complete an intake interview to get registered with DS.</a:t>
            </a:r>
            <a:endParaRPr lang="en-US" sz="3200" dirty="0"/>
          </a:p>
        </p:txBody>
      </p:sp>
    </p:spTree>
    <p:extLst>
      <p:ext uri="{BB962C8B-B14F-4D97-AF65-F5344CB8AC3E}">
        <p14:creationId xmlns:p14="http://schemas.microsoft.com/office/powerpoint/2010/main" val="94282872"/>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2712340"/>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Coming!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114164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123" y="765831"/>
            <a:ext cx="10058400" cy="3719864"/>
          </a:xfrm>
        </p:spPr>
        <p:txBody>
          <a:bodyPr>
            <a:noAutofit/>
          </a:bodyPr>
          <a:lstStyle/>
          <a:p>
            <a:pPr algn="ctr"/>
            <a:r>
              <a:rPr lang="en-US" dirty="0" smtClean="0"/>
              <a:t>Stumbling Block # 1</a:t>
            </a:r>
            <a:br>
              <a:rPr lang="en-US" dirty="0" smtClean="0"/>
            </a:br>
            <a:r>
              <a:rPr lang="en-US" dirty="0" smtClean="0"/>
              <a:t/>
            </a:r>
            <a:br>
              <a:rPr lang="en-US" dirty="0" smtClean="0"/>
            </a:br>
            <a:r>
              <a:rPr lang="en-US" dirty="0" smtClean="0"/>
              <a:t>There is a general misunderstanding of why IEP accommodations are not appropriate in the College Credit Plus classroom.</a:t>
            </a:r>
            <a:endParaRPr lang="en-US" dirty="0"/>
          </a:p>
        </p:txBody>
      </p:sp>
      <p:pic>
        <p:nvPicPr>
          <p:cNvPr id="4" name="Picture 3"/>
          <p:cNvPicPr>
            <a:picLocks noChangeAspect="1"/>
          </p:cNvPicPr>
          <p:nvPr/>
        </p:nvPicPr>
        <p:blipFill>
          <a:blip r:embed="rId2"/>
          <a:stretch>
            <a:fillRect/>
          </a:stretch>
        </p:blipFill>
        <p:spPr>
          <a:xfrm>
            <a:off x="5447399" y="4786184"/>
            <a:ext cx="1247775" cy="1503664"/>
          </a:xfrm>
          <a:prstGeom prst="rect">
            <a:avLst/>
          </a:prstGeom>
        </p:spPr>
      </p:pic>
    </p:spTree>
    <p:extLst>
      <p:ext uri="{BB962C8B-B14F-4D97-AF65-F5344CB8AC3E}">
        <p14:creationId xmlns:p14="http://schemas.microsoft.com/office/powerpoint/2010/main" val="70748791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Removing that Block—</a:t>
            </a:r>
            <a:endParaRPr lang="en-US" dirty="0"/>
          </a:p>
        </p:txBody>
      </p:sp>
      <p:pic>
        <p:nvPicPr>
          <p:cNvPr id="4" name="Content Placeholder 3"/>
          <p:cNvPicPr>
            <a:picLocks noGrp="1" noChangeAspect="1"/>
          </p:cNvPicPr>
          <p:nvPr>
            <p:ph idx="1"/>
          </p:nvPr>
        </p:nvPicPr>
        <p:blipFill>
          <a:blip r:embed="rId2"/>
          <a:stretch>
            <a:fillRect/>
          </a:stretch>
        </p:blipFill>
        <p:spPr>
          <a:xfrm>
            <a:off x="4667250" y="2640806"/>
            <a:ext cx="2857500" cy="2857500"/>
          </a:xfrm>
          <a:prstGeom prst="rect">
            <a:avLst/>
          </a:prstGeom>
        </p:spPr>
      </p:pic>
    </p:spTree>
    <p:extLst>
      <p:ext uri="{BB962C8B-B14F-4D97-AF65-F5344CB8AC3E}">
        <p14:creationId xmlns:p14="http://schemas.microsoft.com/office/powerpoint/2010/main" val="3179381555"/>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263653"/>
            <a:ext cx="10746260" cy="1787568"/>
          </a:xfrm>
        </p:spPr>
        <p:txBody>
          <a:bodyPr>
            <a:normAutofit/>
          </a:bodyPr>
          <a:lstStyle/>
          <a:p>
            <a:pPr algn="ctr"/>
            <a:r>
              <a:rPr lang="en-US" dirty="0" smtClean="0"/>
              <a:t/>
            </a:r>
            <a:br>
              <a:rPr lang="en-US" dirty="0" smtClean="0"/>
            </a:br>
            <a:endParaRPr lang="en-US" sz="4900" b="1" dirty="0"/>
          </a:p>
        </p:txBody>
      </p:sp>
      <p:sp>
        <p:nvSpPr>
          <p:cNvPr id="3" name="Content Placeholder 2"/>
          <p:cNvSpPr>
            <a:spLocks noGrp="1"/>
          </p:cNvSpPr>
          <p:nvPr>
            <p:ph idx="1"/>
          </p:nvPr>
        </p:nvSpPr>
        <p:spPr>
          <a:xfrm>
            <a:off x="959709" y="2207739"/>
            <a:ext cx="10058400" cy="3703732"/>
          </a:xfrm>
        </p:spPr>
        <p:txBody>
          <a:bodyPr anchor="ctr">
            <a:normAutofit/>
          </a:bodyPr>
          <a:lstStyle/>
          <a:p>
            <a:pPr marL="0" lvl="0" indent="0" defTabSz="457200">
              <a:spcBef>
                <a:spcPts val="0"/>
              </a:spcBef>
              <a:spcAft>
                <a:spcPts val="1200"/>
              </a:spcAft>
              <a:buClr>
                <a:srgbClr val="005E92"/>
              </a:buClr>
              <a:buNone/>
            </a:pPr>
            <a:r>
              <a:rPr lang="en-US" sz="4000" dirty="0" smtClean="0">
                <a:solidFill>
                  <a:srgbClr val="313332"/>
                </a:solidFill>
                <a:latin typeface="Palatino Linotype" panose="02040502050505030304" pitchFamily="18" charset="0"/>
                <a:cs typeface="Helvetica"/>
              </a:rPr>
              <a:t>Trick question – </a:t>
            </a:r>
          </a:p>
          <a:p>
            <a:pPr marL="0" lvl="0" indent="0" defTabSz="457200">
              <a:spcBef>
                <a:spcPts val="0"/>
              </a:spcBef>
              <a:spcAft>
                <a:spcPts val="1200"/>
              </a:spcAft>
              <a:buClr>
                <a:srgbClr val="005E92"/>
              </a:buClr>
              <a:buNone/>
            </a:pPr>
            <a:endParaRPr lang="en-US" sz="4000" dirty="0">
              <a:solidFill>
                <a:srgbClr val="313332"/>
              </a:solidFill>
              <a:latin typeface="Palatino Linotype" panose="02040502050505030304" pitchFamily="18" charset="0"/>
              <a:cs typeface="Helvetica"/>
            </a:endParaRPr>
          </a:p>
          <a:p>
            <a:pPr marL="0" lvl="0" indent="0" defTabSz="457200">
              <a:spcBef>
                <a:spcPts val="0"/>
              </a:spcBef>
              <a:spcAft>
                <a:spcPts val="1200"/>
              </a:spcAft>
              <a:buClr>
                <a:srgbClr val="005E92"/>
              </a:buClr>
              <a:buNone/>
            </a:pPr>
            <a:r>
              <a:rPr lang="en-US" sz="4000" i="1" dirty="0" smtClean="0">
                <a:solidFill>
                  <a:srgbClr val="313332"/>
                </a:solidFill>
                <a:latin typeface="Palatino Linotype" panose="02040502050505030304" pitchFamily="18" charset="0"/>
                <a:cs typeface="Helvetica"/>
              </a:rPr>
              <a:t>Are College Credit Plus students high school students, or college students?</a:t>
            </a:r>
            <a:endParaRPr lang="en-US" sz="4000" i="1" dirty="0">
              <a:solidFill>
                <a:srgbClr val="313332"/>
              </a:solidFill>
              <a:latin typeface="Palatino Linotype" panose="02040502050505030304" pitchFamily="18" charset="0"/>
              <a:cs typeface="Helvetica"/>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7238" y="756723"/>
            <a:ext cx="1561843" cy="1360401"/>
          </a:xfrm>
          <a:prstGeom prst="rect">
            <a:avLst/>
          </a:prstGeom>
        </p:spPr>
      </p:pic>
    </p:spTree>
    <p:extLst>
      <p:ext uri="{BB962C8B-B14F-4D97-AF65-F5344CB8AC3E}">
        <p14:creationId xmlns:p14="http://schemas.microsoft.com/office/powerpoint/2010/main" val="428235620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Is…Both!		</a:t>
            </a:r>
            <a:endParaRPr lang="en-US" dirty="0"/>
          </a:p>
        </p:txBody>
      </p:sp>
      <p:sp>
        <p:nvSpPr>
          <p:cNvPr id="3" name="Content Placeholder 2"/>
          <p:cNvSpPr>
            <a:spLocks noGrp="1"/>
          </p:cNvSpPr>
          <p:nvPr>
            <p:ph idx="1"/>
          </p:nvPr>
        </p:nvSpPr>
        <p:spPr>
          <a:xfrm>
            <a:off x="1066800" y="2283873"/>
            <a:ext cx="10058400" cy="3931920"/>
          </a:xfrm>
        </p:spPr>
        <p:txBody>
          <a:bodyPr>
            <a:noAutofit/>
          </a:bodyPr>
          <a:lstStyle/>
          <a:p>
            <a:pPr marL="0" indent="0">
              <a:buNone/>
            </a:pPr>
            <a:r>
              <a:rPr lang="en-US" sz="3200" dirty="0" smtClean="0"/>
              <a:t>When they are in the regular education classroom, they are high schools students. </a:t>
            </a:r>
          </a:p>
          <a:p>
            <a:pPr marL="0" indent="0">
              <a:buNone/>
            </a:pPr>
            <a:r>
              <a:rPr lang="en-US" sz="3200" i="1" dirty="0" smtClean="0"/>
              <a:t>But</a:t>
            </a:r>
          </a:p>
          <a:p>
            <a:pPr marL="0" indent="0">
              <a:buNone/>
            </a:pPr>
            <a:r>
              <a:rPr lang="en-US" sz="3200" dirty="0" smtClean="0"/>
              <a:t>When they are in the College Credit Plus classroom, they are </a:t>
            </a:r>
            <a:r>
              <a:rPr lang="en-US" sz="3200" u="sng" dirty="0" smtClean="0"/>
              <a:t>college</a:t>
            </a:r>
            <a:r>
              <a:rPr lang="en-US" sz="3200" dirty="0" smtClean="0"/>
              <a:t> students—regardless of where the classroom is located.</a:t>
            </a:r>
          </a:p>
        </p:txBody>
      </p:sp>
    </p:spTree>
    <p:extLst>
      <p:ext uri="{BB962C8B-B14F-4D97-AF65-F5344CB8AC3E}">
        <p14:creationId xmlns:p14="http://schemas.microsoft.com/office/powerpoint/2010/main" val="1593661800"/>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422" y="799112"/>
            <a:ext cx="10058400" cy="1371600"/>
          </a:xfrm>
        </p:spPr>
        <p:txBody>
          <a:bodyPr>
            <a:normAutofit fontScale="90000"/>
          </a:bodyPr>
          <a:lstStyle/>
          <a:p>
            <a:pPr algn="ctr"/>
            <a:r>
              <a:rPr lang="en-US" dirty="0" smtClean="0"/>
              <a:t>Accommodating for Success </a:t>
            </a:r>
            <a:r>
              <a:rPr lang="en-US" sz="3600" dirty="0" smtClean="0"/>
              <a:t>or</a:t>
            </a:r>
            <a:r>
              <a:rPr lang="en-US" dirty="0" smtClean="0"/>
              <a:t> Accommodating for Access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6743245"/>
              </p:ext>
            </p:extLst>
          </p:nvPr>
        </p:nvGraphicFramePr>
        <p:xfrm>
          <a:off x="1017372" y="2317898"/>
          <a:ext cx="10058400" cy="3540103"/>
        </p:xfrm>
        <a:graphic>
          <a:graphicData uri="http://schemas.openxmlformats.org/drawingml/2006/table">
            <a:tbl>
              <a:tblPr firstRow="1" bandRow="1">
                <a:tableStyleId>{5C22544A-7EE6-4342-B048-85BDC9FD1C3A}</a:tableStyleId>
              </a:tblPr>
              <a:tblGrid>
                <a:gridCol w="5029200"/>
                <a:gridCol w="5029200"/>
              </a:tblGrid>
              <a:tr h="750488">
                <a:tc>
                  <a:txBody>
                    <a:bodyPr/>
                    <a:lstStyle/>
                    <a:p>
                      <a:pPr algn="ctr"/>
                      <a:r>
                        <a:rPr lang="en-US" sz="2800" dirty="0" smtClean="0"/>
                        <a:t>Secondary – High School</a:t>
                      </a:r>
                      <a:endParaRPr lang="en-US" sz="2800" dirty="0"/>
                    </a:p>
                  </a:txBody>
                  <a:tcPr/>
                </a:tc>
                <a:tc>
                  <a:txBody>
                    <a:bodyPr/>
                    <a:lstStyle/>
                    <a:p>
                      <a:pPr algn="ctr"/>
                      <a:r>
                        <a:rPr lang="en-US" sz="2800" dirty="0" smtClean="0"/>
                        <a:t>Postsecondary - College</a:t>
                      </a:r>
                      <a:endParaRPr lang="en-US" sz="2800" dirty="0"/>
                    </a:p>
                  </a:txBody>
                  <a:tcPr/>
                </a:tc>
              </a:tr>
              <a:tr h="691900">
                <a:tc>
                  <a:txBody>
                    <a:bodyPr/>
                    <a:lstStyle/>
                    <a:p>
                      <a:pPr algn="ctr"/>
                      <a:r>
                        <a:rPr lang="en-US" sz="2800" dirty="0" smtClean="0"/>
                        <a:t>IDEA (Individuals with Disabilities Education Act)</a:t>
                      </a:r>
                      <a:endParaRPr lang="en-US" sz="2800" dirty="0"/>
                    </a:p>
                  </a:txBody>
                  <a:tcPr anchor="ctr"/>
                </a:tc>
                <a:tc>
                  <a:txBody>
                    <a:bodyPr/>
                    <a:lstStyle/>
                    <a:p>
                      <a:pPr algn="ctr"/>
                      <a:r>
                        <a:rPr lang="en-US" sz="2800" dirty="0" smtClean="0"/>
                        <a:t>ADA</a:t>
                      </a:r>
                      <a:r>
                        <a:rPr lang="en-US" sz="2800" baseline="0" dirty="0" smtClean="0"/>
                        <a:t> (Americans with Disabilities Act of 1990)</a:t>
                      </a:r>
                      <a:endParaRPr lang="en-US" sz="2800" dirty="0"/>
                    </a:p>
                  </a:txBody>
                  <a:tcPr anchor="ctr"/>
                </a:tc>
              </a:tr>
              <a:tr h="760357">
                <a:tc>
                  <a:txBody>
                    <a:bodyPr/>
                    <a:lstStyle/>
                    <a:p>
                      <a:pPr algn="ctr"/>
                      <a:r>
                        <a:rPr lang="en-US" sz="2800" dirty="0" smtClean="0"/>
                        <a:t>Section</a:t>
                      </a:r>
                      <a:r>
                        <a:rPr lang="en-US" sz="2800" baseline="0" dirty="0" smtClean="0"/>
                        <a:t> 504-Subpart D, </a:t>
                      </a:r>
                    </a:p>
                    <a:p>
                      <a:pPr algn="ctr"/>
                      <a:r>
                        <a:rPr lang="en-US" sz="2800" baseline="0" dirty="0" smtClean="0"/>
                        <a:t>Rehabilitation Act of 1973</a:t>
                      </a:r>
                      <a:endParaRPr lang="en-US" sz="2800" dirty="0"/>
                    </a:p>
                  </a:txBody>
                  <a:tcPr anchor="ctr"/>
                </a:tc>
                <a:tc>
                  <a: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lang="en-US" sz="2800" dirty="0" smtClean="0"/>
                        <a:t>Section</a:t>
                      </a:r>
                      <a:r>
                        <a:rPr lang="en-US" sz="2800" baseline="0" dirty="0" smtClean="0"/>
                        <a:t> 504-Subpart E, </a:t>
                      </a:r>
                    </a:p>
                    <a:p>
                      <a:pPr marL="0" marR="0" lvl="0" indent="0" algn="ctr" defTabSz="1218987" rtl="0" eaLnBrk="1" fontAlgn="auto" latinLnBrk="0" hangingPunct="1">
                        <a:lnSpc>
                          <a:spcPct val="100000"/>
                        </a:lnSpc>
                        <a:spcBef>
                          <a:spcPts val="0"/>
                        </a:spcBef>
                        <a:spcAft>
                          <a:spcPts val="0"/>
                        </a:spcAft>
                        <a:buClrTx/>
                        <a:buSzTx/>
                        <a:buFontTx/>
                        <a:buNone/>
                        <a:tabLst/>
                        <a:defRPr/>
                      </a:pPr>
                      <a:r>
                        <a:rPr lang="en-US" sz="2800" baseline="0" dirty="0" smtClean="0"/>
                        <a:t>Rehabilitation Act of 1973</a:t>
                      </a:r>
                      <a:endParaRPr lang="en-US" sz="2800" dirty="0" smtClean="0"/>
                    </a:p>
                  </a:txBody>
                  <a:tcPr anchor="ctr"/>
                </a:tc>
              </a:tr>
              <a:tr h="899855">
                <a:tc>
                  <a:txBody>
                    <a:bodyPr/>
                    <a:lstStyle/>
                    <a:p>
                      <a:pPr algn="ctr"/>
                      <a:r>
                        <a:rPr lang="en-US" sz="2800" b="1" baseline="0" dirty="0" smtClean="0">
                          <a:solidFill>
                            <a:schemeClr val="tx1"/>
                          </a:solidFill>
                        </a:rPr>
                        <a:t>Ensures Success</a:t>
                      </a:r>
                      <a:endParaRPr lang="en-US" sz="2800" b="1" baseline="0" dirty="0">
                        <a:solidFill>
                          <a:schemeClr val="tx1"/>
                        </a:solidFill>
                      </a:endParaRPr>
                    </a:p>
                  </a:txBody>
                  <a:tcPr/>
                </a:tc>
                <a:tc>
                  <a:txBody>
                    <a:bodyPr/>
                    <a:lstStyle/>
                    <a:p>
                      <a:pPr algn="ctr"/>
                      <a:r>
                        <a:rPr lang="en-US" sz="2800" b="1" dirty="0" smtClean="0"/>
                        <a:t>Ensures Access</a:t>
                      </a:r>
                      <a:endParaRPr lang="en-US" sz="2800" b="1" dirty="0"/>
                    </a:p>
                  </a:txBody>
                  <a:tcPr/>
                </a:tc>
              </a:tr>
            </a:tbl>
          </a:graphicData>
        </a:graphic>
      </p:graphicFrame>
    </p:spTree>
    <p:extLst>
      <p:ext uri="{BB962C8B-B14F-4D97-AF65-F5344CB8AC3E}">
        <p14:creationId xmlns:p14="http://schemas.microsoft.com/office/powerpoint/2010/main" val="3626167245"/>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High </a:t>
            </a:r>
            <a:r>
              <a:rPr lang="en-US" dirty="0" smtClean="0"/>
              <a:t>School vs</a:t>
            </a:r>
            <a:r>
              <a:rPr lang="en-US" dirty="0"/>
              <a:t>.</a:t>
            </a:r>
            <a:br>
              <a:rPr lang="en-US" dirty="0"/>
            </a:br>
            <a:r>
              <a:rPr lang="en-US" dirty="0"/>
              <a:t>College-level Accommodations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2586362"/>
              </p:ext>
            </p:extLst>
          </p:nvPr>
        </p:nvGraphicFramePr>
        <p:xfrm>
          <a:off x="1066800" y="2131971"/>
          <a:ext cx="10058400" cy="3061819"/>
        </p:xfrm>
        <a:graphic>
          <a:graphicData uri="http://schemas.openxmlformats.org/drawingml/2006/table">
            <a:tbl>
              <a:tblPr firstRow="1" bandRow="1">
                <a:tableStyleId>{5C22544A-7EE6-4342-B048-85BDC9FD1C3A}</a:tableStyleId>
              </a:tblPr>
              <a:tblGrid>
                <a:gridCol w="4577862"/>
                <a:gridCol w="5480538"/>
              </a:tblGrid>
              <a:tr h="280845">
                <a:tc>
                  <a:txBody>
                    <a:bodyPr/>
                    <a:lstStyle/>
                    <a:p>
                      <a:pPr algn="ctr"/>
                      <a:r>
                        <a:rPr lang="en-US" sz="2000" dirty="0" smtClean="0">
                          <a:effectLst>
                            <a:outerShdw blurRad="38100" dist="38100" dir="2700000" algn="tl">
                              <a:srgbClr val="000000">
                                <a:alpha val="43137"/>
                              </a:srgbClr>
                            </a:outerShdw>
                          </a:effectLst>
                          <a:latin typeface="Palatino Linotype" panose="02040502050505030304" pitchFamily="18" charset="0"/>
                        </a:rPr>
                        <a:t>High School</a:t>
                      </a:r>
                      <a:endParaRPr lang="en-US" sz="2000" dirty="0">
                        <a:effectLst>
                          <a:outerShdw blurRad="38100" dist="38100" dir="2700000" algn="tl">
                            <a:srgbClr val="000000">
                              <a:alpha val="43137"/>
                            </a:srgbClr>
                          </a:outerShdw>
                        </a:effectLst>
                        <a:latin typeface="Palatino Linotype" panose="02040502050505030304" pitchFamily="18" charset="0"/>
                      </a:endParaRPr>
                    </a:p>
                  </a:txBody>
                  <a:tcPr/>
                </a:tc>
                <a:tc>
                  <a:txBody>
                    <a:bodyPr/>
                    <a:lstStyle/>
                    <a:p>
                      <a:pPr algn="ctr"/>
                      <a:r>
                        <a:rPr lang="en-US" sz="2000" dirty="0" smtClean="0">
                          <a:effectLst>
                            <a:outerShdw blurRad="38100" dist="38100" dir="2700000" algn="tl">
                              <a:srgbClr val="000000">
                                <a:alpha val="43137"/>
                              </a:srgbClr>
                            </a:outerShdw>
                          </a:effectLst>
                          <a:latin typeface="Palatino Linotype" panose="02040502050505030304" pitchFamily="18" charset="0"/>
                        </a:rPr>
                        <a:t>College</a:t>
                      </a:r>
                      <a:endParaRPr lang="en-US" sz="2000" dirty="0">
                        <a:effectLst>
                          <a:outerShdw blurRad="38100" dist="38100" dir="2700000" algn="tl">
                            <a:srgbClr val="000000">
                              <a:alpha val="43137"/>
                            </a:srgbClr>
                          </a:outerShdw>
                        </a:effectLst>
                        <a:latin typeface="Palatino Linotype" panose="02040502050505030304" pitchFamily="18" charset="0"/>
                      </a:endParaRPr>
                    </a:p>
                  </a:txBody>
                  <a:tcPr/>
                </a:tc>
              </a:tr>
              <a:tr h="494270">
                <a:tc>
                  <a:txBody>
                    <a:bodyPr/>
                    <a:lstStyle/>
                    <a:p>
                      <a:pPr algn="ctr"/>
                      <a:r>
                        <a:rPr lang="en-US" sz="2000" dirty="0" smtClean="0">
                          <a:latin typeface="Palatino Linotype" panose="02040502050505030304" pitchFamily="18" charset="0"/>
                        </a:rPr>
                        <a:t>Extended time to turn in assignments</a:t>
                      </a:r>
                      <a:endParaRPr lang="en-US" sz="2000" dirty="0">
                        <a:latin typeface="Palatino Linotype" panose="02040502050505030304" pitchFamily="18" charset="0"/>
                      </a:endParaRPr>
                    </a:p>
                  </a:txBody>
                  <a:tcPr anchor="ctr"/>
                </a:tc>
                <a:tc>
                  <a:txBody>
                    <a:bodyPr/>
                    <a:lstStyle/>
                    <a:p>
                      <a:pPr algn="ctr"/>
                      <a:r>
                        <a:rPr lang="en-US" sz="2000" dirty="0" smtClean="0">
                          <a:latin typeface="Palatino Linotype" panose="02040502050505030304" pitchFamily="18" charset="0"/>
                        </a:rPr>
                        <a:t>All assignments are due on the dates indicated in the syllabus</a:t>
                      </a:r>
                      <a:endParaRPr lang="en-US" sz="2000" dirty="0">
                        <a:latin typeface="Palatino Linotype" panose="02040502050505030304" pitchFamily="18" charset="0"/>
                      </a:endParaRPr>
                    </a:p>
                  </a:txBody>
                  <a:tcPr anchor="ctr"/>
                </a:tc>
              </a:tr>
              <a:tr h="578432">
                <a:tc>
                  <a:txBody>
                    <a:bodyPr/>
                    <a:lstStyle/>
                    <a:p>
                      <a:pPr algn="ctr"/>
                      <a:r>
                        <a:rPr lang="en-US" sz="2000" dirty="0" smtClean="0">
                          <a:latin typeface="Palatino Linotype" panose="02040502050505030304" pitchFamily="18" charset="0"/>
                        </a:rPr>
                        <a:t>Instructor</a:t>
                      </a:r>
                      <a:r>
                        <a:rPr lang="en-US" sz="2000" baseline="0" dirty="0" smtClean="0">
                          <a:latin typeface="Palatino Linotype" panose="02040502050505030304" pitchFamily="18" charset="0"/>
                        </a:rPr>
                        <a:t> repeats/ rephrases directions during class</a:t>
                      </a:r>
                      <a:endParaRPr lang="en-US" sz="2000" dirty="0">
                        <a:latin typeface="Palatino Linotype" panose="02040502050505030304" pitchFamily="18" charset="0"/>
                      </a:endParaRPr>
                    </a:p>
                  </a:txBody>
                  <a:tcPr anchor="ctr"/>
                </a:tc>
                <a:tc>
                  <a:txBody>
                    <a:bodyPr/>
                    <a:lstStyle/>
                    <a:p>
                      <a:pPr algn="ctr"/>
                      <a:r>
                        <a:rPr lang="en-US" sz="2000" dirty="0" smtClean="0">
                          <a:latin typeface="Palatino Linotype" panose="02040502050505030304" pitchFamily="18" charset="0"/>
                        </a:rPr>
                        <a:t>Student must ask</a:t>
                      </a:r>
                      <a:r>
                        <a:rPr lang="en-US" sz="2000" baseline="0" dirty="0" smtClean="0">
                          <a:latin typeface="Palatino Linotype" panose="02040502050505030304" pitchFamily="18" charset="0"/>
                        </a:rPr>
                        <a:t> questions for clarification, either in person or via email</a:t>
                      </a:r>
                      <a:endParaRPr lang="en-US" sz="2000" dirty="0">
                        <a:latin typeface="Palatino Linotype" panose="02040502050505030304" pitchFamily="18" charset="0"/>
                      </a:endParaRPr>
                    </a:p>
                  </a:txBody>
                  <a:tcPr anchor="ctr"/>
                </a:tc>
              </a:tr>
              <a:tr h="562459">
                <a:tc>
                  <a:txBody>
                    <a:bodyPr/>
                    <a:lstStyle/>
                    <a:p>
                      <a:pPr algn="ctr"/>
                      <a:r>
                        <a:rPr lang="en-US" sz="2000" dirty="0" smtClean="0">
                          <a:latin typeface="Palatino Linotype" panose="02040502050505030304" pitchFamily="18" charset="0"/>
                        </a:rPr>
                        <a:t>Access to notes during testing</a:t>
                      </a:r>
                      <a:endParaRPr lang="en-US" sz="2000" dirty="0">
                        <a:latin typeface="Palatino Linotype" panose="02040502050505030304" pitchFamily="18" charset="0"/>
                      </a:endParaRPr>
                    </a:p>
                  </a:txBody>
                  <a:tcPr anchor="ctr"/>
                </a:tc>
                <a:tc>
                  <a:txBody>
                    <a:bodyPr/>
                    <a:lstStyle/>
                    <a:p>
                      <a:pPr algn="ctr"/>
                      <a:r>
                        <a:rPr lang="en-US" sz="2000" b="0" dirty="0" smtClean="0">
                          <a:latin typeface="Palatino Linotype" panose="02040502050505030304" pitchFamily="18" charset="0"/>
                        </a:rPr>
                        <a:t>Only if available to entire class</a:t>
                      </a:r>
                      <a:endParaRPr lang="en-US" sz="2000" b="0" dirty="0">
                        <a:latin typeface="Palatino Linotype" panose="02040502050505030304" pitchFamily="18" charset="0"/>
                      </a:endParaRPr>
                    </a:p>
                  </a:txBody>
                  <a:tcPr anchor="ctr"/>
                </a:tc>
              </a:tr>
              <a:tr h="558459">
                <a:tc>
                  <a:txBody>
                    <a:bodyPr/>
                    <a:lstStyle/>
                    <a:p>
                      <a:pPr algn="ctr"/>
                      <a:r>
                        <a:rPr lang="en-US" sz="2000" dirty="0" smtClean="0">
                          <a:latin typeface="Palatino Linotype" panose="02040502050505030304" pitchFamily="18" charset="0"/>
                        </a:rPr>
                        <a:t>Modified tests/ homework assignments</a:t>
                      </a:r>
                      <a:endParaRPr lang="en-US" sz="2000" dirty="0">
                        <a:latin typeface="Palatino Linotype" panose="02040502050505030304" pitchFamily="18" charset="0"/>
                      </a:endParaRPr>
                    </a:p>
                  </a:txBody>
                  <a:tcPr anchor="ctr"/>
                </a:tc>
                <a:tc>
                  <a:txBody>
                    <a:bodyPr/>
                    <a:lstStyle/>
                    <a:p>
                      <a:pPr algn="ctr"/>
                      <a:r>
                        <a:rPr lang="en-US" sz="2000" b="0" dirty="0" smtClean="0">
                          <a:latin typeface="Palatino Linotype" panose="02040502050505030304" pitchFamily="18" charset="0"/>
                        </a:rPr>
                        <a:t>Students must complete the same coursework, and take the same tests as</a:t>
                      </a:r>
                      <a:r>
                        <a:rPr lang="en-US" sz="2000" b="0" baseline="0" dirty="0" smtClean="0">
                          <a:latin typeface="Palatino Linotype" panose="02040502050505030304" pitchFamily="18" charset="0"/>
                        </a:rPr>
                        <a:t> </a:t>
                      </a:r>
                      <a:r>
                        <a:rPr lang="en-US" sz="2000" b="0" dirty="0" smtClean="0">
                          <a:latin typeface="Palatino Linotype" panose="02040502050505030304" pitchFamily="18" charset="0"/>
                        </a:rPr>
                        <a:t>non-disabled peers</a:t>
                      </a:r>
                      <a:endParaRPr lang="en-US" sz="2000" b="0" dirty="0">
                        <a:latin typeface="Palatino Linotype" panose="02040502050505030304" pitchFamily="18" charset="0"/>
                      </a:endParaRPr>
                    </a:p>
                  </a:txBody>
                  <a:tcPr anchor="ctr"/>
                </a:tc>
              </a:tr>
            </a:tbl>
          </a:graphicData>
        </a:graphic>
      </p:graphicFrame>
    </p:spTree>
    <p:extLst>
      <p:ext uri="{BB962C8B-B14F-4D97-AF65-F5344CB8AC3E}">
        <p14:creationId xmlns:p14="http://schemas.microsoft.com/office/powerpoint/2010/main" val="84937009"/>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173" y="807350"/>
            <a:ext cx="10058400" cy="5371028"/>
          </a:xfrm>
        </p:spPr>
        <p:txBody>
          <a:bodyPr>
            <a:normAutofit/>
          </a:bodyPr>
          <a:lstStyle/>
          <a:p>
            <a:r>
              <a:rPr lang="en-US" sz="3600" b="1" dirty="0" smtClean="0"/>
              <a:t>Additional challenge:</a:t>
            </a:r>
            <a:br>
              <a:rPr lang="en-US" sz="3600" b="1" dirty="0" smtClean="0"/>
            </a:br>
            <a:r>
              <a:rPr lang="en-US" sz="3600" b="1" dirty="0" smtClean="0"/>
              <a:t/>
            </a:r>
            <a:br>
              <a:rPr lang="en-US" sz="3600" b="1" dirty="0" smtClean="0"/>
            </a:br>
            <a:r>
              <a:rPr lang="en-US" sz="3600" b="1" dirty="0" smtClean="0"/>
              <a:t>It has been difficult to get this information disseminated to the high schools, so it is possible that many CCP students are still receiving their IEP/504 accommodations in their College Credit Plus classes.</a:t>
            </a:r>
            <a:endParaRPr lang="en-US" sz="3600" b="1" dirty="0"/>
          </a:p>
        </p:txBody>
      </p:sp>
    </p:spTree>
    <p:extLst>
      <p:ext uri="{BB962C8B-B14F-4D97-AF65-F5344CB8AC3E}">
        <p14:creationId xmlns:p14="http://schemas.microsoft.com/office/powerpoint/2010/main" val="1328103073"/>
      </p:ext>
    </p:extLst>
  </p:cSld>
  <p:clrMapOvr>
    <a:masterClrMapping/>
  </p:clrMapOvr>
  <p:transition spd="med">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889</TotalTime>
  <Words>575</Words>
  <Application>Microsoft Office PowerPoint</Application>
  <PresentationFormat>Widescreen</PresentationFormat>
  <Paragraphs>74</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Garamond</vt:lpstr>
      <vt:lpstr>Helvetica</vt:lpstr>
      <vt:lpstr>Palatino Linotype</vt:lpstr>
      <vt:lpstr>Wingdings</vt:lpstr>
      <vt:lpstr>Savon</vt:lpstr>
      <vt:lpstr>CCP &amp; Students with Disabilities— Addressing the Stumbling blocks  on The Pathway to Accommodations</vt:lpstr>
      <vt:lpstr>Overview  </vt:lpstr>
      <vt:lpstr>Stumbling Block # 1  There is a general misunderstanding of why IEP accommodations are not appropriate in the College Credit Plus classroom.</vt:lpstr>
      <vt:lpstr>Removing that Block—</vt:lpstr>
      <vt:lpstr> </vt:lpstr>
      <vt:lpstr>The Answer Is…Both!  </vt:lpstr>
      <vt:lpstr>Accommodating for Success or Accommodating for Access </vt:lpstr>
      <vt:lpstr>High School vs. College-level Accommodations</vt:lpstr>
      <vt:lpstr>Additional challenge:  It has been difficult to get this information disseminated to the high schools, so it is possible that many CCP students are still receiving their IEP/504 accommodations in their College Credit Plus classes.</vt:lpstr>
      <vt:lpstr>Stumbling Block #2 –   Many students who need testing accommodations for their placement tests are taking these tests at their high schools.</vt:lpstr>
      <vt:lpstr>Another block moved!</vt:lpstr>
      <vt:lpstr>DS Process for Placement Testing at the High Schools</vt:lpstr>
      <vt:lpstr>Additional Challenges:  Disability Services has no way of monitoring whether students are given accommodations for placement tests beyond what we have approved, and we often don’t know how approved accommodations are delivered at each high school (i.e. audio/live reader). </vt:lpstr>
      <vt:lpstr>Stumbling Block #3 –  Approving and providing accommodations for students taking CCP classes at their high schools is difficult.</vt:lpstr>
      <vt:lpstr>Unblocking the path…</vt:lpstr>
      <vt:lpstr>The Approval Process – Intake</vt:lpstr>
      <vt:lpstr>Additional challenges:  Most of these students don’t drive, parents may be unable to provide transportation, and some of them live far away from Columbus State, making it very difficult for this population to come to one of our campuses for an intake. </vt:lpstr>
      <vt:lpstr>Stumbling Block #4  We expect high schools to provide accommodations that we approve – and we expect students to make sure this happens.</vt:lpstr>
      <vt:lpstr>Clearing out the final block</vt:lpstr>
      <vt:lpstr>Who Provides CC+ Accommodations?</vt:lpstr>
      <vt:lpstr>Additional challenge:  Disability Services has no way to know whether students are being permitted to use accommodations other than the college-level accommodations that we have approved.</vt:lpstr>
      <vt:lpstr>Final Considerations</vt:lpstr>
      <vt:lpstr>Questions?</vt:lpstr>
      <vt:lpstr>Thank you for Coming!</vt:lpstr>
    </vt:vector>
  </TitlesOfParts>
  <Company>Columbus State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CCP &amp; Students with Disabilities—The Pathway to Accommodations</dc:title>
  <dc:creator>Jill Anderson</dc:creator>
  <cp:lastModifiedBy>Jill Anderson</cp:lastModifiedBy>
  <cp:revision>47</cp:revision>
  <dcterms:created xsi:type="dcterms:W3CDTF">2018-05-02T16:52:18Z</dcterms:created>
  <dcterms:modified xsi:type="dcterms:W3CDTF">2018-10-05T16:49:06Z</dcterms:modified>
</cp:coreProperties>
</file>