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sldIdLst>
    <p:sldId id="257" r:id="rId2"/>
    <p:sldId id="258" r:id="rId3"/>
    <p:sldId id="259" r:id="rId4"/>
    <p:sldId id="261" r:id="rId5"/>
    <p:sldId id="262" r:id="rId6"/>
    <p:sldId id="265" r:id="rId7"/>
    <p:sldId id="295" r:id="rId8"/>
    <p:sldId id="268" r:id="rId9"/>
    <p:sldId id="305" r:id="rId10"/>
    <p:sldId id="266" r:id="rId11"/>
    <p:sldId id="277" r:id="rId12"/>
    <p:sldId id="296" r:id="rId13"/>
    <p:sldId id="278" r:id="rId14"/>
    <p:sldId id="279" r:id="rId15"/>
    <p:sldId id="297" r:id="rId16"/>
    <p:sldId id="280" r:id="rId17"/>
    <p:sldId id="282" r:id="rId18"/>
    <p:sldId id="290" r:id="rId19"/>
    <p:sldId id="269" r:id="rId20"/>
    <p:sldId id="284" r:id="rId21"/>
    <p:sldId id="283" r:id="rId22"/>
    <p:sldId id="298" r:id="rId23"/>
    <p:sldId id="270" r:id="rId24"/>
    <p:sldId id="306" r:id="rId25"/>
    <p:sldId id="286" r:id="rId26"/>
    <p:sldId id="287" r:id="rId27"/>
    <p:sldId id="288" r:id="rId28"/>
    <p:sldId id="307" r:id="rId29"/>
    <p:sldId id="285" r:id="rId30"/>
    <p:sldId id="272" r:id="rId31"/>
    <p:sldId id="308" r:id="rId32"/>
    <p:sldId id="299" r:id="rId33"/>
    <p:sldId id="273" r:id="rId34"/>
    <p:sldId id="300" r:id="rId35"/>
    <p:sldId id="289" r:id="rId36"/>
    <p:sldId id="301" r:id="rId37"/>
    <p:sldId id="291" r:id="rId38"/>
    <p:sldId id="302" r:id="rId39"/>
    <p:sldId id="292" r:id="rId40"/>
    <p:sldId id="274" r:id="rId41"/>
    <p:sldId id="303" r:id="rId42"/>
    <p:sldId id="275" r:id="rId43"/>
    <p:sldId id="293" r:id="rId44"/>
    <p:sldId id="294" r:id="rId45"/>
    <p:sldId id="304" r:id="rId46"/>
    <p:sldId id="263" r:id="rId47"/>
    <p:sldId id="264" r:id="rId4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91"/>
    <p:restoredTop sz="50703"/>
  </p:normalViewPr>
  <p:slideViewPr>
    <p:cSldViewPr snapToGrid="0" snapToObjects="1">
      <p:cViewPr varScale="1">
        <p:scale>
          <a:sx n="73" d="100"/>
          <a:sy n="73" d="100"/>
        </p:scale>
        <p:origin x="208" y="3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8401A0E-366E-8E4D-91B8-9EB27E2492FA}" type="doc">
      <dgm:prSet loTypeId="urn:microsoft.com/office/officeart/2005/8/layout/radial6" loCatId="" qsTypeId="urn:microsoft.com/office/officeart/2005/8/quickstyle/3d3" qsCatId="3D" csTypeId="urn:microsoft.com/office/officeart/2005/8/colors/accent1_2" csCatId="accent1" phldr="1"/>
      <dgm:spPr/>
      <dgm:t>
        <a:bodyPr/>
        <a:lstStyle/>
        <a:p>
          <a:endParaRPr lang="en-US"/>
        </a:p>
      </dgm:t>
    </dgm:pt>
    <dgm:pt modelId="{9334B139-2C19-3F4B-A471-561F55E87426}">
      <dgm:prSet phldrT="[Text]"/>
      <dgm:spPr/>
      <dgm:t>
        <a:bodyPr/>
        <a:lstStyle/>
        <a:p>
          <a:r>
            <a:rPr lang="en-US" dirty="0"/>
            <a:t>Student Satisfaction</a:t>
          </a:r>
        </a:p>
      </dgm:t>
    </dgm:pt>
    <dgm:pt modelId="{7A010206-6865-D740-A537-26DDE6B1FD87}" type="parTrans" cxnId="{1A07358A-18A0-954E-9ED1-7766DDE81723}">
      <dgm:prSet/>
      <dgm:spPr/>
      <dgm:t>
        <a:bodyPr/>
        <a:lstStyle/>
        <a:p>
          <a:endParaRPr lang="en-US"/>
        </a:p>
      </dgm:t>
    </dgm:pt>
    <dgm:pt modelId="{BF65C788-B5FE-6D46-874B-764ECAC77045}" type="sibTrans" cxnId="{1A07358A-18A0-954E-9ED1-7766DDE81723}">
      <dgm:prSet/>
      <dgm:spPr/>
      <dgm:t>
        <a:bodyPr/>
        <a:lstStyle/>
        <a:p>
          <a:endParaRPr lang="en-US"/>
        </a:p>
      </dgm:t>
    </dgm:pt>
    <dgm:pt modelId="{A9DE5791-2C2B-B743-AD8F-A2BF5830FC40}">
      <dgm:prSet phldrT="[Text]"/>
      <dgm:spPr/>
      <dgm:t>
        <a:bodyPr/>
        <a:lstStyle/>
        <a:p>
          <a:r>
            <a:rPr lang="en-US" dirty="0"/>
            <a:t>Belonging</a:t>
          </a:r>
        </a:p>
      </dgm:t>
    </dgm:pt>
    <dgm:pt modelId="{F029EA6E-2000-9A4F-8124-506A597907C3}" type="parTrans" cxnId="{6DA94CF5-A0E1-8345-9600-12CFABD75F74}">
      <dgm:prSet/>
      <dgm:spPr/>
      <dgm:t>
        <a:bodyPr/>
        <a:lstStyle/>
        <a:p>
          <a:endParaRPr lang="en-US"/>
        </a:p>
      </dgm:t>
    </dgm:pt>
    <dgm:pt modelId="{70FB8FEF-CAB0-324D-A269-6CD5B828EBEE}" type="sibTrans" cxnId="{6DA94CF5-A0E1-8345-9600-12CFABD75F74}">
      <dgm:prSet/>
      <dgm:spPr/>
      <dgm:t>
        <a:bodyPr/>
        <a:lstStyle/>
        <a:p>
          <a:endParaRPr lang="en-US"/>
        </a:p>
      </dgm:t>
    </dgm:pt>
    <dgm:pt modelId="{D39F6083-C8E4-A449-A01A-240AF9E794D8}">
      <dgm:prSet phldrT="[Text]"/>
      <dgm:spPr/>
      <dgm:t>
        <a:bodyPr/>
        <a:lstStyle/>
        <a:p>
          <a:r>
            <a:rPr lang="en-US" dirty="0"/>
            <a:t>Campus Climate</a:t>
          </a:r>
        </a:p>
      </dgm:t>
    </dgm:pt>
    <dgm:pt modelId="{6695B40B-4A4E-7D4C-A3F5-0DE66900DB66}" type="parTrans" cxnId="{5F265F9A-F66D-024B-A5FE-2A209671CB4B}">
      <dgm:prSet/>
      <dgm:spPr/>
      <dgm:t>
        <a:bodyPr/>
        <a:lstStyle/>
        <a:p>
          <a:endParaRPr lang="en-US"/>
        </a:p>
      </dgm:t>
    </dgm:pt>
    <dgm:pt modelId="{710F77D2-C11C-7442-B18E-0E8F31C8477B}" type="sibTrans" cxnId="{5F265F9A-F66D-024B-A5FE-2A209671CB4B}">
      <dgm:prSet/>
      <dgm:spPr/>
      <dgm:t>
        <a:bodyPr/>
        <a:lstStyle/>
        <a:p>
          <a:endParaRPr lang="en-US"/>
        </a:p>
      </dgm:t>
    </dgm:pt>
    <dgm:pt modelId="{F9632A4D-0B0D-A040-8F1F-A12F8A963709}">
      <dgm:prSet phldrT="[Text]"/>
      <dgm:spPr/>
      <dgm:t>
        <a:bodyPr/>
        <a:lstStyle/>
        <a:p>
          <a:r>
            <a:rPr lang="en-US" dirty="0"/>
            <a:t>Self-advocacy</a:t>
          </a:r>
        </a:p>
      </dgm:t>
    </dgm:pt>
    <dgm:pt modelId="{AFB88479-23C4-154F-AFE2-9371F80679DD}" type="parTrans" cxnId="{628333B6-843A-C548-9A5E-8F5D3168019D}">
      <dgm:prSet/>
      <dgm:spPr/>
      <dgm:t>
        <a:bodyPr/>
        <a:lstStyle/>
        <a:p>
          <a:endParaRPr lang="en-US"/>
        </a:p>
      </dgm:t>
    </dgm:pt>
    <dgm:pt modelId="{EAA312C5-E64F-DE40-8F2F-69693450CE5D}" type="sibTrans" cxnId="{628333B6-843A-C548-9A5E-8F5D3168019D}">
      <dgm:prSet/>
      <dgm:spPr/>
      <dgm:t>
        <a:bodyPr/>
        <a:lstStyle/>
        <a:p>
          <a:endParaRPr lang="en-US"/>
        </a:p>
      </dgm:t>
    </dgm:pt>
    <dgm:pt modelId="{32FDFDAF-2837-E444-B195-CFFDD944ED50}" type="pres">
      <dgm:prSet presAssocID="{E8401A0E-366E-8E4D-91B8-9EB27E2492FA}" presName="Name0" presStyleCnt="0">
        <dgm:presLayoutVars>
          <dgm:chMax val="1"/>
          <dgm:dir/>
          <dgm:animLvl val="ctr"/>
          <dgm:resizeHandles val="exact"/>
        </dgm:presLayoutVars>
      </dgm:prSet>
      <dgm:spPr/>
    </dgm:pt>
    <dgm:pt modelId="{8DE807E1-3D66-0C4E-B938-20115FEA7418}" type="pres">
      <dgm:prSet presAssocID="{9334B139-2C19-3F4B-A471-561F55E87426}" presName="centerShape" presStyleLbl="node0" presStyleIdx="0" presStyleCnt="1"/>
      <dgm:spPr/>
    </dgm:pt>
    <dgm:pt modelId="{1ADAA75F-9903-F348-B6B6-F6A8476FA35E}" type="pres">
      <dgm:prSet presAssocID="{A9DE5791-2C2B-B743-AD8F-A2BF5830FC40}" presName="node" presStyleLbl="node1" presStyleIdx="0" presStyleCnt="3">
        <dgm:presLayoutVars>
          <dgm:bulletEnabled val="1"/>
        </dgm:presLayoutVars>
      </dgm:prSet>
      <dgm:spPr/>
    </dgm:pt>
    <dgm:pt modelId="{47F3B5CF-A700-5B4B-B7D0-2A1C9378B384}" type="pres">
      <dgm:prSet presAssocID="{A9DE5791-2C2B-B743-AD8F-A2BF5830FC40}" presName="dummy" presStyleCnt="0"/>
      <dgm:spPr/>
    </dgm:pt>
    <dgm:pt modelId="{B76A301A-C9AE-A04A-8558-AD5B24DE3E83}" type="pres">
      <dgm:prSet presAssocID="{70FB8FEF-CAB0-324D-A269-6CD5B828EBEE}" presName="sibTrans" presStyleLbl="sibTrans2D1" presStyleIdx="0" presStyleCnt="3"/>
      <dgm:spPr/>
    </dgm:pt>
    <dgm:pt modelId="{75385072-CADB-2742-8921-CB732E26BB46}" type="pres">
      <dgm:prSet presAssocID="{D39F6083-C8E4-A449-A01A-240AF9E794D8}" presName="node" presStyleLbl="node1" presStyleIdx="1" presStyleCnt="3">
        <dgm:presLayoutVars>
          <dgm:bulletEnabled val="1"/>
        </dgm:presLayoutVars>
      </dgm:prSet>
      <dgm:spPr/>
    </dgm:pt>
    <dgm:pt modelId="{BAF2FBF1-9033-AA40-95DC-8D17438D87CE}" type="pres">
      <dgm:prSet presAssocID="{D39F6083-C8E4-A449-A01A-240AF9E794D8}" presName="dummy" presStyleCnt="0"/>
      <dgm:spPr/>
    </dgm:pt>
    <dgm:pt modelId="{9BBCC363-BCAC-1D4C-AA60-33B224AA8091}" type="pres">
      <dgm:prSet presAssocID="{710F77D2-C11C-7442-B18E-0E8F31C8477B}" presName="sibTrans" presStyleLbl="sibTrans2D1" presStyleIdx="1" presStyleCnt="3"/>
      <dgm:spPr/>
    </dgm:pt>
    <dgm:pt modelId="{7271389B-68BC-274A-8209-02BBCBBCAEA6}" type="pres">
      <dgm:prSet presAssocID="{F9632A4D-0B0D-A040-8F1F-A12F8A963709}" presName="node" presStyleLbl="node1" presStyleIdx="2" presStyleCnt="3">
        <dgm:presLayoutVars>
          <dgm:bulletEnabled val="1"/>
        </dgm:presLayoutVars>
      </dgm:prSet>
      <dgm:spPr/>
    </dgm:pt>
    <dgm:pt modelId="{DD886687-7171-E548-8644-0CA7DEBBE4DD}" type="pres">
      <dgm:prSet presAssocID="{F9632A4D-0B0D-A040-8F1F-A12F8A963709}" presName="dummy" presStyleCnt="0"/>
      <dgm:spPr/>
    </dgm:pt>
    <dgm:pt modelId="{ECF806F4-0C59-1B47-BD22-23C2732C9432}" type="pres">
      <dgm:prSet presAssocID="{EAA312C5-E64F-DE40-8F2F-69693450CE5D}" presName="sibTrans" presStyleLbl="sibTrans2D1" presStyleIdx="2" presStyleCnt="3" custLinFactNeighborX="0"/>
      <dgm:spPr/>
    </dgm:pt>
  </dgm:ptLst>
  <dgm:cxnLst>
    <dgm:cxn modelId="{27E32F03-37FE-B64C-954E-34AFB850BBFA}" type="presOf" srcId="{EAA312C5-E64F-DE40-8F2F-69693450CE5D}" destId="{ECF806F4-0C59-1B47-BD22-23C2732C9432}" srcOrd="0" destOrd="0" presId="urn:microsoft.com/office/officeart/2005/8/layout/radial6"/>
    <dgm:cxn modelId="{5440C91A-6F45-6A49-9F2D-F4CC8BE4C5C0}" type="presOf" srcId="{D39F6083-C8E4-A449-A01A-240AF9E794D8}" destId="{75385072-CADB-2742-8921-CB732E26BB46}" srcOrd="0" destOrd="0" presId="urn:microsoft.com/office/officeart/2005/8/layout/radial6"/>
    <dgm:cxn modelId="{243B0C30-6890-C146-9367-FAA84D05C1F8}" type="presOf" srcId="{A9DE5791-2C2B-B743-AD8F-A2BF5830FC40}" destId="{1ADAA75F-9903-F348-B6B6-F6A8476FA35E}" srcOrd="0" destOrd="0" presId="urn:microsoft.com/office/officeart/2005/8/layout/radial6"/>
    <dgm:cxn modelId="{651FB641-000D-C644-8B32-56BED5B43BD0}" type="presOf" srcId="{E8401A0E-366E-8E4D-91B8-9EB27E2492FA}" destId="{32FDFDAF-2837-E444-B195-CFFDD944ED50}" srcOrd="0" destOrd="0" presId="urn:microsoft.com/office/officeart/2005/8/layout/radial6"/>
    <dgm:cxn modelId="{23FA2660-77D3-684E-8C43-5F9F4DBD1E5A}" type="presOf" srcId="{710F77D2-C11C-7442-B18E-0E8F31C8477B}" destId="{9BBCC363-BCAC-1D4C-AA60-33B224AA8091}" srcOrd="0" destOrd="0" presId="urn:microsoft.com/office/officeart/2005/8/layout/radial6"/>
    <dgm:cxn modelId="{133D1B70-C872-544E-AC96-BB487DAC33BE}" type="presOf" srcId="{F9632A4D-0B0D-A040-8F1F-A12F8A963709}" destId="{7271389B-68BC-274A-8209-02BBCBBCAEA6}" srcOrd="0" destOrd="0" presId="urn:microsoft.com/office/officeart/2005/8/layout/radial6"/>
    <dgm:cxn modelId="{0828657D-2F2E-3B46-BBCA-600A35E8EAC4}" type="presOf" srcId="{9334B139-2C19-3F4B-A471-561F55E87426}" destId="{8DE807E1-3D66-0C4E-B938-20115FEA7418}" srcOrd="0" destOrd="0" presId="urn:microsoft.com/office/officeart/2005/8/layout/radial6"/>
    <dgm:cxn modelId="{1A07358A-18A0-954E-9ED1-7766DDE81723}" srcId="{E8401A0E-366E-8E4D-91B8-9EB27E2492FA}" destId="{9334B139-2C19-3F4B-A471-561F55E87426}" srcOrd="0" destOrd="0" parTransId="{7A010206-6865-D740-A537-26DDE6B1FD87}" sibTransId="{BF65C788-B5FE-6D46-874B-764ECAC77045}"/>
    <dgm:cxn modelId="{5F265F9A-F66D-024B-A5FE-2A209671CB4B}" srcId="{9334B139-2C19-3F4B-A471-561F55E87426}" destId="{D39F6083-C8E4-A449-A01A-240AF9E794D8}" srcOrd="1" destOrd="0" parTransId="{6695B40B-4A4E-7D4C-A3F5-0DE66900DB66}" sibTransId="{710F77D2-C11C-7442-B18E-0E8F31C8477B}"/>
    <dgm:cxn modelId="{628333B6-843A-C548-9A5E-8F5D3168019D}" srcId="{9334B139-2C19-3F4B-A471-561F55E87426}" destId="{F9632A4D-0B0D-A040-8F1F-A12F8A963709}" srcOrd="2" destOrd="0" parTransId="{AFB88479-23C4-154F-AFE2-9371F80679DD}" sibTransId="{EAA312C5-E64F-DE40-8F2F-69693450CE5D}"/>
    <dgm:cxn modelId="{018F71ED-C29E-504F-82BB-6C1175E2D8CF}" type="presOf" srcId="{70FB8FEF-CAB0-324D-A269-6CD5B828EBEE}" destId="{B76A301A-C9AE-A04A-8558-AD5B24DE3E83}" srcOrd="0" destOrd="0" presId="urn:microsoft.com/office/officeart/2005/8/layout/radial6"/>
    <dgm:cxn modelId="{6DA94CF5-A0E1-8345-9600-12CFABD75F74}" srcId="{9334B139-2C19-3F4B-A471-561F55E87426}" destId="{A9DE5791-2C2B-B743-AD8F-A2BF5830FC40}" srcOrd="0" destOrd="0" parTransId="{F029EA6E-2000-9A4F-8124-506A597907C3}" sibTransId="{70FB8FEF-CAB0-324D-A269-6CD5B828EBEE}"/>
    <dgm:cxn modelId="{527C865C-4981-C947-ABA6-F6725A5E86CA}" type="presParOf" srcId="{32FDFDAF-2837-E444-B195-CFFDD944ED50}" destId="{8DE807E1-3D66-0C4E-B938-20115FEA7418}" srcOrd="0" destOrd="0" presId="urn:microsoft.com/office/officeart/2005/8/layout/radial6"/>
    <dgm:cxn modelId="{FC98F0A5-3580-AF42-8D9E-0C62FD32EFC0}" type="presParOf" srcId="{32FDFDAF-2837-E444-B195-CFFDD944ED50}" destId="{1ADAA75F-9903-F348-B6B6-F6A8476FA35E}" srcOrd="1" destOrd="0" presId="urn:microsoft.com/office/officeart/2005/8/layout/radial6"/>
    <dgm:cxn modelId="{A74E80FC-6DE8-0048-ACDE-9ED51935DAA0}" type="presParOf" srcId="{32FDFDAF-2837-E444-B195-CFFDD944ED50}" destId="{47F3B5CF-A700-5B4B-B7D0-2A1C9378B384}" srcOrd="2" destOrd="0" presId="urn:microsoft.com/office/officeart/2005/8/layout/radial6"/>
    <dgm:cxn modelId="{0D7FD378-EFD5-E24A-A49D-92E2EECBD163}" type="presParOf" srcId="{32FDFDAF-2837-E444-B195-CFFDD944ED50}" destId="{B76A301A-C9AE-A04A-8558-AD5B24DE3E83}" srcOrd="3" destOrd="0" presId="urn:microsoft.com/office/officeart/2005/8/layout/radial6"/>
    <dgm:cxn modelId="{ED39F522-F34F-B842-A70C-E0FEA387F093}" type="presParOf" srcId="{32FDFDAF-2837-E444-B195-CFFDD944ED50}" destId="{75385072-CADB-2742-8921-CB732E26BB46}" srcOrd="4" destOrd="0" presId="urn:microsoft.com/office/officeart/2005/8/layout/radial6"/>
    <dgm:cxn modelId="{A0FD102C-A781-0849-BCB4-313EAF5D8C4E}" type="presParOf" srcId="{32FDFDAF-2837-E444-B195-CFFDD944ED50}" destId="{BAF2FBF1-9033-AA40-95DC-8D17438D87CE}" srcOrd="5" destOrd="0" presId="urn:microsoft.com/office/officeart/2005/8/layout/radial6"/>
    <dgm:cxn modelId="{AC2956D0-40AB-2A4F-BC71-D5C14361AF51}" type="presParOf" srcId="{32FDFDAF-2837-E444-B195-CFFDD944ED50}" destId="{9BBCC363-BCAC-1D4C-AA60-33B224AA8091}" srcOrd="6" destOrd="0" presId="urn:microsoft.com/office/officeart/2005/8/layout/radial6"/>
    <dgm:cxn modelId="{020377D0-FC9D-AC40-82AF-7BFDAC32F79B}" type="presParOf" srcId="{32FDFDAF-2837-E444-B195-CFFDD944ED50}" destId="{7271389B-68BC-274A-8209-02BBCBBCAEA6}" srcOrd="7" destOrd="0" presId="urn:microsoft.com/office/officeart/2005/8/layout/radial6"/>
    <dgm:cxn modelId="{0A675959-E00C-9544-ADA2-A9EA7D6B671D}" type="presParOf" srcId="{32FDFDAF-2837-E444-B195-CFFDD944ED50}" destId="{DD886687-7171-E548-8644-0CA7DEBBE4DD}" srcOrd="8" destOrd="0" presId="urn:microsoft.com/office/officeart/2005/8/layout/radial6"/>
    <dgm:cxn modelId="{79B47ED4-8241-DF44-B1A9-5214DCF12582}" type="presParOf" srcId="{32FDFDAF-2837-E444-B195-CFFDD944ED50}" destId="{ECF806F4-0C59-1B47-BD22-23C2732C9432}" srcOrd="9"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F806F4-0C59-1B47-BD22-23C2732C9432}">
      <dsp:nvSpPr>
        <dsp:cNvPr id="0" name=""/>
        <dsp:cNvSpPr/>
      </dsp:nvSpPr>
      <dsp:spPr>
        <a:xfrm>
          <a:off x="2790420" y="796809"/>
          <a:ext cx="5327482" cy="5327482"/>
        </a:xfrm>
        <a:prstGeom prst="blockArc">
          <a:avLst>
            <a:gd name="adj1" fmla="val 9000000"/>
            <a:gd name="adj2" fmla="val 16200000"/>
            <a:gd name="adj3" fmla="val 4636"/>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9BBCC363-BCAC-1D4C-AA60-33B224AA8091}">
      <dsp:nvSpPr>
        <dsp:cNvPr id="0" name=""/>
        <dsp:cNvSpPr/>
      </dsp:nvSpPr>
      <dsp:spPr>
        <a:xfrm>
          <a:off x="2790420" y="796809"/>
          <a:ext cx="5327482" cy="5327482"/>
        </a:xfrm>
        <a:prstGeom prst="blockArc">
          <a:avLst>
            <a:gd name="adj1" fmla="val 1800000"/>
            <a:gd name="adj2" fmla="val 9000000"/>
            <a:gd name="adj3" fmla="val 4636"/>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B76A301A-C9AE-A04A-8558-AD5B24DE3E83}">
      <dsp:nvSpPr>
        <dsp:cNvPr id="0" name=""/>
        <dsp:cNvSpPr/>
      </dsp:nvSpPr>
      <dsp:spPr>
        <a:xfrm>
          <a:off x="2790420" y="796809"/>
          <a:ext cx="5327482" cy="5327482"/>
        </a:xfrm>
        <a:prstGeom prst="blockArc">
          <a:avLst>
            <a:gd name="adj1" fmla="val 16200000"/>
            <a:gd name="adj2" fmla="val 1800000"/>
            <a:gd name="adj3" fmla="val 4636"/>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8DE807E1-3D66-0C4E-B938-20115FEA7418}">
      <dsp:nvSpPr>
        <dsp:cNvPr id="0" name=""/>
        <dsp:cNvSpPr/>
      </dsp:nvSpPr>
      <dsp:spPr>
        <a:xfrm>
          <a:off x="4229105" y="2235494"/>
          <a:ext cx="2450111" cy="2450111"/>
        </a:xfrm>
        <a:prstGeom prst="ellipse">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r>
            <a:rPr lang="en-US" sz="2600" kern="1200" dirty="0"/>
            <a:t>Student Satisfaction</a:t>
          </a:r>
        </a:p>
      </dsp:txBody>
      <dsp:txXfrm>
        <a:off x="4587915" y="2594304"/>
        <a:ext cx="1732491" cy="1732491"/>
      </dsp:txXfrm>
    </dsp:sp>
    <dsp:sp modelId="{1ADAA75F-9903-F348-B6B6-F6A8476FA35E}">
      <dsp:nvSpPr>
        <dsp:cNvPr id="0" name=""/>
        <dsp:cNvSpPr/>
      </dsp:nvSpPr>
      <dsp:spPr>
        <a:xfrm>
          <a:off x="4596622" y="1012"/>
          <a:ext cx="1715078" cy="1715078"/>
        </a:xfrm>
        <a:prstGeom prst="ellipse">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kern="1200" dirty="0"/>
            <a:t>Belonging</a:t>
          </a:r>
        </a:p>
      </dsp:txBody>
      <dsp:txXfrm>
        <a:off x="4847789" y="252179"/>
        <a:ext cx="1212744" cy="1212744"/>
      </dsp:txXfrm>
    </dsp:sp>
    <dsp:sp modelId="{75385072-CADB-2742-8921-CB732E26BB46}">
      <dsp:nvSpPr>
        <dsp:cNvPr id="0" name=""/>
        <dsp:cNvSpPr/>
      </dsp:nvSpPr>
      <dsp:spPr>
        <a:xfrm>
          <a:off x="6850019" y="3904010"/>
          <a:ext cx="1715078" cy="1715078"/>
        </a:xfrm>
        <a:prstGeom prst="ellipse">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kern="1200" dirty="0"/>
            <a:t>Campus Climate</a:t>
          </a:r>
        </a:p>
      </dsp:txBody>
      <dsp:txXfrm>
        <a:off x="7101186" y="4155177"/>
        <a:ext cx="1212744" cy="1212744"/>
      </dsp:txXfrm>
    </dsp:sp>
    <dsp:sp modelId="{7271389B-68BC-274A-8209-02BBCBBCAEA6}">
      <dsp:nvSpPr>
        <dsp:cNvPr id="0" name=""/>
        <dsp:cNvSpPr/>
      </dsp:nvSpPr>
      <dsp:spPr>
        <a:xfrm>
          <a:off x="2343225" y="3904010"/>
          <a:ext cx="1715078" cy="1715078"/>
        </a:xfrm>
        <a:prstGeom prst="ellipse">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kern="1200" dirty="0"/>
            <a:t>Self-advocacy</a:t>
          </a:r>
        </a:p>
      </dsp:txBody>
      <dsp:txXfrm>
        <a:off x="2594392" y="4155177"/>
        <a:ext cx="1212744" cy="1212744"/>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F649A0-C5A1-C842-BEBB-54E8CE0724F7}" type="datetimeFigureOut">
              <a:rPr lang="en-US" smtClean="0"/>
              <a:t>10/10/18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0E0E80-8DBC-3844-A27E-6DC1DE57A7A1}" type="slidenum">
              <a:rPr lang="en-US" smtClean="0"/>
              <a:t>‹#›</a:t>
            </a:fld>
            <a:endParaRPr lang="en-US"/>
          </a:p>
        </p:txBody>
      </p:sp>
    </p:spTree>
    <p:extLst>
      <p:ext uri="{BB962C8B-B14F-4D97-AF65-F5344CB8AC3E}">
        <p14:creationId xmlns:p14="http://schemas.microsoft.com/office/powerpoint/2010/main" val="8948478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2CCFAE-BA27-424A-923F-3059565F9BD8}" type="slidenum">
              <a:rPr lang="en-US" smtClean="0"/>
              <a:t>5</a:t>
            </a:fld>
            <a:endParaRPr lang="en-US"/>
          </a:p>
        </p:txBody>
      </p:sp>
    </p:spTree>
    <p:extLst>
      <p:ext uri="{BB962C8B-B14F-4D97-AF65-F5344CB8AC3E}">
        <p14:creationId xmlns:p14="http://schemas.microsoft.com/office/powerpoint/2010/main" val="345529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Image description: Pawprint with rainbow colored strokes behind it. “Safer people” Safer places” </a:t>
            </a:r>
          </a:p>
        </p:txBody>
      </p:sp>
      <p:sp>
        <p:nvSpPr>
          <p:cNvPr id="4" name="Slide Number Placeholder 3"/>
          <p:cNvSpPr>
            <a:spLocks noGrp="1"/>
          </p:cNvSpPr>
          <p:nvPr>
            <p:ph type="sldNum" sz="quarter" idx="5"/>
          </p:nvPr>
        </p:nvSpPr>
        <p:spPr/>
        <p:txBody>
          <a:bodyPr/>
          <a:lstStyle/>
          <a:p>
            <a:fld id="{C90E0E80-8DBC-3844-A27E-6DC1DE57A7A1}" type="slidenum">
              <a:rPr lang="en-US" smtClean="0"/>
              <a:t>21</a:t>
            </a:fld>
            <a:endParaRPr lang="en-US"/>
          </a:p>
        </p:txBody>
      </p:sp>
    </p:spTree>
    <p:extLst>
      <p:ext uri="{BB962C8B-B14F-4D97-AF65-F5344CB8AC3E}">
        <p14:creationId xmlns:p14="http://schemas.microsoft.com/office/powerpoint/2010/main" val="34513794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0E0E80-8DBC-3844-A27E-6DC1DE57A7A1}" type="slidenum">
              <a:rPr lang="en-US" smtClean="0"/>
              <a:t>29</a:t>
            </a:fld>
            <a:endParaRPr lang="en-US"/>
          </a:p>
        </p:txBody>
      </p:sp>
    </p:spTree>
    <p:extLst>
      <p:ext uri="{BB962C8B-B14F-4D97-AF65-F5344CB8AC3E}">
        <p14:creationId xmlns:p14="http://schemas.microsoft.com/office/powerpoint/2010/main" val="30927589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0E0E80-8DBC-3844-A27E-6DC1DE57A7A1}" type="slidenum">
              <a:rPr lang="en-US" smtClean="0"/>
              <a:t>30</a:t>
            </a:fld>
            <a:endParaRPr lang="en-US"/>
          </a:p>
        </p:txBody>
      </p:sp>
    </p:spTree>
    <p:extLst>
      <p:ext uri="{BB962C8B-B14F-4D97-AF65-F5344CB8AC3E}">
        <p14:creationId xmlns:p14="http://schemas.microsoft.com/office/powerpoint/2010/main" val="30187742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0E0E80-8DBC-3844-A27E-6DC1DE57A7A1}" type="slidenum">
              <a:rPr lang="en-US" smtClean="0"/>
              <a:t>31</a:t>
            </a:fld>
            <a:endParaRPr lang="en-US"/>
          </a:p>
        </p:txBody>
      </p:sp>
    </p:spTree>
    <p:extLst>
      <p:ext uri="{BB962C8B-B14F-4D97-AF65-F5344CB8AC3E}">
        <p14:creationId xmlns:p14="http://schemas.microsoft.com/office/powerpoint/2010/main" val="36404126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0E0E80-8DBC-3844-A27E-6DC1DE57A7A1}" type="slidenum">
              <a:rPr lang="en-US" smtClean="0"/>
              <a:t>42</a:t>
            </a:fld>
            <a:endParaRPr lang="en-US"/>
          </a:p>
        </p:txBody>
      </p:sp>
    </p:spTree>
    <p:extLst>
      <p:ext uri="{BB962C8B-B14F-4D97-AF65-F5344CB8AC3E}">
        <p14:creationId xmlns:p14="http://schemas.microsoft.com/office/powerpoint/2010/main" val="219107820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AB9A9C6-B8E3-2A41-AF1C-B44611D7F3B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15100" y="114300"/>
            <a:ext cx="5676900" cy="6743700"/>
          </a:xfrm>
          <a:prstGeom prst="rect">
            <a:avLst/>
          </a:prstGeom>
        </p:spPr>
      </p:pic>
      <p:sp>
        <p:nvSpPr>
          <p:cNvPr id="2" name="Title 1">
            <a:extLst>
              <a:ext uri="{FF2B5EF4-FFF2-40B4-BE49-F238E27FC236}">
                <a16:creationId xmlns:a16="http://schemas.microsoft.com/office/drawing/2014/main" id="{9E4E5EF8-3F55-CC40-8877-5D48D7C0631B}"/>
              </a:ext>
            </a:extLst>
          </p:cNvPr>
          <p:cNvSpPr>
            <a:spLocks noGrp="1"/>
          </p:cNvSpPr>
          <p:nvPr>
            <p:ph type="ctrTitle"/>
          </p:nvPr>
        </p:nvSpPr>
        <p:spPr>
          <a:xfrm>
            <a:off x="1524000" y="1122363"/>
            <a:ext cx="9144000" cy="1570961"/>
          </a:xfrm>
          <a:prstGeom prst="rect">
            <a:avLst/>
          </a:prstGeom>
        </p:spPr>
        <p:txBody>
          <a:bodyPr anchor="b">
            <a:normAutofit/>
          </a:bodyPr>
          <a:lstStyle>
            <a:lvl1pPr algn="l">
              <a:defRPr sz="4400">
                <a:solidFill>
                  <a:schemeClr val="accent2"/>
                </a:solidFill>
              </a:defRPr>
            </a:lvl1pPr>
          </a:lstStyle>
          <a:p>
            <a:r>
              <a:rPr lang="en-US" dirty="0"/>
              <a:t>Click to edit Master title style</a:t>
            </a:r>
          </a:p>
        </p:txBody>
      </p:sp>
      <p:sp>
        <p:nvSpPr>
          <p:cNvPr id="3" name="Subtitle 2">
            <a:extLst>
              <a:ext uri="{FF2B5EF4-FFF2-40B4-BE49-F238E27FC236}">
                <a16:creationId xmlns:a16="http://schemas.microsoft.com/office/drawing/2014/main" id="{BFD648D3-80FB-6246-9942-F676252E6F93}"/>
              </a:ext>
            </a:extLst>
          </p:cNvPr>
          <p:cNvSpPr>
            <a:spLocks noGrp="1"/>
          </p:cNvSpPr>
          <p:nvPr>
            <p:ph type="subTitle" idx="1"/>
          </p:nvPr>
        </p:nvSpPr>
        <p:spPr>
          <a:xfrm>
            <a:off x="1524000" y="2693324"/>
            <a:ext cx="9144000" cy="64839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7" name="Picture 6">
            <a:extLst>
              <a:ext uri="{FF2B5EF4-FFF2-40B4-BE49-F238E27FC236}">
                <a16:creationId xmlns:a16="http://schemas.microsoft.com/office/drawing/2014/main" id="{BABE2BC4-9C8D-384B-8201-214796D373D6}"/>
              </a:ext>
            </a:extLst>
          </p:cNvPr>
          <p:cNvPicPr>
            <a:picLocks noChangeAspect="1"/>
          </p:cNvPicPr>
          <p:nvPr userDrawn="1"/>
        </p:nvPicPr>
        <p:blipFill rotWithShape="1">
          <a:blip r:embed="rId3"/>
          <a:srcRect l="5272" t="13428" r="5705" b="18819"/>
          <a:stretch/>
        </p:blipFill>
        <p:spPr>
          <a:xfrm>
            <a:off x="1440872" y="5378335"/>
            <a:ext cx="2872549" cy="1000535"/>
          </a:xfrm>
          <a:prstGeom prst="rect">
            <a:avLst/>
          </a:prstGeom>
        </p:spPr>
      </p:pic>
    </p:spTree>
    <p:extLst>
      <p:ext uri="{BB962C8B-B14F-4D97-AF65-F5344CB8AC3E}">
        <p14:creationId xmlns:p14="http://schemas.microsoft.com/office/powerpoint/2010/main" val="3257788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1">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704FCAC-D9D3-9E4F-B7F2-077EAFFC4BA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80445" y="3993267"/>
            <a:ext cx="2411555" cy="2864733"/>
          </a:xfrm>
          <a:prstGeom prst="rect">
            <a:avLst/>
          </a:prstGeom>
        </p:spPr>
      </p:pic>
      <p:sp>
        <p:nvSpPr>
          <p:cNvPr id="2" name="Title 1">
            <a:extLst>
              <a:ext uri="{FF2B5EF4-FFF2-40B4-BE49-F238E27FC236}">
                <a16:creationId xmlns:a16="http://schemas.microsoft.com/office/drawing/2014/main" id="{B0115303-0D88-FC4F-A64A-0DABCD2F0B90}"/>
              </a:ext>
            </a:extLst>
          </p:cNvPr>
          <p:cNvSpPr>
            <a:spLocks noGrp="1"/>
          </p:cNvSpPr>
          <p:nvPr>
            <p:ph type="title"/>
          </p:nvPr>
        </p:nvSpPr>
        <p:spPr>
          <a:xfrm>
            <a:off x="838200" y="365125"/>
            <a:ext cx="10515600" cy="886159"/>
          </a:xfrm>
          <a:prstGeom prst="rect">
            <a:avLst/>
          </a:prstGeo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E5C8021D-5040-E443-B438-B5DF5DB17BB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7">
            <a:extLst>
              <a:ext uri="{FF2B5EF4-FFF2-40B4-BE49-F238E27FC236}">
                <a16:creationId xmlns:a16="http://schemas.microsoft.com/office/drawing/2014/main" id="{88728744-A790-8648-9D59-4DCBBF5298FE}"/>
              </a:ext>
            </a:extLst>
          </p:cNvPr>
          <p:cNvPicPr>
            <a:picLocks noChangeAspect="1"/>
          </p:cNvPicPr>
          <p:nvPr userDrawn="1"/>
        </p:nvPicPr>
        <p:blipFill rotWithShape="1">
          <a:blip r:embed="rId3"/>
          <a:srcRect l="5272" t="13428" r="5705" b="18819"/>
          <a:stretch/>
        </p:blipFill>
        <p:spPr>
          <a:xfrm>
            <a:off x="8032866" y="6148022"/>
            <a:ext cx="1784465" cy="621545"/>
          </a:xfrm>
          <a:prstGeom prst="rect">
            <a:avLst/>
          </a:prstGeom>
        </p:spPr>
      </p:pic>
    </p:spTree>
    <p:extLst>
      <p:ext uri="{BB962C8B-B14F-4D97-AF65-F5344CB8AC3E}">
        <p14:creationId xmlns:p14="http://schemas.microsoft.com/office/powerpoint/2010/main" val="1363394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2">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843659CE-AB87-2E42-9B51-E4338EB7739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80445" y="3993267"/>
            <a:ext cx="2411555" cy="2864733"/>
          </a:xfrm>
          <a:prstGeom prst="rect">
            <a:avLst/>
          </a:prstGeom>
        </p:spPr>
      </p:pic>
      <p:sp>
        <p:nvSpPr>
          <p:cNvPr id="9" name="Picture Placeholder 8">
            <a:extLst>
              <a:ext uri="{FF2B5EF4-FFF2-40B4-BE49-F238E27FC236}">
                <a16:creationId xmlns:a16="http://schemas.microsoft.com/office/drawing/2014/main" id="{66C763D1-54E7-1F4C-9A40-8033FD87C96D}"/>
              </a:ext>
            </a:extLst>
          </p:cNvPr>
          <p:cNvSpPr>
            <a:spLocks noGrp="1"/>
          </p:cNvSpPr>
          <p:nvPr>
            <p:ph type="pic" sz="quarter" idx="10"/>
          </p:nvPr>
        </p:nvSpPr>
        <p:spPr>
          <a:xfrm>
            <a:off x="6049963" y="1250950"/>
            <a:ext cx="5303837" cy="4819111"/>
          </a:xfrm>
        </p:spPr>
        <p:txBody>
          <a:bodyPr/>
          <a:lstStyle/>
          <a:p>
            <a:endParaRPr lang="en-US" dirty="0"/>
          </a:p>
        </p:txBody>
      </p:sp>
      <p:sp>
        <p:nvSpPr>
          <p:cNvPr id="2" name="Title 1">
            <a:extLst>
              <a:ext uri="{FF2B5EF4-FFF2-40B4-BE49-F238E27FC236}">
                <a16:creationId xmlns:a16="http://schemas.microsoft.com/office/drawing/2014/main" id="{B0115303-0D88-FC4F-A64A-0DABCD2F0B90}"/>
              </a:ext>
            </a:extLst>
          </p:cNvPr>
          <p:cNvSpPr>
            <a:spLocks noGrp="1"/>
          </p:cNvSpPr>
          <p:nvPr>
            <p:ph type="title"/>
          </p:nvPr>
        </p:nvSpPr>
        <p:spPr>
          <a:xfrm>
            <a:off x="838200" y="365125"/>
            <a:ext cx="10515600" cy="886159"/>
          </a:xfrm>
          <a:prstGeom prst="rect">
            <a:avLst/>
          </a:prstGeo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E5C8021D-5040-E443-B438-B5DF5DB17BBB}"/>
              </a:ext>
            </a:extLst>
          </p:cNvPr>
          <p:cNvSpPr>
            <a:spLocks noGrp="1"/>
          </p:cNvSpPr>
          <p:nvPr>
            <p:ph idx="1"/>
          </p:nvPr>
        </p:nvSpPr>
        <p:spPr>
          <a:xfrm>
            <a:off x="838200" y="1250951"/>
            <a:ext cx="5085945" cy="481911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a:extLst>
              <a:ext uri="{FF2B5EF4-FFF2-40B4-BE49-F238E27FC236}">
                <a16:creationId xmlns:a16="http://schemas.microsoft.com/office/drawing/2014/main" id="{88728744-A790-8648-9D59-4DCBBF5298FE}"/>
              </a:ext>
            </a:extLst>
          </p:cNvPr>
          <p:cNvPicPr>
            <a:picLocks noChangeAspect="1"/>
          </p:cNvPicPr>
          <p:nvPr userDrawn="1"/>
        </p:nvPicPr>
        <p:blipFill rotWithShape="1">
          <a:blip r:embed="rId3"/>
          <a:srcRect l="5272" t="13428" r="5705" b="18819"/>
          <a:stretch/>
        </p:blipFill>
        <p:spPr>
          <a:xfrm>
            <a:off x="8032866" y="6148022"/>
            <a:ext cx="1784465" cy="621545"/>
          </a:xfrm>
          <a:prstGeom prst="rect">
            <a:avLst/>
          </a:prstGeom>
        </p:spPr>
      </p:pic>
    </p:spTree>
    <p:extLst>
      <p:ext uri="{BB962C8B-B14F-4D97-AF65-F5344CB8AC3E}">
        <p14:creationId xmlns:p14="http://schemas.microsoft.com/office/powerpoint/2010/main" val="32789695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3">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10D1FE8A-B770-A54B-BB1F-BB647AC8A8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80445" y="3993267"/>
            <a:ext cx="2411555" cy="2864733"/>
          </a:xfrm>
          <a:prstGeom prst="rect">
            <a:avLst/>
          </a:prstGeom>
        </p:spPr>
      </p:pic>
      <p:sp>
        <p:nvSpPr>
          <p:cNvPr id="2" name="Title 1">
            <a:extLst>
              <a:ext uri="{FF2B5EF4-FFF2-40B4-BE49-F238E27FC236}">
                <a16:creationId xmlns:a16="http://schemas.microsoft.com/office/drawing/2014/main" id="{B0115303-0D88-FC4F-A64A-0DABCD2F0B90}"/>
              </a:ext>
            </a:extLst>
          </p:cNvPr>
          <p:cNvSpPr>
            <a:spLocks noGrp="1"/>
          </p:cNvSpPr>
          <p:nvPr>
            <p:ph type="title"/>
          </p:nvPr>
        </p:nvSpPr>
        <p:spPr>
          <a:xfrm>
            <a:off x="838200" y="365125"/>
            <a:ext cx="10515600" cy="886159"/>
          </a:xfrm>
          <a:prstGeom prst="rect">
            <a:avLst/>
          </a:prstGeo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E5C8021D-5040-E443-B438-B5DF5DB17BBB}"/>
              </a:ext>
            </a:extLst>
          </p:cNvPr>
          <p:cNvSpPr>
            <a:spLocks noGrp="1"/>
          </p:cNvSpPr>
          <p:nvPr>
            <p:ph idx="1"/>
          </p:nvPr>
        </p:nvSpPr>
        <p:spPr>
          <a:xfrm>
            <a:off x="838200" y="1250951"/>
            <a:ext cx="10515600" cy="4284087"/>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a:extLst>
              <a:ext uri="{FF2B5EF4-FFF2-40B4-BE49-F238E27FC236}">
                <a16:creationId xmlns:a16="http://schemas.microsoft.com/office/drawing/2014/main" id="{88728744-A790-8648-9D59-4DCBBF5298FE}"/>
              </a:ext>
            </a:extLst>
          </p:cNvPr>
          <p:cNvPicPr>
            <a:picLocks noChangeAspect="1"/>
          </p:cNvPicPr>
          <p:nvPr userDrawn="1"/>
        </p:nvPicPr>
        <p:blipFill rotWithShape="1">
          <a:blip r:embed="rId3"/>
          <a:srcRect l="5272" t="13428" r="5705" b="18819"/>
          <a:stretch/>
        </p:blipFill>
        <p:spPr>
          <a:xfrm>
            <a:off x="8032866" y="6148022"/>
            <a:ext cx="1784465" cy="621545"/>
          </a:xfrm>
          <a:prstGeom prst="rect">
            <a:avLst/>
          </a:prstGeom>
        </p:spPr>
      </p:pic>
      <p:sp>
        <p:nvSpPr>
          <p:cNvPr id="5" name="Text Placeholder 4">
            <a:extLst>
              <a:ext uri="{FF2B5EF4-FFF2-40B4-BE49-F238E27FC236}">
                <a16:creationId xmlns:a16="http://schemas.microsoft.com/office/drawing/2014/main" id="{06062243-C1CF-714B-A683-D890075FBD68}"/>
              </a:ext>
            </a:extLst>
          </p:cNvPr>
          <p:cNvSpPr>
            <a:spLocks noGrp="1"/>
          </p:cNvSpPr>
          <p:nvPr>
            <p:ph type="body" sz="quarter" idx="10"/>
          </p:nvPr>
        </p:nvSpPr>
        <p:spPr>
          <a:xfrm>
            <a:off x="838200" y="5592763"/>
            <a:ext cx="6516688" cy="836612"/>
          </a:xfrm>
        </p:spPr>
        <p:txBody>
          <a:bodyPr/>
          <a:lstStyle>
            <a:lvl1pPr>
              <a:defRPr sz="2000"/>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634391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89896-24B9-D543-BC49-89300DAB7772}"/>
              </a:ext>
            </a:extLst>
          </p:cNvPr>
          <p:cNvSpPr>
            <a:spLocks noGrp="1"/>
          </p:cNvSpPr>
          <p:nvPr>
            <p:ph type="title"/>
          </p:nvPr>
        </p:nvSpPr>
        <p:spPr>
          <a:xfrm>
            <a:off x="1527048" y="1124712"/>
            <a:ext cx="7928237" cy="1675487"/>
          </a:xfrm>
          <a:prstGeom prst="rect">
            <a:avLst/>
          </a:prstGeom>
        </p:spPr>
        <p:txBody>
          <a:bodyPr anchor="b">
            <a:normAutofit/>
          </a:bodyPr>
          <a:lstStyle>
            <a:lvl1pPr>
              <a:defRPr sz="3600">
                <a:solidFill>
                  <a:schemeClr val="bg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09384264-DB8D-274D-83EB-C183729E5934}"/>
              </a:ext>
            </a:extLst>
          </p:cNvPr>
          <p:cNvSpPr>
            <a:spLocks noGrp="1"/>
          </p:cNvSpPr>
          <p:nvPr>
            <p:ph type="body" idx="1"/>
          </p:nvPr>
        </p:nvSpPr>
        <p:spPr>
          <a:xfrm>
            <a:off x="1527048" y="2800199"/>
            <a:ext cx="7928237" cy="1353512"/>
          </a:xfrm>
        </p:spPr>
        <p:txBody>
          <a:bodyPr/>
          <a:lstStyle>
            <a:lvl1pPr marL="0" indent="0">
              <a:buNone/>
              <a:defRPr sz="2400">
                <a:solidFill>
                  <a:schemeClr val="accent1">
                    <a:lumMod val="20000"/>
                    <a:lumOff val="8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Tree>
    <p:extLst>
      <p:ext uri="{BB962C8B-B14F-4D97-AF65-F5344CB8AC3E}">
        <p14:creationId xmlns:p14="http://schemas.microsoft.com/office/powerpoint/2010/main" val="3117373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B23A049B-E848-0344-AD81-982DC96C731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15100" y="114300"/>
            <a:ext cx="5676900" cy="6743700"/>
          </a:xfrm>
          <a:prstGeom prst="rect">
            <a:avLst/>
          </a:prstGeom>
        </p:spPr>
      </p:pic>
      <p:sp>
        <p:nvSpPr>
          <p:cNvPr id="2" name="Title 1">
            <a:extLst>
              <a:ext uri="{FF2B5EF4-FFF2-40B4-BE49-F238E27FC236}">
                <a16:creationId xmlns:a16="http://schemas.microsoft.com/office/drawing/2014/main" id="{9E4E5EF8-3F55-CC40-8877-5D48D7C0631B}"/>
              </a:ext>
            </a:extLst>
          </p:cNvPr>
          <p:cNvSpPr>
            <a:spLocks noGrp="1"/>
          </p:cNvSpPr>
          <p:nvPr>
            <p:ph type="ctrTitle" hasCustomPrompt="1"/>
          </p:nvPr>
        </p:nvSpPr>
        <p:spPr>
          <a:xfrm>
            <a:off x="1524000" y="1122363"/>
            <a:ext cx="9144000" cy="1570961"/>
          </a:xfrm>
          <a:prstGeom prst="rect">
            <a:avLst/>
          </a:prstGeom>
        </p:spPr>
        <p:txBody>
          <a:bodyPr anchor="b">
            <a:normAutofit/>
          </a:bodyPr>
          <a:lstStyle>
            <a:lvl1pPr algn="l">
              <a:defRPr sz="4400">
                <a:solidFill>
                  <a:schemeClr val="accent2"/>
                </a:solidFill>
              </a:defRPr>
            </a:lvl1pPr>
          </a:lstStyle>
          <a:p>
            <a:r>
              <a:rPr lang="en-US" dirty="0"/>
              <a:t>Thank you.</a:t>
            </a:r>
          </a:p>
        </p:txBody>
      </p:sp>
      <p:sp>
        <p:nvSpPr>
          <p:cNvPr id="3" name="Subtitle 2">
            <a:extLst>
              <a:ext uri="{FF2B5EF4-FFF2-40B4-BE49-F238E27FC236}">
                <a16:creationId xmlns:a16="http://schemas.microsoft.com/office/drawing/2014/main" id="{BFD648D3-80FB-6246-9942-F676252E6F93}"/>
              </a:ext>
            </a:extLst>
          </p:cNvPr>
          <p:cNvSpPr>
            <a:spLocks noGrp="1"/>
          </p:cNvSpPr>
          <p:nvPr>
            <p:ph type="subTitle" idx="1" hasCustomPrompt="1"/>
          </p:nvPr>
        </p:nvSpPr>
        <p:spPr>
          <a:xfrm>
            <a:off x="1524000" y="3797665"/>
            <a:ext cx="5139447" cy="1279903"/>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Contact information</a:t>
            </a:r>
          </a:p>
        </p:txBody>
      </p:sp>
      <p:pic>
        <p:nvPicPr>
          <p:cNvPr id="7" name="Picture 6">
            <a:extLst>
              <a:ext uri="{FF2B5EF4-FFF2-40B4-BE49-F238E27FC236}">
                <a16:creationId xmlns:a16="http://schemas.microsoft.com/office/drawing/2014/main" id="{BABE2BC4-9C8D-384B-8201-214796D373D6}"/>
              </a:ext>
            </a:extLst>
          </p:cNvPr>
          <p:cNvPicPr>
            <a:picLocks noChangeAspect="1"/>
          </p:cNvPicPr>
          <p:nvPr userDrawn="1"/>
        </p:nvPicPr>
        <p:blipFill rotWithShape="1">
          <a:blip r:embed="rId3"/>
          <a:srcRect l="5272" t="13428" r="5705" b="18819"/>
          <a:stretch/>
        </p:blipFill>
        <p:spPr>
          <a:xfrm>
            <a:off x="1440872" y="5378335"/>
            <a:ext cx="2872549" cy="1000535"/>
          </a:xfrm>
          <a:prstGeom prst="rect">
            <a:avLst/>
          </a:prstGeom>
        </p:spPr>
      </p:pic>
    </p:spTree>
    <p:extLst>
      <p:ext uri="{BB962C8B-B14F-4D97-AF65-F5344CB8AC3E}">
        <p14:creationId xmlns:p14="http://schemas.microsoft.com/office/powerpoint/2010/main" val="3870662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DF444-3008-324C-B5D0-32BF6A8E25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894608A-83E2-C44B-AB6D-4C55903F469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CEABD80-DF15-9344-A672-E2B085CEE8B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0B9EBB9-D4F7-2C4D-A0D6-81B4BEA3DA1E}"/>
              </a:ext>
            </a:extLst>
          </p:cNvPr>
          <p:cNvSpPr>
            <a:spLocks noGrp="1"/>
          </p:cNvSpPr>
          <p:nvPr>
            <p:ph type="dt" sz="half" idx="10"/>
          </p:nvPr>
        </p:nvSpPr>
        <p:spPr/>
        <p:txBody>
          <a:bodyPr/>
          <a:lstStyle/>
          <a:p>
            <a:fld id="{D6AB6197-D4A6-A443-8498-8C75FF223545}" type="datetimeFigureOut">
              <a:rPr lang="en-US" smtClean="0"/>
              <a:t>10/10/18</a:t>
            </a:fld>
            <a:endParaRPr lang="en-US"/>
          </a:p>
        </p:txBody>
      </p:sp>
      <p:sp>
        <p:nvSpPr>
          <p:cNvPr id="6" name="Footer Placeholder 5">
            <a:extLst>
              <a:ext uri="{FF2B5EF4-FFF2-40B4-BE49-F238E27FC236}">
                <a16:creationId xmlns:a16="http://schemas.microsoft.com/office/drawing/2014/main" id="{03AE6C3D-08B0-E542-956F-32C49B3508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6CC6D16-399F-9045-B231-AC3A6C6AFB45}"/>
              </a:ext>
            </a:extLst>
          </p:cNvPr>
          <p:cNvSpPr>
            <a:spLocks noGrp="1"/>
          </p:cNvSpPr>
          <p:nvPr>
            <p:ph type="sldNum" sz="quarter" idx="12"/>
          </p:nvPr>
        </p:nvSpPr>
        <p:spPr/>
        <p:txBody>
          <a:bodyPr/>
          <a:lstStyle/>
          <a:p>
            <a:fld id="{5564936E-34B0-0342-805B-00753B451E0B}" type="slidenum">
              <a:rPr lang="en-US" smtClean="0"/>
              <a:t>‹#›</a:t>
            </a:fld>
            <a:endParaRPr lang="en-US"/>
          </a:p>
        </p:txBody>
      </p:sp>
    </p:spTree>
    <p:extLst>
      <p:ext uri="{BB962C8B-B14F-4D97-AF65-F5344CB8AC3E}">
        <p14:creationId xmlns:p14="http://schemas.microsoft.com/office/powerpoint/2010/main" val="3704975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AF0656E-DA2F-C14C-BF10-2FC3587B408B}"/>
              </a:ext>
            </a:extLst>
          </p:cNvPr>
          <p:cNvSpPr>
            <a:spLocks noGrp="1"/>
          </p:cNvSpPr>
          <p:nvPr>
            <p:ph type="body" idx="1"/>
          </p:nvPr>
        </p:nvSpPr>
        <p:spPr>
          <a:xfrm>
            <a:off x="838200" y="1251284"/>
            <a:ext cx="10515600" cy="4925679"/>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55C3011-D639-B54B-9228-EB3085D04C0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EC4368-C769-8143-B102-F97927FA2E0C}" type="datetimeFigureOut">
              <a:rPr lang="en-US" smtClean="0"/>
              <a:t>10/10/18</a:t>
            </a:fld>
            <a:endParaRPr lang="en-US"/>
          </a:p>
        </p:txBody>
      </p:sp>
      <p:sp>
        <p:nvSpPr>
          <p:cNvPr id="7" name="Title Placeholder 6">
            <a:extLst>
              <a:ext uri="{FF2B5EF4-FFF2-40B4-BE49-F238E27FC236}">
                <a16:creationId xmlns:a16="http://schemas.microsoft.com/office/drawing/2014/main" id="{A5E7B941-CE32-1D43-B287-BCB25BBF8FE2}"/>
              </a:ext>
            </a:extLst>
          </p:cNvPr>
          <p:cNvSpPr>
            <a:spLocks noGrp="1"/>
          </p:cNvSpPr>
          <p:nvPr>
            <p:ph type="title"/>
          </p:nvPr>
        </p:nvSpPr>
        <p:spPr>
          <a:xfrm>
            <a:off x="838200" y="365126"/>
            <a:ext cx="10515600" cy="753812"/>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33394305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1" r:id="rId4"/>
    <p:sldLayoutId id="2147483651" r:id="rId5"/>
    <p:sldLayoutId id="2147483662" r:id="rId6"/>
    <p:sldLayoutId id="2147483663" r:id="rId7"/>
  </p:sldLayoutIdLst>
  <p:txStyles>
    <p:titleStyle>
      <a:lvl1pPr algn="l" defTabSz="914400" rtl="0" eaLnBrk="1" latinLnBrk="0" hangingPunct="1">
        <a:lnSpc>
          <a:spcPct val="90000"/>
        </a:lnSpc>
        <a:spcBef>
          <a:spcPct val="0"/>
        </a:spcBef>
        <a:buNone/>
        <a:defRPr sz="3800" kern="1200" baseline="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46.xml"/><Relationship Id="rId2" Type="http://schemas.openxmlformats.org/officeDocument/2006/relationships/slide" Target="slide47.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disabledandproud.org/" TargetMode="External"/><Relationship Id="rId2" Type="http://schemas.openxmlformats.org/officeDocument/2006/relationships/hyperlink" Target="https://ed.psu.edu/news/2015-04-06-news/wings"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edgecastcdn.net/006FDC/AU/PDF/AHEAD_Supporting-Accommodation-Requests%5b2%5d.pdf"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F5459-8AE4-8240-A069-832BB343E60A}"/>
              </a:ext>
            </a:extLst>
          </p:cNvPr>
          <p:cNvSpPr>
            <a:spLocks noGrp="1"/>
          </p:cNvSpPr>
          <p:nvPr>
            <p:ph type="ctrTitle"/>
          </p:nvPr>
        </p:nvSpPr>
        <p:spPr>
          <a:xfrm>
            <a:off x="300037" y="0"/>
            <a:ext cx="10687050" cy="3214687"/>
          </a:xfrm>
        </p:spPr>
        <p:txBody>
          <a:bodyPr>
            <a:normAutofit fontScale="90000"/>
          </a:bodyPr>
          <a:lstStyle/>
          <a:p>
            <a:r>
              <a:rPr lang="en-US" sz="4800" dirty="0"/>
              <a:t>From Compliance to Inclusion: Working Together to Improve Access and Campus Climate for Students with Disabilities</a:t>
            </a:r>
            <a:br>
              <a:rPr lang="en-US" dirty="0"/>
            </a:br>
            <a:endParaRPr lang="en-US" dirty="0"/>
          </a:p>
        </p:txBody>
      </p:sp>
      <p:sp>
        <p:nvSpPr>
          <p:cNvPr id="3" name="Subtitle 2">
            <a:extLst>
              <a:ext uri="{FF2B5EF4-FFF2-40B4-BE49-F238E27FC236}">
                <a16:creationId xmlns:a16="http://schemas.microsoft.com/office/drawing/2014/main" id="{4DC7EFCD-C557-6640-8069-2B9D07A82DFF}"/>
              </a:ext>
            </a:extLst>
          </p:cNvPr>
          <p:cNvSpPr>
            <a:spLocks noGrp="1"/>
          </p:cNvSpPr>
          <p:nvPr>
            <p:ph type="subTitle" idx="1"/>
          </p:nvPr>
        </p:nvSpPr>
        <p:spPr>
          <a:xfrm>
            <a:off x="300037" y="3214687"/>
            <a:ext cx="9144000" cy="1655762"/>
          </a:xfrm>
        </p:spPr>
        <p:txBody>
          <a:bodyPr>
            <a:normAutofit/>
          </a:bodyPr>
          <a:lstStyle/>
          <a:p>
            <a:r>
              <a:rPr lang="en-US" sz="2800" dirty="0"/>
              <a:t>Allison R. Fleming, PhD, CRC</a:t>
            </a:r>
          </a:p>
          <a:p>
            <a:r>
              <a:rPr lang="en-US" sz="2800" dirty="0"/>
              <a:t>Ohio AHEAD conference</a:t>
            </a:r>
          </a:p>
          <a:p>
            <a:r>
              <a:rPr lang="en-US" sz="2800" dirty="0"/>
              <a:t>October 2018</a:t>
            </a:r>
          </a:p>
        </p:txBody>
      </p:sp>
    </p:spTree>
    <p:extLst>
      <p:ext uri="{BB962C8B-B14F-4D97-AF65-F5344CB8AC3E}">
        <p14:creationId xmlns:p14="http://schemas.microsoft.com/office/powerpoint/2010/main" val="8464563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D0F80-64F0-0F4F-B4A9-1668E339E3AE}"/>
              </a:ext>
            </a:extLst>
          </p:cNvPr>
          <p:cNvSpPr>
            <a:spLocks noGrp="1"/>
          </p:cNvSpPr>
          <p:nvPr>
            <p:ph type="title"/>
          </p:nvPr>
        </p:nvSpPr>
        <p:spPr>
          <a:xfrm>
            <a:off x="466725" y="222250"/>
            <a:ext cx="10515600" cy="886159"/>
          </a:xfrm>
        </p:spPr>
        <p:txBody>
          <a:bodyPr/>
          <a:lstStyle/>
          <a:p>
            <a:r>
              <a:rPr lang="en-US" dirty="0"/>
              <a:t>Disability Experience</a:t>
            </a:r>
          </a:p>
        </p:txBody>
      </p:sp>
      <p:sp>
        <p:nvSpPr>
          <p:cNvPr id="3" name="Content Placeholder 2">
            <a:extLst>
              <a:ext uri="{FF2B5EF4-FFF2-40B4-BE49-F238E27FC236}">
                <a16:creationId xmlns:a16="http://schemas.microsoft.com/office/drawing/2014/main" id="{A6FCC355-41F3-DB48-A212-6406D93FAFBC}"/>
              </a:ext>
            </a:extLst>
          </p:cNvPr>
          <p:cNvSpPr>
            <a:spLocks noGrp="1"/>
          </p:cNvSpPr>
          <p:nvPr>
            <p:ph idx="1"/>
          </p:nvPr>
        </p:nvSpPr>
        <p:spPr>
          <a:xfrm>
            <a:off x="298132" y="982661"/>
            <a:ext cx="10885683" cy="5752247"/>
          </a:xfrm>
        </p:spPr>
        <p:txBody>
          <a:bodyPr>
            <a:normAutofit lnSpcReduction="10000"/>
          </a:bodyPr>
          <a:lstStyle/>
          <a:p>
            <a:pPr marL="0" indent="0">
              <a:buNone/>
            </a:pPr>
            <a:endParaRPr lang="en-US" dirty="0"/>
          </a:p>
          <a:p>
            <a:pPr marL="0" indent="0">
              <a:buNone/>
            </a:pPr>
            <a:r>
              <a:rPr lang="en-US" sz="3200" dirty="0">
                <a:solidFill>
                  <a:srgbClr val="FF0000"/>
                </a:solidFill>
              </a:rPr>
              <a:t>“ignored” “misjudged” “insignificant” </a:t>
            </a:r>
          </a:p>
          <a:p>
            <a:pPr marL="0" indent="0">
              <a:buNone/>
            </a:pPr>
            <a:endParaRPr lang="en-US" sz="3200" dirty="0">
              <a:solidFill>
                <a:srgbClr val="FF0000"/>
              </a:solidFill>
            </a:endParaRPr>
          </a:p>
          <a:p>
            <a:pPr marL="0" indent="0">
              <a:buNone/>
            </a:pPr>
            <a:r>
              <a:rPr lang="en-US" sz="3200" dirty="0">
                <a:solidFill>
                  <a:srgbClr val="FF0000"/>
                </a:solidFill>
              </a:rPr>
              <a:t>“I don’t want to disclose because I feel people will look at me differently”</a:t>
            </a:r>
          </a:p>
          <a:p>
            <a:pPr marL="0" indent="0">
              <a:buNone/>
            </a:pPr>
            <a:endParaRPr lang="en-US" sz="3200" dirty="0">
              <a:solidFill>
                <a:srgbClr val="FF0000"/>
              </a:solidFill>
            </a:endParaRPr>
          </a:p>
          <a:p>
            <a:pPr marL="0" indent="0">
              <a:buNone/>
            </a:pPr>
            <a:r>
              <a:rPr lang="en-US" sz="3200" dirty="0">
                <a:solidFill>
                  <a:srgbClr val="FF0000"/>
                </a:solidFill>
              </a:rPr>
              <a:t>“demeaning”  “not [being] understood”  “frightening”                  “self-conscious.”</a:t>
            </a:r>
          </a:p>
          <a:p>
            <a:pPr marL="0" indent="0">
              <a:buNone/>
            </a:pPr>
            <a:endParaRPr lang="en-US" sz="3200" dirty="0"/>
          </a:p>
          <a:p>
            <a:pPr marL="0" indent="0">
              <a:buNone/>
            </a:pPr>
            <a:r>
              <a:rPr lang="en-US" sz="3200" dirty="0">
                <a:solidFill>
                  <a:srgbClr val="00B050"/>
                </a:solidFill>
              </a:rPr>
              <a:t>“pride” “brain just works differently”                                       “other people want to support” </a:t>
            </a:r>
          </a:p>
        </p:txBody>
      </p:sp>
    </p:spTree>
    <p:extLst>
      <p:ext uri="{BB962C8B-B14F-4D97-AF65-F5344CB8AC3E}">
        <p14:creationId xmlns:p14="http://schemas.microsoft.com/office/powerpoint/2010/main" val="25245926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BF7577-507E-BE48-9DED-6BE7C40A3B87}"/>
              </a:ext>
            </a:extLst>
          </p:cNvPr>
          <p:cNvSpPr>
            <a:spLocks noGrp="1"/>
          </p:cNvSpPr>
          <p:nvPr>
            <p:ph idx="1"/>
          </p:nvPr>
        </p:nvSpPr>
        <p:spPr>
          <a:xfrm>
            <a:off x="481012" y="178594"/>
            <a:ext cx="11229975" cy="6500812"/>
          </a:xfrm>
        </p:spPr>
        <p:txBody>
          <a:bodyPr>
            <a:normAutofit/>
          </a:bodyPr>
          <a:lstStyle/>
          <a:p>
            <a:pPr marL="0" indent="0">
              <a:buNone/>
            </a:pPr>
            <a:r>
              <a:rPr lang="en-US" dirty="0"/>
              <a:t>“It’s nothing that I’m ashamed that I’m… I have some type of disability. It’s just </a:t>
            </a:r>
            <a:r>
              <a:rPr lang="en-US" b="1" dirty="0"/>
              <a:t>that I’m more ashamed that I can’t be like everyone else, because everyone else seems to be doing just fine</a:t>
            </a:r>
            <a:r>
              <a:rPr lang="en-US" dirty="0"/>
              <a:t>.”</a:t>
            </a:r>
          </a:p>
          <a:p>
            <a:pPr marL="0" indent="0">
              <a:buNone/>
            </a:pPr>
            <a:endParaRPr lang="en-US" dirty="0"/>
          </a:p>
          <a:p>
            <a:pPr marL="0" indent="0">
              <a:buNone/>
            </a:pPr>
            <a:r>
              <a:rPr lang="en-US" dirty="0"/>
              <a:t>“We don't need to feel we are being put on the pedestal above other students because we have disability. On the opposite, </a:t>
            </a:r>
            <a:r>
              <a:rPr lang="en-US" b="1" dirty="0"/>
              <a:t>we just want to feel like everybody else</a:t>
            </a:r>
            <a:r>
              <a:rPr lang="en-US" dirty="0"/>
              <a:t>.”</a:t>
            </a:r>
          </a:p>
          <a:p>
            <a:pPr marL="0" indent="0">
              <a:buNone/>
            </a:pPr>
            <a:endParaRPr lang="en-US" dirty="0"/>
          </a:p>
          <a:p>
            <a:pPr marL="0" indent="0">
              <a:buNone/>
            </a:pPr>
            <a:r>
              <a:rPr lang="en-US" dirty="0"/>
              <a:t>“Once I met other friends who have a bunch of different things from hearing to autism to ADHD, and other people with dyslexia, it was like suddenly realizing that this isn’t a disability, I learn differently and the disability comes in the fact that </a:t>
            </a:r>
            <a:r>
              <a:rPr lang="en-US" b="1" dirty="0"/>
              <a:t>society doesn’t accept people who are different</a:t>
            </a:r>
            <a:r>
              <a:rPr lang="en-US" dirty="0"/>
              <a:t>.”</a:t>
            </a:r>
          </a:p>
        </p:txBody>
      </p:sp>
    </p:spTree>
    <p:extLst>
      <p:ext uri="{BB962C8B-B14F-4D97-AF65-F5344CB8AC3E}">
        <p14:creationId xmlns:p14="http://schemas.microsoft.com/office/powerpoint/2010/main" val="20559363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37F57-F82F-274E-86A7-7093F1FBA055}"/>
              </a:ext>
            </a:extLst>
          </p:cNvPr>
          <p:cNvSpPr>
            <a:spLocks noGrp="1"/>
          </p:cNvSpPr>
          <p:nvPr>
            <p:ph type="title"/>
          </p:nvPr>
        </p:nvSpPr>
        <p:spPr>
          <a:xfrm>
            <a:off x="486920" y="165098"/>
            <a:ext cx="10515600" cy="886159"/>
          </a:xfrm>
        </p:spPr>
        <p:txBody>
          <a:bodyPr/>
          <a:lstStyle/>
          <a:p>
            <a:r>
              <a:rPr lang="en-US" dirty="0"/>
              <a:t>Belonging and Inclusion</a:t>
            </a:r>
          </a:p>
        </p:txBody>
      </p:sp>
      <p:sp>
        <p:nvSpPr>
          <p:cNvPr id="3" name="Content Placeholder 2">
            <a:extLst>
              <a:ext uri="{FF2B5EF4-FFF2-40B4-BE49-F238E27FC236}">
                <a16:creationId xmlns:a16="http://schemas.microsoft.com/office/drawing/2014/main" id="{4D277D05-0C08-DB43-B159-F1749F21F2B2}"/>
              </a:ext>
            </a:extLst>
          </p:cNvPr>
          <p:cNvSpPr>
            <a:spLocks noGrp="1"/>
          </p:cNvSpPr>
          <p:nvPr>
            <p:ph idx="1"/>
          </p:nvPr>
        </p:nvSpPr>
        <p:spPr>
          <a:xfrm>
            <a:off x="429768" y="1094121"/>
            <a:ext cx="10719816" cy="5292391"/>
          </a:xfrm>
        </p:spPr>
        <p:txBody>
          <a:bodyPr>
            <a:normAutofit/>
          </a:bodyPr>
          <a:lstStyle/>
          <a:p>
            <a:pPr marL="0" indent="0">
              <a:buNone/>
            </a:pPr>
            <a:endParaRPr lang="en-US" dirty="0"/>
          </a:p>
          <a:p>
            <a:r>
              <a:rPr lang="en-US" sz="3200" dirty="0"/>
              <a:t>Disability Experience</a:t>
            </a:r>
          </a:p>
          <a:p>
            <a:pPr lvl="1"/>
            <a:r>
              <a:rPr lang="en-US" sz="3200" dirty="0"/>
              <a:t>Complex and ongoing identity development</a:t>
            </a:r>
          </a:p>
          <a:p>
            <a:pPr marL="0" indent="0">
              <a:buNone/>
            </a:pPr>
            <a:endParaRPr lang="en-US" sz="3200" dirty="0"/>
          </a:p>
          <a:p>
            <a:r>
              <a:rPr lang="en-US" sz="4000" b="1" dirty="0"/>
              <a:t>Experiences with faculty and peers </a:t>
            </a:r>
          </a:p>
          <a:p>
            <a:pPr lvl="1"/>
            <a:r>
              <a:rPr lang="en-US" sz="4000" b="1" dirty="0"/>
              <a:t>Positive and negative</a:t>
            </a:r>
          </a:p>
          <a:p>
            <a:endParaRPr lang="en-US" sz="3200" dirty="0"/>
          </a:p>
          <a:p>
            <a:r>
              <a:rPr lang="en-US" sz="3200" dirty="0"/>
              <a:t>Calls for increased responsiveness to disability inclusion &amp; accessibility</a:t>
            </a:r>
          </a:p>
          <a:p>
            <a:endParaRPr lang="en-US" dirty="0"/>
          </a:p>
        </p:txBody>
      </p:sp>
    </p:spTree>
    <p:extLst>
      <p:ext uri="{BB962C8B-B14F-4D97-AF65-F5344CB8AC3E}">
        <p14:creationId xmlns:p14="http://schemas.microsoft.com/office/powerpoint/2010/main" val="35113274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D0AF6-92F8-CE40-8379-A1557DC33E1D}"/>
              </a:ext>
            </a:extLst>
          </p:cNvPr>
          <p:cNvSpPr>
            <a:spLocks noGrp="1"/>
          </p:cNvSpPr>
          <p:nvPr>
            <p:ph type="title"/>
          </p:nvPr>
        </p:nvSpPr>
        <p:spPr>
          <a:xfrm>
            <a:off x="400621" y="150811"/>
            <a:ext cx="10515600" cy="886159"/>
          </a:xfrm>
        </p:spPr>
        <p:txBody>
          <a:bodyPr/>
          <a:lstStyle/>
          <a:p>
            <a:r>
              <a:rPr lang="en-US" dirty="0"/>
              <a:t>Experience with Faculty &amp; Peers- positive</a:t>
            </a:r>
          </a:p>
        </p:txBody>
      </p:sp>
      <p:sp>
        <p:nvSpPr>
          <p:cNvPr id="3" name="Content Placeholder 2">
            <a:extLst>
              <a:ext uri="{FF2B5EF4-FFF2-40B4-BE49-F238E27FC236}">
                <a16:creationId xmlns:a16="http://schemas.microsoft.com/office/drawing/2014/main" id="{EB4DAD16-997D-FE40-A50F-BA95E8A4A50A}"/>
              </a:ext>
            </a:extLst>
          </p:cNvPr>
          <p:cNvSpPr>
            <a:spLocks noGrp="1"/>
          </p:cNvSpPr>
          <p:nvPr>
            <p:ph idx="1"/>
          </p:nvPr>
        </p:nvSpPr>
        <p:spPr>
          <a:xfrm>
            <a:off x="157732" y="1251283"/>
            <a:ext cx="11600879" cy="5463841"/>
          </a:xfrm>
        </p:spPr>
        <p:txBody>
          <a:bodyPr>
            <a:normAutofit/>
          </a:bodyPr>
          <a:lstStyle/>
          <a:p>
            <a:pPr marL="0" indent="0">
              <a:buNone/>
            </a:pPr>
            <a:r>
              <a:rPr lang="en-US" dirty="0">
                <a:solidFill>
                  <a:srgbClr val="00B050"/>
                </a:solidFill>
              </a:rPr>
              <a:t>“I think having that support is incredibly </a:t>
            </a:r>
            <a:r>
              <a:rPr lang="en-US" b="1" dirty="0">
                <a:solidFill>
                  <a:srgbClr val="00B050"/>
                </a:solidFill>
              </a:rPr>
              <a:t>important and powerful</a:t>
            </a:r>
            <a:r>
              <a:rPr lang="en-US" dirty="0">
                <a:solidFill>
                  <a:srgbClr val="00B050"/>
                </a:solidFill>
              </a:rPr>
              <a:t>. I met somebody in a extracurricular activity, I have been really close to him. He really accepts me. Our friendship has grown really strong and in retrospect, I realized that how incredibly helpful to have somebody accept who I am, who supports me, who makes effort to understand my issues. I think that is really really important for your mental and emotional strength to have people support you. Surround yourself with people like that.”</a:t>
            </a:r>
          </a:p>
          <a:p>
            <a:endParaRPr lang="en-US" dirty="0">
              <a:solidFill>
                <a:srgbClr val="00B050"/>
              </a:solidFill>
            </a:endParaRPr>
          </a:p>
          <a:p>
            <a:pPr marL="0" indent="0">
              <a:buNone/>
            </a:pPr>
            <a:r>
              <a:rPr lang="en-US" dirty="0">
                <a:solidFill>
                  <a:srgbClr val="00B050"/>
                </a:solidFill>
              </a:rPr>
              <a:t>“He’s [professor] willing to do anything for anyone in any situation, at any time. And </a:t>
            </a:r>
            <a:r>
              <a:rPr lang="en-US" b="1" dirty="0">
                <a:solidFill>
                  <a:srgbClr val="00B050"/>
                </a:solidFill>
              </a:rPr>
              <a:t>that means more, I think to me personally, </a:t>
            </a:r>
            <a:r>
              <a:rPr lang="en-US" dirty="0">
                <a:solidFill>
                  <a:srgbClr val="00B050"/>
                </a:solidFill>
              </a:rPr>
              <a:t>than it might to students in general, but that's big.”</a:t>
            </a:r>
          </a:p>
        </p:txBody>
      </p:sp>
    </p:spTree>
    <p:extLst>
      <p:ext uri="{BB962C8B-B14F-4D97-AF65-F5344CB8AC3E}">
        <p14:creationId xmlns:p14="http://schemas.microsoft.com/office/powerpoint/2010/main" val="31672307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D0AF6-92F8-CE40-8379-A1557DC33E1D}"/>
              </a:ext>
            </a:extLst>
          </p:cNvPr>
          <p:cNvSpPr>
            <a:spLocks noGrp="1"/>
          </p:cNvSpPr>
          <p:nvPr>
            <p:ph type="title"/>
          </p:nvPr>
        </p:nvSpPr>
        <p:spPr>
          <a:xfrm>
            <a:off x="316992" y="93659"/>
            <a:ext cx="10515600" cy="886159"/>
          </a:xfrm>
        </p:spPr>
        <p:txBody>
          <a:bodyPr/>
          <a:lstStyle/>
          <a:p>
            <a:r>
              <a:rPr lang="en-US" dirty="0"/>
              <a:t>Experience with Faculty &amp; Peers- negative</a:t>
            </a:r>
          </a:p>
        </p:txBody>
      </p:sp>
      <p:sp>
        <p:nvSpPr>
          <p:cNvPr id="3" name="Content Placeholder 2">
            <a:extLst>
              <a:ext uri="{FF2B5EF4-FFF2-40B4-BE49-F238E27FC236}">
                <a16:creationId xmlns:a16="http://schemas.microsoft.com/office/drawing/2014/main" id="{EB4DAD16-997D-FE40-A50F-BA95E8A4A50A}"/>
              </a:ext>
            </a:extLst>
          </p:cNvPr>
          <p:cNvSpPr>
            <a:spLocks noGrp="1"/>
          </p:cNvSpPr>
          <p:nvPr>
            <p:ph idx="1"/>
          </p:nvPr>
        </p:nvSpPr>
        <p:spPr>
          <a:xfrm>
            <a:off x="185738" y="979818"/>
            <a:ext cx="11515725" cy="5406695"/>
          </a:xfrm>
        </p:spPr>
        <p:txBody>
          <a:bodyPr>
            <a:normAutofit/>
          </a:bodyPr>
          <a:lstStyle/>
          <a:p>
            <a:pPr marL="0" indent="0">
              <a:buNone/>
            </a:pPr>
            <a:r>
              <a:rPr lang="en-US" dirty="0">
                <a:solidFill>
                  <a:srgbClr val="C00000"/>
                </a:solidFill>
              </a:rPr>
              <a:t>“With interactions I have had with certain professors, I have felt a feeling of </a:t>
            </a:r>
            <a:r>
              <a:rPr lang="en-US" b="1" dirty="0">
                <a:solidFill>
                  <a:srgbClr val="C00000"/>
                </a:solidFill>
              </a:rPr>
              <a:t>great judgement, and expressions or questioning of my character </a:t>
            </a:r>
            <a:r>
              <a:rPr lang="en-US" dirty="0">
                <a:solidFill>
                  <a:srgbClr val="C00000"/>
                </a:solidFill>
              </a:rPr>
              <a:t>as to my intentions in seeking some extra help. I feel they thought I was just looking to </a:t>
            </a:r>
            <a:r>
              <a:rPr lang="en-US" b="1" dirty="0">
                <a:solidFill>
                  <a:srgbClr val="C00000"/>
                </a:solidFill>
              </a:rPr>
              <a:t>work the system </a:t>
            </a:r>
            <a:r>
              <a:rPr lang="en-US" dirty="0">
                <a:solidFill>
                  <a:srgbClr val="C00000"/>
                </a:solidFill>
              </a:rPr>
              <a:t>to improve my grades, or for easier curriculum adjustments to get better grades.” </a:t>
            </a:r>
          </a:p>
          <a:p>
            <a:pPr marL="0" indent="0">
              <a:buNone/>
            </a:pPr>
            <a:endParaRPr lang="en-US" dirty="0">
              <a:solidFill>
                <a:srgbClr val="C00000"/>
              </a:solidFill>
            </a:endParaRPr>
          </a:p>
          <a:p>
            <a:pPr marL="0" indent="0">
              <a:buNone/>
            </a:pPr>
            <a:r>
              <a:rPr lang="en-US" dirty="0">
                <a:solidFill>
                  <a:srgbClr val="C00000"/>
                </a:solidFill>
              </a:rPr>
              <a:t>“I’m </a:t>
            </a:r>
            <a:r>
              <a:rPr lang="en-US" b="1" dirty="0">
                <a:solidFill>
                  <a:srgbClr val="C00000"/>
                </a:solidFill>
              </a:rPr>
              <a:t>always insecure </a:t>
            </a:r>
            <a:r>
              <a:rPr lang="en-US" dirty="0">
                <a:solidFill>
                  <a:srgbClr val="C00000"/>
                </a:solidFill>
              </a:rPr>
              <a:t>about these things, so I’ll wait almost two weeks into class, to go to office hours and say ‘hey, we’re </a:t>
            </a:r>
            <a:r>
              <a:rPr lang="en-US" dirty="0" err="1">
                <a:solidFill>
                  <a:srgbClr val="C00000"/>
                </a:solidFill>
              </a:rPr>
              <a:t>gonna</a:t>
            </a:r>
            <a:r>
              <a:rPr lang="en-US" dirty="0">
                <a:solidFill>
                  <a:srgbClr val="C00000"/>
                </a:solidFill>
              </a:rPr>
              <a:t> be in test time soon, so this is what you should know.’  </a:t>
            </a:r>
            <a:r>
              <a:rPr lang="en-US" dirty="0" err="1">
                <a:solidFill>
                  <a:srgbClr val="C00000"/>
                </a:solidFill>
              </a:rPr>
              <a:t>‘Cause</a:t>
            </a:r>
            <a:r>
              <a:rPr lang="en-US" dirty="0">
                <a:solidFill>
                  <a:srgbClr val="C00000"/>
                </a:solidFill>
              </a:rPr>
              <a:t> yeah, it’s really, really annoying if you really like your professor and really like the topic and you’re really doing well in it and the professor’s like you know, this is a great student or whatnot and then it’s just like crap, now I have to go to office hours and tell them that I need extended time.”</a:t>
            </a:r>
          </a:p>
        </p:txBody>
      </p:sp>
    </p:spTree>
    <p:extLst>
      <p:ext uri="{BB962C8B-B14F-4D97-AF65-F5344CB8AC3E}">
        <p14:creationId xmlns:p14="http://schemas.microsoft.com/office/powerpoint/2010/main" val="4551034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37F57-F82F-274E-86A7-7093F1FBA055}"/>
              </a:ext>
            </a:extLst>
          </p:cNvPr>
          <p:cNvSpPr>
            <a:spLocks noGrp="1"/>
          </p:cNvSpPr>
          <p:nvPr>
            <p:ph type="title"/>
          </p:nvPr>
        </p:nvSpPr>
        <p:spPr>
          <a:xfrm>
            <a:off x="486920" y="165098"/>
            <a:ext cx="10515600" cy="886159"/>
          </a:xfrm>
        </p:spPr>
        <p:txBody>
          <a:bodyPr/>
          <a:lstStyle/>
          <a:p>
            <a:r>
              <a:rPr lang="en-US" dirty="0"/>
              <a:t>Belonging and Inclusion</a:t>
            </a:r>
          </a:p>
        </p:txBody>
      </p:sp>
      <p:sp>
        <p:nvSpPr>
          <p:cNvPr id="3" name="Content Placeholder 2">
            <a:extLst>
              <a:ext uri="{FF2B5EF4-FFF2-40B4-BE49-F238E27FC236}">
                <a16:creationId xmlns:a16="http://schemas.microsoft.com/office/drawing/2014/main" id="{4D277D05-0C08-DB43-B159-F1749F21F2B2}"/>
              </a:ext>
            </a:extLst>
          </p:cNvPr>
          <p:cNvSpPr>
            <a:spLocks noGrp="1"/>
          </p:cNvSpPr>
          <p:nvPr>
            <p:ph idx="1"/>
          </p:nvPr>
        </p:nvSpPr>
        <p:spPr>
          <a:xfrm>
            <a:off x="429768" y="1094121"/>
            <a:ext cx="10719816" cy="5292391"/>
          </a:xfrm>
        </p:spPr>
        <p:txBody>
          <a:bodyPr>
            <a:normAutofit/>
          </a:bodyPr>
          <a:lstStyle/>
          <a:p>
            <a:pPr marL="0" indent="0">
              <a:buNone/>
            </a:pPr>
            <a:endParaRPr lang="en-US" dirty="0"/>
          </a:p>
          <a:p>
            <a:r>
              <a:rPr lang="en-US" sz="3200" dirty="0"/>
              <a:t>Disability Experience</a:t>
            </a:r>
          </a:p>
          <a:p>
            <a:pPr lvl="1"/>
            <a:r>
              <a:rPr lang="en-US" sz="3200" dirty="0"/>
              <a:t>Complex and ongoing identity development</a:t>
            </a:r>
          </a:p>
          <a:p>
            <a:pPr marL="0" indent="0">
              <a:buNone/>
            </a:pPr>
            <a:endParaRPr lang="en-US" sz="3200" dirty="0"/>
          </a:p>
          <a:p>
            <a:r>
              <a:rPr lang="en-US" sz="3200" dirty="0"/>
              <a:t>Experiences with faculty and peers </a:t>
            </a:r>
          </a:p>
          <a:p>
            <a:pPr lvl="1"/>
            <a:r>
              <a:rPr lang="en-US" sz="3200" dirty="0"/>
              <a:t>Positive and negative</a:t>
            </a:r>
          </a:p>
          <a:p>
            <a:endParaRPr lang="en-US" sz="4000" b="1" dirty="0"/>
          </a:p>
          <a:p>
            <a:r>
              <a:rPr lang="en-US" sz="4000" b="1" dirty="0"/>
              <a:t>Calls for increased responsiveness to disability inclusion &amp; accessibility</a:t>
            </a:r>
          </a:p>
          <a:p>
            <a:endParaRPr lang="en-US" dirty="0"/>
          </a:p>
        </p:txBody>
      </p:sp>
    </p:spTree>
    <p:extLst>
      <p:ext uri="{BB962C8B-B14F-4D97-AF65-F5344CB8AC3E}">
        <p14:creationId xmlns:p14="http://schemas.microsoft.com/office/powerpoint/2010/main" val="4189458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9F2BD-62D6-3F46-A1D7-4DF38BFC3BF6}"/>
              </a:ext>
            </a:extLst>
          </p:cNvPr>
          <p:cNvSpPr>
            <a:spLocks noGrp="1"/>
          </p:cNvSpPr>
          <p:nvPr>
            <p:ph type="title"/>
          </p:nvPr>
        </p:nvSpPr>
        <p:spPr>
          <a:xfrm>
            <a:off x="409575" y="107945"/>
            <a:ext cx="10515600" cy="886159"/>
          </a:xfrm>
        </p:spPr>
        <p:txBody>
          <a:bodyPr/>
          <a:lstStyle/>
          <a:p>
            <a:r>
              <a:rPr lang="en-US" dirty="0"/>
              <a:t>Calls to Improve Campus Climate &amp; Access</a:t>
            </a:r>
          </a:p>
        </p:txBody>
      </p:sp>
      <p:sp>
        <p:nvSpPr>
          <p:cNvPr id="3" name="Content Placeholder 2">
            <a:extLst>
              <a:ext uri="{FF2B5EF4-FFF2-40B4-BE49-F238E27FC236}">
                <a16:creationId xmlns:a16="http://schemas.microsoft.com/office/drawing/2014/main" id="{9084AC45-8A27-2641-8E04-28BC257E3EAE}"/>
              </a:ext>
            </a:extLst>
          </p:cNvPr>
          <p:cNvSpPr>
            <a:spLocks noGrp="1"/>
          </p:cNvSpPr>
          <p:nvPr>
            <p:ph idx="1"/>
          </p:nvPr>
        </p:nvSpPr>
        <p:spPr>
          <a:xfrm>
            <a:off x="409574" y="1136984"/>
            <a:ext cx="10806113" cy="5406691"/>
          </a:xfrm>
        </p:spPr>
        <p:txBody>
          <a:bodyPr>
            <a:noAutofit/>
          </a:bodyPr>
          <a:lstStyle/>
          <a:p>
            <a:r>
              <a:rPr lang="en-US" sz="3200" dirty="0"/>
              <a:t>Respondents compared resources for other student groups (e.g., athletes, LGBTQA+) to what is available to them- not favorable.</a:t>
            </a:r>
          </a:p>
          <a:p>
            <a:endParaRPr lang="en-US" sz="3200" dirty="0"/>
          </a:p>
          <a:p>
            <a:r>
              <a:rPr lang="en-US" sz="3200" dirty="0"/>
              <a:t>Perceived a lack of knowledge or awareness of disability by faculty, staff, peers</a:t>
            </a:r>
          </a:p>
          <a:p>
            <a:pPr lvl="1"/>
            <a:r>
              <a:rPr lang="en-US" sz="3200" dirty="0"/>
              <a:t>Low expectations</a:t>
            </a:r>
          </a:p>
          <a:p>
            <a:pPr lvl="1"/>
            <a:r>
              <a:rPr lang="en-US" sz="3200" dirty="0"/>
              <a:t>High achieving students </a:t>
            </a:r>
          </a:p>
          <a:p>
            <a:endParaRPr lang="en-US" sz="3200" dirty="0"/>
          </a:p>
          <a:p>
            <a:r>
              <a:rPr lang="en-US" sz="3200" dirty="0"/>
              <a:t>Inaccessible spaces frustrating and alienating</a:t>
            </a:r>
          </a:p>
          <a:p>
            <a:pPr lvl="1"/>
            <a:r>
              <a:rPr lang="en-US" sz="3200" dirty="0"/>
              <a:t>Physical and online spaces</a:t>
            </a:r>
          </a:p>
        </p:txBody>
      </p:sp>
    </p:spTree>
    <p:extLst>
      <p:ext uri="{BB962C8B-B14F-4D97-AF65-F5344CB8AC3E}">
        <p14:creationId xmlns:p14="http://schemas.microsoft.com/office/powerpoint/2010/main" val="9556547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094D79E-B1E0-3944-88EF-E16699BB2892}"/>
              </a:ext>
            </a:extLst>
          </p:cNvPr>
          <p:cNvSpPr>
            <a:spLocks noGrp="1"/>
          </p:cNvSpPr>
          <p:nvPr>
            <p:ph idx="1"/>
          </p:nvPr>
        </p:nvSpPr>
        <p:spPr>
          <a:xfrm>
            <a:off x="426720" y="377952"/>
            <a:ext cx="11436096" cy="6291072"/>
          </a:xfrm>
        </p:spPr>
        <p:txBody>
          <a:bodyPr>
            <a:normAutofit lnSpcReduction="10000"/>
          </a:bodyPr>
          <a:lstStyle/>
          <a:p>
            <a:pPr marL="0" indent="0">
              <a:buNone/>
            </a:pPr>
            <a:r>
              <a:rPr lang="en-US" dirty="0"/>
              <a:t>“[University] has an LGBT student and faculty coalition, where it’s student and faculty who meet and discuss things that [University] needs to do for that community, and I really wanted to start that here because I the thing is that [University], like you said, has all these students who have all these different needs, but I feel like </a:t>
            </a:r>
            <a:r>
              <a:rPr lang="en-US" b="1" dirty="0"/>
              <a:t>ODS is so small</a:t>
            </a:r>
            <a:r>
              <a:rPr lang="en-US" dirty="0"/>
              <a:t>.”</a:t>
            </a:r>
          </a:p>
          <a:p>
            <a:pPr marL="0" indent="0">
              <a:buNone/>
            </a:pPr>
            <a:endParaRPr lang="en-US" dirty="0"/>
          </a:p>
          <a:p>
            <a:pPr marL="0" indent="0">
              <a:buNone/>
            </a:pPr>
            <a:r>
              <a:rPr lang="en-US" dirty="0"/>
              <a:t>“Develop professors’ awareness of </a:t>
            </a:r>
            <a:r>
              <a:rPr lang="en-US" b="1" dirty="0"/>
              <a:t>all disabilities</a:t>
            </a:r>
            <a:r>
              <a:rPr lang="en-US" dirty="0"/>
              <a:t>, not just the common ones like ADHD.” </a:t>
            </a:r>
          </a:p>
          <a:p>
            <a:pPr marL="0" indent="0">
              <a:buNone/>
            </a:pPr>
            <a:endParaRPr lang="en-US" dirty="0"/>
          </a:p>
          <a:p>
            <a:pPr marL="0" indent="0">
              <a:buNone/>
            </a:pPr>
            <a:r>
              <a:rPr lang="en-US" dirty="0"/>
              <a:t>“Many of my classes are on the 3</a:t>
            </a:r>
            <a:r>
              <a:rPr lang="en-US" baseline="30000" dirty="0"/>
              <a:t>rd</a:t>
            </a:r>
            <a:r>
              <a:rPr lang="en-US" dirty="0"/>
              <a:t> floor and the building only has 2 freight elevators. I am unable to open the heavy exterior doors and have injured myself in trying. This semester I have 2 classes in that building and the </a:t>
            </a:r>
            <a:r>
              <a:rPr lang="en-US" b="1" dirty="0"/>
              <a:t>only option is to have the secretary assist me up to my class</a:t>
            </a:r>
            <a:r>
              <a:rPr lang="en-US" dirty="0"/>
              <a:t>. Sometimes she is not available, so it is unworkable on those days. I have the class teacher or a student assist me back down the elevator. That works well.” </a:t>
            </a:r>
          </a:p>
        </p:txBody>
      </p:sp>
    </p:spTree>
    <p:extLst>
      <p:ext uri="{BB962C8B-B14F-4D97-AF65-F5344CB8AC3E}">
        <p14:creationId xmlns:p14="http://schemas.microsoft.com/office/powerpoint/2010/main" val="3277924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5F3673-ECC1-864B-BF4D-974433FB49AA}"/>
              </a:ext>
            </a:extLst>
          </p:cNvPr>
          <p:cNvSpPr>
            <a:spLocks noGrp="1"/>
          </p:cNvSpPr>
          <p:nvPr>
            <p:ph idx="1"/>
          </p:nvPr>
        </p:nvSpPr>
        <p:spPr>
          <a:xfrm>
            <a:off x="142875" y="285749"/>
            <a:ext cx="11686268" cy="6289221"/>
          </a:xfrm>
        </p:spPr>
        <p:txBody>
          <a:bodyPr>
            <a:normAutofit fontScale="92500"/>
          </a:bodyPr>
          <a:lstStyle/>
          <a:p>
            <a:pPr marL="0" indent="0">
              <a:buNone/>
            </a:pPr>
            <a:r>
              <a:rPr lang="en-US" dirty="0"/>
              <a:t>“I really wish that the disability services staff would realize that </a:t>
            </a:r>
            <a:r>
              <a:rPr lang="en-US" b="1" dirty="0"/>
              <a:t>I am a strong student with significant academic goals.</a:t>
            </a:r>
            <a:r>
              <a:rPr lang="en-US" dirty="0"/>
              <a:t> I am a math major with a 4.0 GPA currently taking a graduate math course in my junior year and keeping pace with the graduate students! I intend to go to graduate school and earn a PhD.”</a:t>
            </a:r>
          </a:p>
          <a:p>
            <a:pPr marL="0" indent="0">
              <a:buNone/>
            </a:pPr>
            <a:endParaRPr lang="en-US" dirty="0"/>
          </a:p>
          <a:p>
            <a:pPr marL="0" indent="0">
              <a:buNone/>
            </a:pPr>
            <a:r>
              <a:rPr lang="en-US" dirty="0"/>
              <a:t>“I applied for it before I started the RHS  major. I went in there and started to talk about my resume, how I started wings and the person who interviewed me asked if I had disability, which I did not know at that time it was illegal. the thing was I felt so pressured to admit what it was because I didn't want to be looked as I was secretive or some kind of way when I applied for a job. once I said it I felt such a need to defend myself, just like I have this, wait a second, I can still do this job like it just affects me. I just completely blew off the interview. </a:t>
            </a:r>
            <a:r>
              <a:rPr lang="en-US" b="1" dirty="0"/>
              <a:t>I left in tears because I just ruined the whole thing and it was so uncomfortable. </a:t>
            </a:r>
            <a:r>
              <a:rPr lang="en-US" dirty="0"/>
              <a:t>I did not realize that it was not ok until I went to class in fall.  So yeah. I mean, even targeting younger students, </a:t>
            </a:r>
            <a:r>
              <a:rPr lang="en-US" dirty="0" err="1"/>
              <a:t>'cause</a:t>
            </a:r>
            <a:r>
              <a:rPr lang="en-US" dirty="0"/>
              <a:t> you apply for jobs all through your college and internship everything. I don't want to wait until I get a real job.”</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5598756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C6A62-8615-DD49-8F20-9265C5F5B50C}"/>
              </a:ext>
            </a:extLst>
          </p:cNvPr>
          <p:cNvSpPr>
            <a:spLocks noGrp="1"/>
          </p:cNvSpPr>
          <p:nvPr>
            <p:ph type="title"/>
          </p:nvPr>
        </p:nvSpPr>
        <p:spPr>
          <a:xfrm>
            <a:off x="402720" y="79374"/>
            <a:ext cx="10515600" cy="886159"/>
          </a:xfrm>
        </p:spPr>
        <p:txBody>
          <a:bodyPr/>
          <a:lstStyle/>
          <a:p>
            <a:r>
              <a:rPr lang="en-US" dirty="0"/>
              <a:t>Belonging &amp; Inclusion - What can we do?</a:t>
            </a:r>
          </a:p>
        </p:txBody>
      </p:sp>
      <p:sp>
        <p:nvSpPr>
          <p:cNvPr id="3" name="Content Placeholder 2">
            <a:extLst>
              <a:ext uri="{FF2B5EF4-FFF2-40B4-BE49-F238E27FC236}">
                <a16:creationId xmlns:a16="http://schemas.microsoft.com/office/drawing/2014/main" id="{FA7D4570-2DB9-D74B-8DA2-D713553F82C8}"/>
              </a:ext>
            </a:extLst>
          </p:cNvPr>
          <p:cNvSpPr>
            <a:spLocks noGrp="1"/>
          </p:cNvSpPr>
          <p:nvPr>
            <p:ph idx="1"/>
          </p:nvPr>
        </p:nvSpPr>
        <p:spPr>
          <a:xfrm>
            <a:off x="316992" y="1151271"/>
            <a:ext cx="10941558" cy="5495713"/>
          </a:xfrm>
        </p:spPr>
        <p:txBody>
          <a:bodyPr>
            <a:normAutofit fontScale="92500"/>
          </a:bodyPr>
          <a:lstStyle/>
          <a:p>
            <a:r>
              <a:rPr lang="en-US" sz="3500" dirty="0"/>
              <a:t>Support students in building self-advocacy to address disability-related challenges</a:t>
            </a:r>
          </a:p>
          <a:p>
            <a:pPr lvl="1"/>
            <a:r>
              <a:rPr lang="en-US" sz="3000" dirty="0"/>
              <a:t>Approaching instructors</a:t>
            </a:r>
          </a:p>
          <a:p>
            <a:pPr lvl="1"/>
            <a:r>
              <a:rPr lang="en-US" sz="3000" dirty="0"/>
              <a:t>Peer interactions</a:t>
            </a:r>
          </a:p>
          <a:p>
            <a:pPr lvl="1"/>
            <a:r>
              <a:rPr lang="en-US" sz="3000" dirty="0"/>
              <a:t>Employment</a:t>
            </a:r>
          </a:p>
          <a:p>
            <a:pPr marL="0" indent="0">
              <a:buNone/>
            </a:pPr>
            <a:endParaRPr lang="en-US" dirty="0"/>
          </a:p>
          <a:p>
            <a:pPr marL="0" indent="0">
              <a:buNone/>
            </a:pPr>
            <a:r>
              <a:rPr lang="en-US" sz="3200" dirty="0"/>
              <a:t>“Having a discussion group and some guidance of how to talk with professors or being confident in your disability, how to respond to peer situations that might arise which is something that everybody feels no matter what their disability is. I think probably that would helpful for a group moving forward here. I think near graduation, ways that people discussed applying for jobs."</a:t>
            </a:r>
          </a:p>
        </p:txBody>
      </p:sp>
    </p:spTree>
    <p:extLst>
      <p:ext uri="{BB962C8B-B14F-4D97-AF65-F5344CB8AC3E}">
        <p14:creationId xmlns:p14="http://schemas.microsoft.com/office/powerpoint/2010/main" val="1713166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552E2-109B-9B41-A068-F75F34A81920}"/>
              </a:ext>
            </a:extLst>
          </p:cNvPr>
          <p:cNvSpPr>
            <a:spLocks noGrp="1"/>
          </p:cNvSpPr>
          <p:nvPr>
            <p:ph type="title"/>
          </p:nvPr>
        </p:nvSpPr>
        <p:spPr>
          <a:xfrm>
            <a:off x="514350" y="193675"/>
            <a:ext cx="10515600" cy="886159"/>
          </a:xfrm>
        </p:spPr>
        <p:txBody>
          <a:bodyPr/>
          <a:lstStyle/>
          <a:p>
            <a:r>
              <a:rPr lang="en-US" dirty="0"/>
              <a:t>A little about me and about today…</a:t>
            </a:r>
          </a:p>
        </p:txBody>
      </p:sp>
      <p:sp>
        <p:nvSpPr>
          <p:cNvPr id="3" name="Content Placeholder 2">
            <a:extLst>
              <a:ext uri="{FF2B5EF4-FFF2-40B4-BE49-F238E27FC236}">
                <a16:creationId xmlns:a16="http://schemas.microsoft.com/office/drawing/2014/main" id="{8D19E0C6-D2EC-D64F-A6FD-6FE63215EB78}"/>
              </a:ext>
            </a:extLst>
          </p:cNvPr>
          <p:cNvSpPr>
            <a:spLocks noGrp="1"/>
          </p:cNvSpPr>
          <p:nvPr>
            <p:ph idx="1"/>
          </p:nvPr>
        </p:nvSpPr>
        <p:spPr>
          <a:xfrm>
            <a:off x="514350" y="1079834"/>
            <a:ext cx="10839450" cy="4848225"/>
          </a:xfrm>
        </p:spPr>
        <p:txBody>
          <a:bodyPr/>
          <a:lstStyle/>
          <a:p>
            <a:r>
              <a:rPr lang="en-US" sz="3200" dirty="0"/>
              <a:t>Former VR counselor </a:t>
            </a:r>
          </a:p>
          <a:p>
            <a:r>
              <a:rPr lang="en-US" sz="3200" dirty="0"/>
              <a:t>Instructor/faculty experience</a:t>
            </a:r>
          </a:p>
          <a:p>
            <a:r>
              <a:rPr lang="en-US" sz="3200" dirty="0"/>
              <a:t>Research interests</a:t>
            </a:r>
          </a:p>
          <a:p>
            <a:endParaRPr lang="en-US" dirty="0"/>
          </a:p>
          <a:p>
            <a:endParaRPr lang="en-US" dirty="0"/>
          </a:p>
        </p:txBody>
      </p:sp>
      <p:sp>
        <p:nvSpPr>
          <p:cNvPr id="5" name="Hexagon 4">
            <a:extLst>
              <a:ext uri="{FF2B5EF4-FFF2-40B4-BE49-F238E27FC236}">
                <a16:creationId xmlns:a16="http://schemas.microsoft.com/office/drawing/2014/main" id="{112C4E07-4674-DF49-B009-592604853DFE}"/>
              </a:ext>
            </a:extLst>
          </p:cNvPr>
          <p:cNvSpPr/>
          <p:nvPr/>
        </p:nvSpPr>
        <p:spPr>
          <a:xfrm>
            <a:off x="8144688" y="4067260"/>
            <a:ext cx="2248929" cy="1850329"/>
          </a:xfrm>
          <a:prstGeom prst="hexagon">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t>Enhanced Supports</a:t>
            </a:r>
          </a:p>
        </p:txBody>
      </p:sp>
      <p:sp>
        <p:nvSpPr>
          <p:cNvPr id="6" name="Hexagon 5">
            <a:extLst>
              <a:ext uri="{FF2B5EF4-FFF2-40B4-BE49-F238E27FC236}">
                <a16:creationId xmlns:a16="http://schemas.microsoft.com/office/drawing/2014/main" id="{FEECFDEF-5321-5B4D-8D09-962408F76FED}"/>
              </a:ext>
            </a:extLst>
          </p:cNvPr>
          <p:cNvSpPr/>
          <p:nvPr/>
        </p:nvSpPr>
        <p:spPr>
          <a:xfrm>
            <a:off x="6310026" y="3113560"/>
            <a:ext cx="2248929" cy="1850329"/>
          </a:xfrm>
          <a:prstGeom prst="hexagon">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t>Compliance</a:t>
            </a:r>
          </a:p>
        </p:txBody>
      </p:sp>
      <p:sp>
        <p:nvSpPr>
          <p:cNvPr id="7" name="Hexagon 6">
            <a:extLst>
              <a:ext uri="{FF2B5EF4-FFF2-40B4-BE49-F238E27FC236}">
                <a16:creationId xmlns:a16="http://schemas.microsoft.com/office/drawing/2014/main" id="{3D821324-2D0D-F643-A9D2-FC0FECEAB1CA}"/>
              </a:ext>
            </a:extLst>
          </p:cNvPr>
          <p:cNvSpPr/>
          <p:nvPr/>
        </p:nvSpPr>
        <p:spPr>
          <a:xfrm>
            <a:off x="8144688" y="2171291"/>
            <a:ext cx="2248929" cy="1850329"/>
          </a:xfrm>
          <a:prstGeom prst="hexagon">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t>University Resources</a:t>
            </a:r>
          </a:p>
        </p:txBody>
      </p:sp>
      <p:sp>
        <p:nvSpPr>
          <p:cNvPr id="8" name="Hexagon 7">
            <a:extLst>
              <a:ext uri="{FF2B5EF4-FFF2-40B4-BE49-F238E27FC236}">
                <a16:creationId xmlns:a16="http://schemas.microsoft.com/office/drawing/2014/main" id="{E5588AEF-C687-2042-8088-5448CDDE921E}"/>
              </a:ext>
            </a:extLst>
          </p:cNvPr>
          <p:cNvSpPr/>
          <p:nvPr/>
        </p:nvSpPr>
        <p:spPr>
          <a:xfrm>
            <a:off x="6310026" y="1211437"/>
            <a:ext cx="2248929" cy="1850329"/>
          </a:xfrm>
          <a:prstGeom prst="hexagon">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t>Campus Climate &amp; Inclusion</a:t>
            </a:r>
          </a:p>
        </p:txBody>
      </p:sp>
      <p:sp>
        <p:nvSpPr>
          <p:cNvPr id="9" name="Content Placeholder 2">
            <a:extLst>
              <a:ext uri="{FF2B5EF4-FFF2-40B4-BE49-F238E27FC236}">
                <a16:creationId xmlns:a16="http://schemas.microsoft.com/office/drawing/2014/main" id="{BDDD8369-C79E-DA47-894E-1F745349D4E9}"/>
              </a:ext>
            </a:extLst>
          </p:cNvPr>
          <p:cNvSpPr txBox="1">
            <a:spLocks/>
          </p:cNvSpPr>
          <p:nvPr/>
        </p:nvSpPr>
        <p:spPr>
          <a:xfrm>
            <a:off x="281354" y="3113560"/>
            <a:ext cx="5814645" cy="3744440"/>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b="1" dirty="0">
                <a:hlinkClick r:id="rId2" action="ppaction://hlinksldjump"/>
              </a:rPr>
              <a:t>Fleming, A. R.</a:t>
            </a:r>
            <a:r>
              <a:rPr lang="en-US" dirty="0">
                <a:hlinkClick r:id="rId2" action="ppaction://hlinksldjump"/>
              </a:rPr>
              <a:t>, Coduti, W. A., &amp; Herbert, J. T. (accepted). Development of a first-year success seminar for students with disabilities. </a:t>
            </a:r>
            <a:r>
              <a:rPr lang="en-US" i="1" dirty="0">
                <a:hlinkClick r:id="rId2" action="ppaction://hlinksldjump"/>
              </a:rPr>
              <a:t>To appear in: Journal of Postsecondary Education and Disability. </a:t>
            </a:r>
            <a:endParaRPr lang="en-US" i="1" dirty="0"/>
          </a:p>
          <a:p>
            <a:pPr marL="0" indent="0">
              <a:buFont typeface="Arial" panose="020B0604020202020204" pitchFamily="34" charset="0"/>
              <a:buNone/>
            </a:pPr>
            <a:endParaRPr lang="en-US" i="1" dirty="0"/>
          </a:p>
          <a:p>
            <a:pPr marL="0" indent="0">
              <a:buFont typeface="Arial" panose="020B0604020202020204" pitchFamily="34" charset="0"/>
              <a:buNone/>
            </a:pPr>
            <a:r>
              <a:rPr lang="en-US" b="1" dirty="0">
                <a:hlinkClick r:id="rId3" action="ppaction://hlinksldjump"/>
              </a:rPr>
              <a:t>Fleming, A.R.,</a:t>
            </a:r>
            <a:r>
              <a:rPr lang="en-US" dirty="0">
                <a:hlinkClick r:id="rId3" action="ppaction://hlinksldjump"/>
              </a:rPr>
              <a:t> Oertle, K.M., &amp; Plotner, A.J. (2017). Student voices: Recommendations for improving postsecondary experiences of students with disabilities. </a:t>
            </a:r>
            <a:r>
              <a:rPr lang="en-US" i="1" dirty="0">
                <a:hlinkClick r:id="rId3" action="ppaction://hlinksldjump"/>
              </a:rPr>
              <a:t>Journal of Postsecondary Education and Disability, 30</a:t>
            </a:r>
            <a:r>
              <a:rPr lang="en-US" dirty="0">
                <a:hlinkClick r:id="rId3" action="ppaction://hlinksldjump"/>
              </a:rPr>
              <a:t>(4), 309-326</a:t>
            </a:r>
            <a:r>
              <a:rPr lang="en-US" i="1" dirty="0">
                <a:hlinkClick r:id="rId3" action="ppaction://hlinksldjump"/>
              </a:rPr>
              <a:t>.</a:t>
            </a:r>
            <a:endParaRPr lang="en-US" dirty="0">
              <a:hlinkClick r:id="rId3" action="ppaction://hlinksldjump"/>
            </a:endParaRPr>
          </a:p>
          <a:p>
            <a:pPr marL="0" indent="0">
              <a:buFont typeface="Arial" panose="020B0604020202020204" pitchFamily="34" charset="0"/>
              <a:buNone/>
            </a:pPr>
            <a:endParaRPr lang="en-US" dirty="0">
              <a:hlinkClick r:id="rId3" action="ppaction://hlinksldjump"/>
            </a:endParaRPr>
          </a:p>
          <a:p>
            <a:pPr marL="0" indent="0">
              <a:buFont typeface="Arial" panose="020B0604020202020204" pitchFamily="34" charset="0"/>
              <a:buNone/>
            </a:pPr>
            <a:r>
              <a:rPr lang="en-US" b="1" dirty="0">
                <a:hlinkClick r:id="rId3" action="ppaction://hlinksldjump"/>
              </a:rPr>
              <a:t>Fleming, A.R</a:t>
            </a:r>
            <a:r>
              <a:rPr lang="en-US" dirty="0">
                <a:hlinkClick r:id="rId3" action="ppaction://hlinksldjump"/>
              </a:rPr>
              <a:t>., Oertle, K.M., Plotner, A.J., &amp; Hakun, J.G. (2017). Influence of social factors on student satisfaction among college students with disabilities. </a:t>
            </a:r>
            <a:r>
              <a:rPr lang="en-US" i="1" dirty="0">
                <a:hlinkClick r:id="rId3" action="ppaction://hlinksldjump"/>
              </a:rPr>
              <a:t>Journal of College Student Development, 58</a:t>
            </a:r>
            <a:r>
              <a:rPr lang="en-US" dirty="0">
                <a:hlinkClick r:id="rId3" action="ppaction://hlinksldjump"/>
              </a:rPr>
              <a:t>(2), 215-228.</a:t>
            </a:r>
            <a:r>
              <a:rPr lang="en-US" i="1" dirty="0">
                <a:hlinkClick r:id="rId3" action="ppaction://hlinksldjump"/>
              </a:rPr>
              <a:t> </a:t>
            </a:r>
            <a:endParaRPr lang="en-US" i="1" dirty="0"/>
          </a:p>
          <a:p>
            <a:pPr marL="0" indent="0">
              <a:buFont typeface="Arial" panose="020B0604020202020204" pitchFamily="34" charset="0"/>
              <a:buNone/>
            </a:pPr>
            <a:endParaRPr lang="en-US" i="1" dirty="0"/>
          </a:p>
          <a:p>
            <a:pPr marL="0" indent="0">
              <a:buFont typeface="Arial" panose="020B0604020202020204" pitchFamily="34" charset="0"/>
              <a:buNone/>
            </a:pPr>
            <a:r>
              <a:rPr lang="en-US" dirty="0">
                <a:hlinkClick r:id="rId2" action="ppaction://hlinksldjump"/>
              </a:rPr>
              <a:t>Coduti, W. A., </a:t>
            </a:r>
            <a:r>
              <a:rPr lang="en-US" b="1" dirty="0">
                <a:hlinkClick r:id="rId2" action="ppaction://hlinksldjump"/>
              </a:rPr>
              <a:t>Fleming, A. R., </a:t>
            </a:r>
            <a:r>
              <a:rPr lang="en-US" dirty="0">
                <a:hlinkClick r:id="rId2" action="ppaction://hlinksldjump"/>
              </a:rPr>
              <a:t>&amp; Herbert, J. T. (in review). College Students with Disabilities: How University Policies, Resources, and Staff Practices Impact Student Experience. </a:t>
            </a:r>
            <a:r>
              <a:rPr lang="en-US" i="1" dirty="0">
                <a:hlinkClick r:id="rId2" action="ppaction://hlinksldjump"/>
              </a:rPr>
              <a:t>Submitted to: Journal of Disability Policy Studies</a:t>
            </a: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26413696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5406AE-3996-CF4D-ACEC-A85881DC3F59}"/>
              </a:ext>
            </a:extLst>
          </p:cNvPr>
          <p:cNvSpPr>
            <a:spLocks noGrp="1"/>
          </p:cNvSpPr>
          <p:nvPr>
            <p:ph type="title"/>
          </p:nvPr>
        </p:nvSpPr>
        <p:spPr>
          <a:xfrm>
            <a:off x="467105" y="-144272"/>
            <a:ext cx="10515600" cy="1325563"/>
          </a:xfrm>
        </p:spPr>
        <p:txBody>
          <a:bodyPr/>
          <a:lstStyle/>
          <a:p>
            <a:r>
              <a:rPr lang="en-US" dirty="0"/>
              <a:t>Belonging &amp; Inclusion - What can we do?</a:t>
            </a:r>
          </a:p>
        </p:txBody>
      </p:sp>
      <p:sp>
        <p:nvSpPr>
          <p:cNvPr id="3" name="Content Placeholder 2">
            <a:extLst>
              <a:ext uri="{FF2B5EF4-FFF2-40B4-BE49-F238E27FC236}">
                <a16:creationId xmlns:a16="http://schemas.microsoft.com/office/drawing/2014/main" id="{89DD51FE-963D-3F42-A000-41186549B14E}"/>
              </a:ext>
            </a:extLst>
          </p:cNvPr>
          <p:cNvSpPr>
            <a:spLocks noGrp="1"/>
          </p:cNvSpPr>
          <p:nvPr>
            <p:ph idx="1"/>
          </p:nvPr>
        </p:nvSpPr>
        <p:spPr>
          <a:xfrm>
            <a:off x="342900" y="1181292"/>
            <a:ext cx="11010900" cy="5573076"/>
          </a:xfrm>
        </p:spPr>
        <p:txBody>
          <a:bodyPr>
            <a:normAutofit lnSpcReduction="10000"/>
          </a:bodyPr>
          <a:lstStyle/>
          <a:p>
            <a:r>
              <a:rPr lang="en-US" sz="3600" dirty="0"/>
              <a:t>Offer ways for students to connect with other students. </a:t>
            </a:r>
          </a:p>
          <a:p>
            <a:pPr lvl="1"/>
            <a:r>
              <a:rPr lang="en-US" sz="3200" dirty="0"/>
              <a:t>Peer mentors</a:t>
            </a:r>
          </a:p>
          <a:p>
            <a:pPr lvl="1"/>
            <a:r>
              <a:rPr lang="en-US" sz="3200" dirty="0"/>
              <a:t>Casual &amp; formal opportunities</a:t>
            </a:r>
          </a:p>
          <a:p>
            <a:pPr lvl="1"/>
            <a:endParaRPr lang="en-US" sz="3200" dirty="0"/>
          </a:p>
          <a:p>
            <a:pPr marL="0" indent="0">
              <a:buNone/>
            </a:pPr>
            <a:r>
              <a:rPr lang="en-US" sz="3600" dirty="0"/>
              <a:t>“I feel sometimes like I am on a boat in the dark. I know other people are on the boat, but I can’t see them. I want to know who else is on my boat.” </a:t>
            </a:r>
          </a:p>
          <a:p>
            <a:pPr marL="0" indent="0">
              <a:buNone/>
            </a:pPr>
            <a:endParaRPr lang="en-US" dirty="0"/>
          </a:p>
          <a:p>
            <a:pPr marL="0" indent="0">
              <a:buNone/>
            </a:pPr>
            <a:r>
              <a:rPr lang="en-US" sz="3600" dirty="0"/>
              <a:t>Students can lead on this!</a:t>
            </a:r>
          </a:p>
          <a:p>
            <a:pPr lvl="1"/>
            <a:r>
              <a:rPr lang="en-US" sz="2800" dirty="0">
                <a:hlinkClick r:id="rId2"/>
              </a:rPr>
              <a:t>WINGS </a:t>
            </a:r>
            <a:endParaRPr lang="en-US" sz="2800" dirty="0"/>
          </a:p>
          <a:p>
            <a:pPr lvl="1"/>
            <a:r>
              <a:rPr lang="en-US" sz="2800" dirty="0">
                <a:hlinkClick r:id="rId3"/>
              </a:rPr>
              <a:t>Disabled &amp; Proud </a:t>
            </a:r>
            <a:r>
              <a:rPr lang="en-US" sz="2800" dirty="0"/>
              <a:t>online conference </a:t>
            </a:r>
          </a:p>
          <a:p>
            <a:pPr marL="0" indent="0">
              <a:buNone/>
            </a:pPr>
            <a:endParaRPr lang="en-US" sz="3600" dirty="0"/>
          </a:p>
        </p:txBody>
      </p:sp>
    </p:spTree>
    <p:extLst>
      <p:ext uri="{BB962C8B-B14F-4D97-AF65-F5344CB8AC3E}">
        <p14:creationId xmlns:p14="http://schemas.microsoft.com/office/powerpoint/2010/main" val="9645288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71648E-DF42-7D4C-AD24-66BC3C77A05F}"/>
              </a:ext>
            </a:extLst>
          </p:cNvPr>
          <p:cNvSpPr>
            <a:spLocks noGrp="1"/>
          </p:cNvSpPr>
          <p:nvPr>
            <p:ph type="title"/>
          </p:nvPr>
        </p:nvSpPr>
        <p:spPr>
          <a:xfrm>
            <a:off x="492252" y="136525"/>
            <a:ext cx="10515600" cy="886159"/>
          </a:xfrm>
        </p:spPr>
        <p:txBody>
          <a:bodyPr>
            <a:normAutofit/>
          </a:bodyPr>
          <a:lstStyle/>
          <a:p>
            <a:r>
              <a:rPr lang="en-US" dirty="0"/>
              <a:t>Belonging &amp; Inclusion - What can we do?</a:t>
            </a:r>
          </a:p>
        </p:txBody>
      </p:sp>
      <p:sp>
        <p:nvSpPr>
          <p:cNvPr id="3" name="Content Placeholder 2">
            <a:extLst>
              <a:ext uri="{FF2B5EF4-FFF2-40B4-BE49-F238E27FC236}">
                <a16:creationId xmlns:a16="http://schemas.microsoft.com/office/drawing/2014/main" id="{7842300F-B1E9-AB4F-B35E-D05ABA76D74D}"/>
              </a:ext>
            </a:extLst>
          </p:cNvPr>
          <p:cNvSpPr>
            <a:spLocks noGrp="1"/>
          </p:cNvSpPr>
          <p:nvPr>
            <p:ph idx="1"/>
          </p:nvPr>
        </p:nvSpPr>
        <p:spPr>
          <a:xfrm>
            <a:off x="142875" y="1022684"/>
            <a:ext cx="11772899" cy="5506703"/>
          </a:xfrm>
        </p:spPr>
        <p:txBody>
          <a:bodyPr>
            <a:normAutofit/>
          </a:bodyPr>
          <a:lstStyle/>
          <a:p>
            <a:pPr marL="0" indent="0">
              <a:buNone/>
            </a:pPr>
            <a:endParaRPr lang="en-US" dirty="0"/>
          </a:p>
          <a:p>
            <a:r>
              <a:rPr lang="en-US" sz="3200" dirty="0"/>
              <a:t>Be a resource for faculty and staff on educating about disability. Insert ourselves in faculty and staff trainings (e.g., new faculty orientation), Disability awareness learning opportunities. </a:t>
            </a:r>
          </a:p>
          <a:p>
            <a:pPr lvl="1"/>
            <a:r>
              <a:rPr lang="en-US" sz="2800" dirty="0"/>
              <a:t>PSU example- LGBTQA+ Center </a:t>
            </a:r>
          </a:p>
          <a:p>
            <a:endParaRPr lang="en-US" sz="3200" dirty="0"/>
          </a:p>
          <a:p>
            <a:pPr marL="0" indent="0">
              <a:buNone/>
            </a:pPr>
            <a:endParaRPr lang="en-US" sz="3200" dirty="0"/>
          </a:p>
          <a:p>
            <a:r>
              <a:rPr lang="en-US" sz="3200" dirty="0"/>
              <a:t>Insert ourselves in Strategic planning (architectural and otherwise) to ensure inclusion of disability-related considerations. </a:t>
            </a:r>
          </a:p>
          <a:p>
            <a:pPr marL="0" indent="0">
              <a:buNone/>
            </a:pPr>
            <a:endParaRPr lang="en-US" sz="3200" dirty="0"/>
          </a:p>
        </p:txBody>
      </p:sp>
      <p:pic>
        <p:nvPicPr>
          <p:cNvPr id="5" name="Picture 4">
            <a:extLst>
              <a:ext uri="{FF2B5EF4-FFF2-40B4-BE49-F238E27FC236}">
                <a16:creationId xmlns:a16="http://schemas.microsoft.com/office/drawing/2014/main" id="{3CEA2342-3C57-074F-A9F9-37309B85C7B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48285" y="2491948"/>
            <a:ext cx="1667489" cy="2171803"/>
          </a:xfrm>
          <a:prstGeom prst="rect">
            <a:avLst/>
          </a:prstGeom>
        </p:spPr>
      </p:pic>
    </p:spTree>
    <p:extLst>
      <p:ext uri="{BB962C8B-B14F-4D97-AF65-F5344CB8AC3E}">
        <p14:creationId xmlns:p14="http://schemas.microsoft.com/office/powerpoint/2010/main" val="10045087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62B9E75-7D33-674F-AA7E-8042FFB98B34}"/>
              </a:ext>
            </a:extLst>
          </p:cNvPr>
          <p:cNvSpPr>
            <a:spLocks noGrp="1"/>
          </p:cNvSpPr>
          <p:nvPr/>
        </p:nvSpPr>
        <p:spPr>
          <a:xfrm>
            <a:off x="838200" y="2985920"/>
            <a:ext cx="10515600" cy="8861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800" kern="1200" baseline="0">
                <a:solidFill>
                  <a:schemeClr val="accent1"/>
                </a:solidFill>
                <a:latin typeface="+mj-lt"/>
                <a:ea typeface="+mj-ea"/>
                <a:cs typeface="+mj-cs"/>
              </a:defRPr>
            </a:lvl1pPr>
          </a:lstStyle>
          <a:p>
            <a:endParaRPr lang="en-US"/>
          </a:p>
        </p:txBody>
      </p:sp>
      <p:sp>
        <p:nvSpPr>
          <p:cNvPr id="9" name="Hexagon 8">
            <a:extLst>
              <a:ext uri="{FF2B5EF4-FFF2-40B4-BE49-F238E27FC236}">
                <a16:creationId xmlns:a16="http://schemas.microsoft.com/office/drawing/2014/main" id="{72F18BC8-0021-D040-B918-F771864F6FDA}"/>
              </a:ext>
            </a:extLst>
          </p:cNvPr>
          <p:cNvSpPr/>
          <p:nvPr/>
        </p:nvSpPr>
        <p:spPr>
          <a:xfrm>
            <a:off x="5647673" y="4067260"/>
            <a:ext cx="2248929" cy="1850329"/>
          </a:xfrm>
          <a:prstGeom prst="hexagon">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t>Enhanced Supports</a:t>
            </a:r>
          </a:p>
        </p:txBody>
      </p:sp>
      <p:sp>
        <p:nvSpPr>
          <p:cNvPr id="10" name="Hexagon 9">
            <a:extLst>
              <a:ext uri="{FF2B5EF4-FFF2-40B4-BE49-F238E27FC236}">
                <a16:creationId xmlns:a16="http://schemas.microsoft.com/office/drawing/2014/main" id="{22C6B7F3-B050-F44F-9240-65A206C863D0}"/>
              </a:ext>
            </a:extLst>
          </p:cNvPr>
          <p:cNvSpPr/>
          <p:nvPr/>
        </p:nvSpPr>
        <p:spPr>
          <a:xfrm>
            <a:off x="3813011" y="3113560"/>
            <a:ext cx="2248929" cy="1850329"/>
          </a:xfrm>
          <a:prstGeom prst="hexagon">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t>Compliance</a:t>
            </a:r>
          </a:p>
        </p:txBody>
      </p:sp>
      <p:sp>
        <p:nvSpPr>
          <p:cNvPr id="11" name="Hexagon 10">
            <a:extLst>
              <a:ext uri="{FF2B5EF4-FFF2-40B4-BE49-F238E27FC236}">
                <a16:creationId xmlns:a16="http://schemas.microsoft.com/office/drawing/2014/main" id="{99E3A988-BFEF-5041-B451-37F68FC29ECF}"/>
              </a:ext>
            </a:extLst>
          </p:cNvPr>
          <p:cNvSpPr/>
          <p:nvPr/>
        </p:nvSpPr>
        <p:spPr>
          <a:xfrm>
            <a:off x="5647673" y="2171291"/>
            <a:ext cx="2248929" cy="1850329"/>
          </a:xfrm>
          <a:prstGeom prst="hexagon">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t>University Resources</a:t>
            </a:r>
          </a:p>
        </p:txBody>
      </p:sp>
      <p:sp>
        <p:nvSpPr>
          <p:cNvPr id="12" name="Hexagon 11">
            <a:extLst>
              <a:ext uri="{FF2B5EF4-FFF2-40B4-BE49-F238E27FC236}">
                <a16:creationId xmlns:a16="http://schemas.microsoft.com/office/drawing/2014/main" id="{9EF541BB-598D-0448-8746-E9421FB67E38}"/>
              </a:ext>
            </a:extLst>
          </p:cNvPr>
          <p:cNvSpPr/>
          <p:nvPr/>
        </p:nvSpPr>
        <p:spPr>
          <a:xfrm>
            <a:off x="3813011" y="1229022"/>
            <a:ext cx="2248929" cy="1850329"/>
          </a:xfrm>
          <a:prstGeom prst="hexagon">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t>Campus Climate &amp; Inclusion</a:t>
            </a:r>
          </a:p>
        </p:txBody>
      </p:sp>
    </p:spTree>
    <p:extLst>
      <p:ext uri="{BB962C8B-B14F-4D97-AF65-F5344CB8AC3E}">
        <p14:creationId xmlns:p14="http://schemas.microsoft.com/office/powerpoint/2010/main" val="36870357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AB7ED-1B97-0341-B018-177ADC59B137}"/>
              </a:ext>
            </a:extLst>
          </p:cNvPr>
          <p:cNvSpPr>
            <a:spLocks noGrp="1"/>
          </p:cNvSpPr>
          <p:nvPr>
            <p:ph type="title"/>
          </p:nvPr>
        </p:nvSpPr>
        <p:spPr>
          <a:xfrm>
            <a:off x="365759" y="0"/>
            <a:ext cx="10515600" cy="1147763"/>
          </a:xfrm>
        </p:spPr>
        <p:txBody>
          <a:bodyPr/>
          <a:lstStyle/>
          <a:p>
            <a:r>
              <a:rPr lang="en-US" dirty="0"/>
              <a:t>University Resources</a:t>
            </a:r>
          </a:p>
        </p:txBody>
      </p:sp>
      <p:sp>
        <p:nvSpPr>
          <p:cNvPr id="3" name="Content Placeholder 2">
            <a:extLst>
              <a:ext uri="{FF2B5EF4-FFF2-40B4-BE49-F238E27FC236}">
                <a16:creationId xmlns:a16="http://schemas.microsoft.com/office/drawing/2014/main" id="{4BE4D68E-539E-2949-8251-6EE3C0F5AC66}"/>
              </a:ext>
            </a:extLst>
          </p:cNvPr>
          <p:cNvSpPr>
            <a:spLocks noGrp="1"/>
          </p:cNvSpPr>
          <p:nvPr>
            <p:ph idx="1"/>
          </p:nvPr>
        </p:nvSpPr>
        <p:spPr>
          <a:xfrm>
            <a:off x="365759" y="1147763"/>
            <a:ext cx="11364279" cy="5410200"/>
          </a:xfrm>
        </p:spPr>
        <p:txBody>
          <a:bodyPr>
            <a:normAutofit/>
          </a:bodyPr>
          <a:lstStyle/>
          <a:p>
            <a:r>
              <a:rPr lang="en-US" sz="3600" dirty="0"/>
              <a:t>Disability Resources </a:t>
            </a:r>
          </a:p>
          <a:p>
            <a:pPr lvl="1"/>
            <a:r>
              <a:rPr lang="en-US" sz="3200" dirty="0"/>
              <a:t>Positive and negative experiences</a:t>
            </a:r>
          </a:p>
          <a:p>
            <a:pPr lvl="1"/>
            <a:r>
              <a:rPr lang="en-US" sz="3200" dirty="0"/>
              <a:t>Want transparency and individualized approach</a:t>
            </a:r>
          </a:p>
          <a:p>
            <a:pPr lvl="1"/>
            <a:endParaRPr lang="en-US" dirty="0"/>
          </a:p>
          <a:p>
            <a:r>
              <a:rPr lang="en-US" sz="3600" dirty="0"/>
              <a:t>Increase visibility and connectedness</a:t>
            </a:r>
          </a:p>
          <a:p>
            <a:pPr lvl="1"/>
            <a:r>
              <a:rPr lang="en-US" sz="3200" dirty="0"/>
              <a:t>Underutilized and misunderstood</a:t>
            </a:r>
          </a:p>
          <a:p>
            <a:pPr lvl="1"/>
            <a:r>
              <a:rPr lang="en-US" sz="3200" dirty="0"/>
              <a:t>Are general student supports (e.g., counseling center, career center, tutoring, advising) prepared to help students with disabilities? </a:t>
            </a:r>
          </a:p>
          <a:p>
            <a:endParaRPr lang="en-US" dirty="0"/>
          </a:p>
          <a:p>
            <a:endParaRPr lang="en-US" dirty="0"/>
          </a:p>
        </p:txBody>
      </p:sp>
    </p:spTree>
    <p:extLst>
      <p:ext uri="{BB962C8B-B14F-4D97-AF65-F5344CB8AC3E}">
        <p14:creationId xmlns:p14="http://schemas.microsoft.com/office/powerpoint/2010/main" val="39710441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AB7ED-1B97-0341-B018-177ADC59B137}"/>
              </a:ext>
            </a:extLst>
          </p:cNvPr>
          <p:cNvSpPr>
            <a:spLocks noGrp="1"/>
          </p:cNvSpPr>
          <p:nvPr>
            <p:ph type="title"/>
          </p:nvPr>
        </p:nvSpPr>
        <p:spPr>
          <a:xfrm>
            <a:off x="365759" y="0"/>
            <a:ext cx="10515600" cy="1147763"/>
          </a:xfrm>
        </p:spPr>
        <p:txBody>
          <a:bodyPr/>
          <a:lstStyle/>
          <a:p>
            <a:r>
              <a:rPr lang="en-US" dirty="0"/>
              <a:t>University Resources</a:t>
            </a:r>
          </a:p>
        </p:txBody>
      </p:sp>
      <p:sp>
        <p:nvSpPr>
          <p:cNvPr id="3" name="Content Placeholder 2">
            <a:extLst>
              <a:ext uri="{FF2B5EF4-FFF2-40B4-BE49-F238E27FC236}">
                <a16:creationId xmlns:a16="http://schemas.microsoft.com/office/drawing/2014/main" id="{4BE4D68E-539E-2949-8251-6EE3C0F5AC66}"/>
              </a:ext>
            </a:extLst>
          </p:cNvPr>
          <p:cNvSpPr>
            <a:spLocks noGrp="1"/>
          </p:cNvSpPr>
          <p:nvPr>
            <p:ph idx="1"/>
          </p:nvPr>
        </p:nvSpPr>
        <p:spPr>
          <a:xfrm>
            <a:off x="365759" y="1147763"/>
            <a:ext cx="11364279" cy="5410200"/>
          </a:xfrm>
        </p:spPr>
        <p:txBody>
          <a:bodyPr>
            <a:normAutofit lnSpcReduction="10000"/>
          </a:bodyPr>
          <a:lstStyle/>
          <a:p>
            <a:r>
              <a:rPr lang="en-US" sz="4400" b="1" dirty="0"/>
              <a:t>Disability Resources </a:t>
            </a:r>
          </a:p>
          <a:p>
            <a:pPr lvl="1"/>
            <a:r>
              <a:rPr lang="en-US" sz="4400" b="1" dirty="0"/>
              <a:t>Positive and negative experiences</a:t>
            </a:r>
          </a:p>
          <a:p>
            <a:pPr lvl="1"/>
            <a:r>
              <a:rPr lang="en-US" sz="4400" b="1" dirty="0"/>
              <a:t>Want transparency and individualized approach</a:t>
            </a:r>
          </a:p>
          <a:p>
            <a:pPr lvl="1"/>
            <a:endParaRPr lang="en-US" dirty="0"/>
          </a:p>
          <a:p>
            <a:r>
              <a:rPr lang="en-US" sz="3600" dirty="0"/>
              <a:t>Increase visibility and connectedness</a:t>
            </a:r>
          </a:p>
          <a:p>
            <a:pPr lvl="1"/>
            <a:r>
              <a:rPr lang="en-US" sz="3200" dirty="0"/>
              <a:t>Underutilized and misunderstood</a:t>
            </a:r>
          </a:p>
          <a:p>
            <a:pPr lvl="1"/>
            <a:r>
              <a:rPr lang="en-US" sz="3200" dirty="0"/>
              <a:t>Are general student supports (e.g., counseling center, career center, tutoring, advising) prepared to help students with disabilities? </a:t>
            </a:r>
          </a:p>
          <a:p>
            <a:endParaRPr lang="en-US" dirty="0"/>
          </a:p>
          <a:p>
            <a:endParaRPr lang="en-US" dirty="0"/>
          </a:p>
        </p:txBody>
      </p:sp>
    </p:spTree>
    <p:extLst>
      <p:ext uri="{BB962C8B-B14F-4D97-AF65-F5344CB8AC3E}">
        <p14:creationId xmlns:p14="http://schemas.microsoft.com/office/powerpoint/2010/main" val="40368451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89BFD7A-6FF8-9548-A882-39A6281910A2}"/>
              </a:ext>
            </a:extLst>
          </p:cNvPr>
          <p:cNvSpPr>
            <a:spLocks noGrp="1"/>
          </p:cNvSpPr>
          <p:nvPr>
            <p:ph idx="1"/>
          </p:nvPr>
        </p:nvSpPr>
        <p:spPr>
          <a:xfrm>
            <a:off x="271463" y="271464"/>
            <a:ext cx="11457241" cy="6275640"/>
          </a:xfrm>
        </p:spPr>
        <p:txBody>
          <a:bodyPr>
            <a:normAutofit/>
          </a:bodyPr>
          <a:lstStyle/>
          <a:p>
            <a:pPr marL="0" indent="0">
              <a:buNone/>
            </a:pPr>
            <a:r>
              <a:rPr lang="en-US" dirty="0">
                <a:solidFill>
                  <a:srgbClr val="00B050"/>
                </a:solidFill>
              </a:rPr>
              <a:t>“My DRC advisor was very </a:t>
            </a:r>
            <a:r>
              <a:rPr lang="en-US" b="1" dirty="0">
                <a:solidFill>
                  <a:srgbClr val="00B050"/>
                </a:solidFill>
              </a:rPr>
              <a:t>helpful and knowledgeable </a:t>
            </a:r>
            <a:r>
              <a:rPr lang="en-US" dirty="0">
                <a:solidFill>
                  <a:srgbClr val="00B050"/>
                </a:solidFill>
              </a:rPr>
              <a:t>once I finally found out there was a DRC. She helped me find funding and get the accommodations in place. Her help and the help of a great academic advisor (who has also been great about my disability) is why this time I am leaving college with a degree and not just having to take a break. </a:t>
            </a:r>
            <a:r>
              <a:rPr lang="en-US" b="1" dirty="0">
                <a:solidFill>
                  <a:srgbClr val="00B050"/>
                </a:solidFill>
              </a:rPr>
              <a:t>The support I have received here has been the key for me being successful this time</a:t>
            </a:r>
            <a:r>
              <a:rPr lang="en-US" dirty="0">
                <a:solidFill>
                  <a:srgbClr val="00B050"/>
                </a:solidFill>
              </a:rPr>
              <a:t>.” </a:t>
            </a:r>
          </a:p>
          <a:p>
            <a:pPr marL="0" indent="0">
              <a:buNone/>
            </a:pPr>
            <a:endParaRPr lang="en-US" dirty="0">
              <a:solidFill>
                <a:srgbClr val="00B050"/>
              </a:solidFill>
            </a:endParaRPr>
          </a:p>
          <a:p>
            <a:pPr marL="0" indent="0">
              <a:buNone/>
            </a:pPr>
            <a:r>
              <a:rPr lang="en-US" dirty="0">
                <a:solidFill>
                  <a:srgbClr val="00B050"/>
                </a:solidFill>
              </a:rPr>
              <a:t>“I really feel like they have system in place </a:t>
            </a:r>
            <a:r>
              <a:rPr lang="en-US" b="1" dirty="0">
                <a:solidFill>
                  <a:srgbClr val="00B050"/>
                </a:solidFill>
              </a:rPr>
              <a:t>to support students </a:t>
            </a:r>
            <a:r>
              <a:rPr lang="en-US" dirty="0">
                <a:solidFill>
                  <a:srgbClr val="00B050"/>
                </a:solidFill>
              </a:rPr>
              <a:t>who have really, you know, have issues come up during their time.” </a:t>
            </a:r>
          </a:p>
          <a:p>
            <a:pPr marL="0" indent="0">
              <a:buNone/>
            </a:pPr>
            <a:endParaRPr lang="en-US" dirty="0">
              <a:solidFill>
                <a:srgbClr val="00B050"/>
              </a:solidFill>
            </a:endParaRPr>
          </a:p>
          <a:p>
            <a:pPr marL="0" indent="0">
              <a:buNone/>
            </a:pPr>
            <a:r>
              <a:rPr lang="en-US" b="1" dirty="0">
                <a:solidFill>
                  <a:srgbClr val="00B050"/>
                </a:solidFill>
              </a:rPr>
              <a:t>“Prompt” 				 “Amazing” </a:t>
            </a:r>
          </a:p>
          <a:p>
            <a:pPr marL="0" indent="0">
              <a:buNone/>
            </a:pPr>
            <a:r>
              <a:rPr lang="en-US" b="1" dirty="0">
                <a:solidFill>
                  <a:srgbClr val="00B050"/>
                </a:solidFill>
              </a:rPr>
              <a:t>“Accommodating” 		“Helpful”</a:t>
            </a:r>
          </a:p>
          <a:p>
            <a:pPr marL="0" indent="0">
              <a:buNone/>
            </a:pPr>
            <a:r>
              <a:rPr lang="en-US" b="1" dirty="0">
                <a:solidFill>
                  <a:srgbClr val="00B050"/>
                </a:solidFill>
              </a:rPr>
              <a:t>“Super supportive”		 “Caring” </a:t>
            </a:r>
          </a:p>
          <a:p>
            <a:pPr marL="0" indent="0">
              <a:buNone/>
            </a:pPr>
            <a:endParaRPr lang="en-US" dirty="0">
              <a:solidFill>
                <a:schemeClr val="accent6">
                  <a:lumMod val="50000"/>
                </a:schemeClr>
              </a:solidFill>
            </a:endParaRPr>
          </a:p>
        </p:txBody>
      </p:sp>
    </p:spTree>
    <p:extLst>
      <p:ext uri="{BB962C8B-B14F-4D97-AF65-F5344CB8AC3E}">
        <p14:creationId xmlns:p14="http://schemas.microsoft.com/office/powerpoint/2010/main" val="37464764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0F94A72-2F71-164F-A539-A7BBEE7D08FB}"/>
              </a:ext>
            </a:extLst>
          </p:cNvPr>
          <p:cNvSpPr>
            <a:spLocks noGrp="1"/>
          </p:cNvSpPr>
          <p:nvPr>
            <p:ph idx="1"/>
          </p:nvPr>
        </p:nvSpPr>
        <p:spPr>
          <a:xfrm>
            <a:off x="234695" y="129159"/>
            <a:ext cx="11281029" cy="6230112"/>
          </a:xfrm>
        </p:spPr>
        <p:txBody>
          <a:bodyPr>
            <a:normAutofit/>
          </a:bodyPr>
          <a:lstStyle/>
          <a:p>
            <a:pPr marL="0" indent="0">
              <a:buNone/>
            </a:pPr>
            <a:r>
              <a:rPr lang="en-US" sz="3200" dirty="0">
                <a:solidFill>
                  <a:srgbClr val="C00000"/>
                </a:solidFill>
              </a:rPr>
              <a:t>“It feels like this kind of back alley, “oh here’s your paperwork,” it kind of </a:t>
            </a:r>
            <a:r>
              <a:rPr lang="en-US" sz="3200" b="1" dirty="0">
                <a:solidFill>
                  <a:srgbClr val="C00000"/>
                </a:solidFill>
              </a:rPr>
              <a:t>feels weird</a:t>
            </a:r>
            <a:r>
              <a:rPr lang="en-US" sz="3200" dirty="0">
                <a:solidFill>
                  <a:srgbClr val="C00000"/>
                </a:solidFill>
              </a:rPr>
              <a:t>”</a:t>
            </a:r>
          </a:p>
          <a:p>
            <a:pPr marL="0" indent="0">
              <a:buNone/>
            </a:pPr>
            <a:endParaRPr lang="en-US" sz="3200" dirty="0">
              <a:solidFill>
                <a:srgbClr val="C00000"/>
              </a:solidFill>
            </a:endParaRPr>
          </a:p>
          <a:p>
            <a:pPr marL="0" indent="0">
              <a:buNone/>
            </a:pPr>
            <a:r>
              <a:rPr lang="en-US" sz="3200" dirty="0">
                <a:solidFill>
                  <a:srgbClr val="C00000"/>
                </a:solidFill>
              </a:rPr>
              <a:t>“you just have a great half hour….twenty minutes with them doing  whatever it is that you need to do with paperwork or whatever….and then you don’t hear from them again...or </a:t>
            </a:r>
            <a:r>
              <a:rPr lang="en-US" sz="3200" b="1" dirty="0">
                <a:solidFill>
                  <a:srgbClr val="C00000"/>
                </a:solidFill>
              </a:rPr>
              <a:t>you only talk to them once a semester to get your paperwork.</a:t>
            </a:r>
            <a:r>
              <a:rPr lang="en-US" sz="3200" dirty="0">
                <a:solidFill>
                  <a:srgbClr val="C00000"/>
                </a:solidFill>
              </a:rPr>
              <a:t>”</a:t>
            </a:r>
          </a:p>
          <a:p>
            <a:pPr marL="0" indent="0">
              <a:buNone/>
            </a:pPr>
            <a:endParaRPr lang="en-US" sz="3200" dirty="0">
              <a:solidFill>
                <a:srgbClr val="C00000"/>
              </a:solidFill>
            </a:endParaRPr>
          </a:p>
          <a:p>
            <a:pPr marL="0" indent="0">
              <a:buNone/>
            </a:pPr>
            <a:r>
              <a:rPr lang="en-US" sz="3200" dirty="0">
                <a:solidFill>
                  <a:srgbClr val="C00000"/>
                </a:solidFill>
              </a:rPr>
              <a:t> “it’s just like kind of that secretive thing. And then like going there, ok like we can’t help you. And that’s kind of like, ok I was already</a:t>
            </a:r>
            <a:r>
              <a:rPr lang="en-US" sz="3200" b="1" dirty="0">
                <a:solidFill>
                  <a:srgbClr val="C00000"/>
                </a:solidFill>
              </a:rPr>
              <a:t> embarrassed </a:t>
            </a:r>
            <a:r>
              <a:rPr lang="en-US" sz="3200" dirty="0">
                <a:solidFill>
                  <a:srgbClr val="C00000"/>
                </a:solidFill>
              </a:rPr>
              <a:t>to come here and now you’re just kind of lessening me.”</a:t>
            </a:r>
          </a:p>
          <a:p>
            <a:pPr marL="0" indent="0">
              <a:buNone/>
            </a:pPr>
            <a:endParaRPr lang="en-US" dirty="0"/>
          </a:p>
        </p:txBody>
      </p:sp>
    </p:spTree>
    <p:extLst>
      <p:ext uri="{BB962C8B-B14F-4D97-AF65-F5344CB8AC3E}">
        <p14:creationId xmlns:p14="http://schemas.microsoft.com/office/powerpoint/2010/main" val="41606065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F284A-6D5D-3F48-AE11-BF7DF1302AD8}"/>
              </a:ext>
            </a:extLst>
          </p:cNvPr>
          <p:cNvSpPr>
            <a:spLocks noGrp="1"/>
          </p:cNvSpPr>
          <p:nvPr>
            <p:ph type="title"/>
          </p:nvPr>
        </p:nvSpPr>
        <p:spPr>
          <a:xfrm>
            <a:off x="468923" y="154110"/>
            <a:ext cx="10515600" cy="886159"/>
          </a:xfrm>
        </p:spPr>
        <p:txBody>
          <a:bodyPr/>
          <a:lstStyle/>
          <a:p>
            <a:r>
              <a:rPr lang="en-US" dirty="0"/>
              <a:t>Transparency &amp; Individualized Approach</a:t>
            </a:r>
          </a:p>
        </p:txBody>
      </p:sp>
      <p:sp>
        <p:nvSpPr>
          <p:cNvPr id="3" name="Content Placeholder 2">
            <a:extLst>
              <a:ext uri="{FF2B5EF4-FFF2-40B4-BE49-F238E27FC236}">
                <a16:creationId xmlns:a16="http://schemas.microsoft.com/office/drawing/2014/main" id="{AC77A340-DE7E-004F-82AD-1E67BB38003E}"/>
              </a:ext>
            </a:extLst>
          </p:cNvPr>
          <p:cNvSpPr>
            <a:spLocks noGrp="1"/>
          </p:cNvSpPr>
          <p:nvPr>
            <p:ph idx="1"/>
          </p:nvPr>
        </p:nvSpPr>
        <p:spPr>
          <a:xfrm>
            <a:off x="123092" y="1266092"/>
            <a:ext cx="11834445" cy="5591908"/>
          </a:xfrm>
        </p:spPr>
        <p:txBody>
          <a:bodyPr>
            <a:normAutofit/>
          </a:bodyPr>
          <a:lstStyle/>
          <a:p>
            <a:pPr marL="0" indent="0">
              <a:buNone/>
            </a:pPr>
            <a:r>
              <a:rPr lang="en-US" dirty="0"/>
              <a:t>“I went to my person and I was like “what are all the accommodations I want?” And it was honestly, I felt like I didn’t want to be rude or anything, but </a:t>
            </a:r>
            <a:r>
              <a:rPr lang="en-US" b="1" dirty="0"/>
              <a:t>it felt like pulling teeth</a:t>
            </a:r>
            <a:r>
              <a:rPr lang="en-US" dirty="0"/>
              <a:t>. And they were like ‘well….’ And being naive and I was like ‘no not the ones that I have, what are all the ones that can be offered to me?’ And then she would go talk to someone else and then came back and was like ‘okay here.’ And there were all these other ones I had never knew about because they had never mentioned it because it wasn’t on my transcript.”</a:t>
            </a:r>
          </a:p>
          <a:p>
            <a:pPr marL="0" indent="0">
              <a:buNone/>
            </a:pPr>
            <a:endParaRPr lang="en-US" dirty="0"/>
          </a:p>
          <a:p>
            <a:pPr marL="0" indent="0">
              <a:buNone/>
            </a:pPr>
            <a:r>
              <a:rPr lang="en-US" dirty="0"/>
              <a:t>“Tailor the accommodations to the individual needs and severity of      disability rather than giving us cookie-cutter plans.”</a:t>
            </a:r>
          </a:p>
        </p:txBody>
      </p:sp>
    </p:spTree>
    <p:extLst>
      <p:ext uri="{BB962C8B-B14F-4D97-AF65-F5344CB8AC3E}">
        <p14:creationId xmlns:p14="http://schemas.microsoft.com/office/powerpoint/2010/main" val="27135555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AB7ED-1B97-0341-B018-177ADC59B137}"/>
              </a:ext>
            </a:extLst>
          </p:cNvPr>
          <p:cNvSpPr>
            <a:spLocks noGrp="1"/>
          </p:cNvSpPr>
          <p:nvPr>
            <p:ph type="title"/>
          </p:nvPr>
        </p:nvSpPr>
        <p:spPr>
          <a:xfrm>
            <a:off x="365759" y="0"/>
            <a:ext cx="10515600" cy="1147763"/>
          </a:xfrm>
        </p:spPr>
        <p:txBody>
          <a:bodyPr/>
          <a:lstStyle/>
          <a:p>
            <a:r>
              <a:rPr lang="en-US" dirty="0"/>
              <a:t>University Resources</a:t>
            </a:r>
          </a:p>
        </p:txBody>
      </p:sp>
      <p:sp>
        <p:nvSpPr>
          <p:cNvPr id="3" name="Content Placeholder 2">
            <a:extLst>
              <a:ext uri="{FF2B5EF4-FFF2-40B4-BE49-F238E27FC236}">
                <a16:creationId xmlns:a16="http://schemas.microsoft.com/office/drawing/2014/main" id="{4BE4D68E-539E-2949-8251-6EE3C0F5AC66}"/>
              </a:ext>
            </a:extLst>
          </p:cNvPr>
          <p:cNvSpPr>
            <a:spLocks noGrp="1"/>
          </p:cNvSpPr>
          <p:nvPr>
            <p:ph idx="1"/>
          </p:nvPr>
        </p:nvSpPr>
        <p:spPr>
          <a:xfrm>
            <a:off x="365759" y="1147763"/>
            <a:ext cx="11364279" cy="5410200"/>
          </a:xfrm>
        </p:spPr>
        <p:txBody>
          <a:bodyPr>
            <a:normAutofit/>
          </a:bodyPr>
          <a:lstStyle/>
          <a:p>
            <a:r>
              <a:rPr lang="en-US" sz="3600" dirty="0"/>
              <a:t>Disability Resources </a:t>
            </a:r>
          </a:p>
          <a:p>
            <a:pPr lvl="1"/>
            <a:r>
              <a:rPr lang="en-US" sz="3200" dirty="0"/>
              <a:t>Positive and negative experiences</a:t>
            </a:r>
          </a:p>
          <a:p>
            <a:pPr lvl="1"/>
            <a:r>
              <a:rPr lang="en-US" sz="3200" dirty="0"/>
              <a:t>Want transparency and individualized approach</a:t>
            </a:r>
          </a:p>
          <a:p>
            <a:pPr lvl="1"/>
            <a:endParaRPr lang="en-US" dirty="0"/>
          </a:p>
          <a:p>
            <a:r>
              <a:rPr lang="en-US" sz="4000" b="1" dirty="0"/>
              <a:t>Increase visibility and connectedness</a:t>
            </a:r>
          </a:p>
          <a:p>
            <a:pPr lvl="1"/>
            <a:r>
              <a:rPr lang="en-US" sz="4000" b="1" dirty="0"/>
              <a:t>Underutilized and misunderstood</a:t>
            </a:r>
          </a:p>
          <a:p>
            <a:pPr lvl="1"/>
            <a:r>
              <a:rPr lang="en-US" sz="4000" b="1" dirty="0"/>
              <a:t>Are general student supports (e.g., counseling center, career center, tutoring, advising) prepared to help students with disabilities? </a:t>
            </a:r>
          </a:p>
          <a:p>
            <a:endParaRPr lang="en-US" dirty="0"/>
          </a:p>
          <a:p>
            <a:endParaRPr lang="en-US" dirty="0"/>
          </a:p>
        </p:txBody>
      </p:sp>
    </p:spTree>
    <p:extLst>
      <p:ext uri="{BB962C8B-B14F-4D97-AF65-F5344CB8AC3E}">
        <p14:creationId xmlns:p14="http://schemas.microsoft.com/office/powerpoint/2010/main" val="38503710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8EF4BF-812A-614B-8588-49DE66189307}"/>
              </a:ext>
            </a:extLst>
          </p:cNvPr>
          <p:cNvSpPr>
            <a:spLocks noGrp="1"/>
          </p:cNvSpPr>
          <p:nvPr>
            <p:ph type="title"/>
          </p:nvPr>
        </p:nvSpPr>
        <p:spPr>
          <a:xfrm>
            <a:off x="416169" y="242033"/>
            <a:ext cx="10515600" cy="886159"/>
          </a:xfrm>
        </p:spPr>
        <p:txBody>
          <a:bodyPr/>
          <a:lstStyle/>
          <a:p>
            <a:r>
              <a:rPr lang="en-US" dirty="0"/>
              <a:t>Visibility &amp; Connectedness</a:t>
            </a:r>
          </a:p>
        </p:txBody>
      </p:sp>
      <p:sp>
        <p:nvSpPr>
          <p:cNvPr id="3" name="Content Placeholder 2">
            <a:extLst>
              <a:ext uri="{FF2B5EF4-FFF2-40B4-BE49-F238E27FC236}">
                <a16:creationId xmlns:a16="http://schemas.microsoft.com/office/drawing/2014/main" id="{EB3651D2-4901-6D4A-ADFF-6511F2D4955D}"/>
              </a:ext>
            </a:extLst>
          </p:cNvPr>
          <p:cNvSpPr>
            <a:spLocks noGrp="1"/>
          </p:cNvSpPr>
          <p:nvPr>
            <p:ph idx="1"/>
          </p:nvPr>
        </p:nvSpPr>
        <p:spPr>
          <a:xfrm>
            <a:off x="246185" y="1128192"/>
            <a:ext cx="11728938" cy="5360531"/>
          </a:xfrm>
        </p:spPr>
        <p:txBody>
          <a:bodyPr>
            <a:normAutofit fontScale="92500" lnSpcReduction="10000"/>
          </a:bodyPr>
          <a:lstStyle/>
          <a:p>
            <a:pPr marL="0" indent="0">
              <a:buNone/>
            </a:pPr>
            <a:r>
              <a:rPr lang="en-US" sz="3200" dirty="0"/>
              <a:t>“ODS has been great. I didn’t reach out to them until my sophomore year. </a:t>
            </a:r>
            <a:r>
              <a:rPr lang="en-US" sz="3200" b="1" dirty="0"/>
              <a:t>I wish I had been advised to do that earlier because it has been really valuable to me</a:t>
            </a:r>
            <a:r>
              <a:rPr lang="en-US" sz="3200" dirty="0"/>
              <a:t>. I mean overall I had  a really fantastic experience.”</a:t>
            </a:r>
          </a:p>
          <a:p>
            <a:pPr marL="0" indent="0">
              <a:buNone/>
            </a:pPr>
            <a:endParaRPr lang="en-US" sz="3200" dirty="0"/>
          </a:p>
          <a:p>
            <a:pPr marL="0" indent="0">
              <a:buNone/>
            </a:pPr>
            <a:r>
              <a:rPr lang="en-US" sz="3200" dirty="0"/>
              <a:t>“I used the Writing Department once and it was great but </a:t>
            </a:r>
            <a:r>
              <a:rPr lang="en-US" sz="3200" b="1" dirty="0"/>
              <a:t>the guy definitely wasn’t prepared to see someone with dyslexia</a:t>
            </a:r>
            <a:r>
              <a:rPr lang="en-US" sz="3200" dirty="0"/>
              <a:t> because I sat down and he was like okay, so how about you read this aloud to me and I was like, no. I can’t. I would have all my energy on reading out loud, it wouldn’t help me to do it and, I mean he was great about it and ended up reading it to me and we worked on it but it would be nice if they had different tutors that could actually work with you more specifically on things you struggle with.”</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2135926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06CA82A-5908-664E-9E7C-A0F1050C38B1}"/>
              </a:ext>
            </a:extLst>
          </p:cNvPr>
          <p:cNvSpPr>
            <a:spLocks noGrp="1"/>
          </p:cNvSpPr>
          <p:nvPr>
            <p:ph type="title"/>
          </p:nvPr>
        </p:nvSpPr>
        <p:spPr>
          <a:xfrm>
            <a:off x="495298" y="122238"/>
            <a:ext cx="10515600" cy="886159"/>
          </a:xfrm>
        </p:spPr>
        <p:txBody>
          <a:bodyPr/>
          <a:lstStyle/>
          <a:p>
            <a:r>
              <a:rPr lang="en-US" dirty="0"/>
              <a:t>Today’s Students</a:t>
            </a:r>
          </a:p>
        </p:txBody>
      </p:sp>
      <p:sp>
        <p:nvSpPr>
          <p:cNvPr id="6" name="Content Placeholder 5">
            <a:extLst>
              <a:ext uri="{FF2B5EF4-FFF2-40B4-BE49-F238E27FC236}">
                <a16:creationId xmlns:a16="http://schemas.microsoft.com/office/drawing/2014/main" id="{DBFCE63E-14D0-7F43-9D97-37EB87F07796}"/>
              </a:ext>
            </a:extLst>
          </p:cNvPr>
          <p:cNvSpPr>
            <a:spLocks noGrp="1"/>
          </p:cNvSpPr>
          <p:nvPr>
            <p:ph idx="1"/>
          </p:nvPr>
        </p:nvSpPr>
        <p:spPr>
          <a:xfrm>
            <a:off x="266699" y="1157288"/>
            <a:ext cx="12060115" cy="4962525"/>
          </a:xfrm>
        </p:spPr>
        <p:txBody>
          <a:bodyPr/>
          <a:lstStyle/>
          <a:p>
            <a:r>
              <a:rPr lang="en-US" dirty="0"/>
              <a:t>Grew up with inclusion</a:t>
            </a:r>
          </a:p>
          <a:p>
            <a:r>
              <a:rPr lang="en-US" dirty="0"/>
              <a:t>Growing sub populations with different needs </a:t>
            </a:r>
          </a:p>
          <a:p>
            <a:r>
              <a:rPr lang="en-US" dirty="0"/>
              <a:t>Disability and identity</a:t>
            </a:r>
          </a:p>
          <a:p>
            <a:r>
              <a:rPr lang="en-US" dirty="0"/>
              <a:t>Reasons to not seek supports</a:t>
            </a:r>
          </a:p>
          <a:p>
            <a:r>
              <a:rPr lang="en-US" dirty="0"/>
              <a:t>Want to connect with each other and you</a:t>
            </a:r>
          </a:p>
          <a:p>
            <a:endParaRPr lang="en-US" dirty="0"/>
          </a:p>
          <a:p>
            <a:pPr marL="0" indent="0" algn="ctr">
              <a:buNone/>
            </a:pPr>
            <a:r>
              <a:rPr lang="en-US" sz="3600" b="1" i="1" dirty="0"/>
              <a:t>In some ways, very much like their peers- in other ways, unique. </a:t>
            </a:r>
          </a:p>
        </p:txBody>
      </p:sp>
    </p:spTree>
    <p:extLst>
      <p:ext uri="{BB962C8B-B14F-4D97-AF65-F5344CB8AC3E}">
        <p14:creationId xmlns:p14="http://schemas.microsoft.com/office/powerpoint/2010/main" val="34273984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4FBE6-8BA7-4A49-8FFD-25E9962298CC}"/>
              </a:ext>
            </a:extLst>
          </p:cNvPr>
          <p:cNvSpPr>
            <a:spLocks noGrp="1"/>
          </p:cNvSpPr>
          <p:nvPr>
            <p:ph type="title"/>
          </p:nvPr>
        </p:nvSpPr>
        <p:spPr>
          <a:xfrm>
            <a:off x="509587" y="165100"/>
            <a:ext cx="10515600" cy="886159"/>
          </a:xfrm>
        </p:spPr>
        <p:txBody>
          <a:bodyPr/>
          <a:lstStyle/>
          <a:p>
            <a:r>
              <a:rPr lang="en-US" dirty="0"/>
              <a:t>University Resources- What can we do?</a:t>
            </a:r>
          </a:p>
        </p:txBody>
      </p:sp>
      <p:sp>
        <p:nvSpPr>
          <p:cNvPr id="3" name="Content Placeholder 2">
            <a:extLst>
              <a:ext uri="{FF2B5EF4-FFF2-40B4-BE49-F238E27FC236}">
                <a16:creationId xmlns:a16="http://schemas.microsoft.com/office/drawing/2014/main" id="{0BB9F04D-25B6-B74A-AA4A-23A126C63C99}"/>
              </a:ext>
            </a:extLst>
          </p:cNvPr>
          <p:cNvSpPr>
            <a:spLocks noGrp="1"/>
          </p:cNvSpPr>
          <p:nvPr>
            <p:ph idx="1"/>
          </p:nvPr>
        </p:nvSpPr>
        <p:spPr>
          <a:xfrm>
            <a:off x="342900" y="1214438"/>
            <a:ext cx="11720146" cy="5414962"/>
          </a:xfrm>
        </p:spPr>
        <p:txBody>
          <a:bodyPr>
            <a:normAutofit/>
          </a:bodyPr>
          <a:lstStyle/>
          <a:p>
            <a:r>
              <a:rPr lang="en-US" sz="3600" dirty="0"/>
              <a:t>Do not stop asking for more. </a:t>
            </a:r>
          </a:p>
          <a:p>
            <a:pPr lvl="1"/>
            <a:r>
              <a:rPr lang="en-US" sz="3200" dirty="0"/>
              <a:t>Students note when office is underfunded</a:t>
            </a:r>
          </a:p>
          <a:p>
            <a:endParaRPr lang="en-US" sz="3600" dirty="0"/>
          </a:p>
          <a:p>
            <a:r>
              <a:rPr lang="en-US" sz="3600" dirty="0"/>
              <a:t>Reach out and partner with other student supports to increase presence on campus.</a:t>
            </a:r>
          </a:p>
          <a:p>
            <a:pPr lvl="1"/>
            <a:r>
              <a:rPr lang="en-US" sz="3600" dirty="0"/>
              <a:t>Advocate for increased knowledge of disability issues.</a:t>
            </a:r>
          </a:p>
          <a:p>
            <a:endParaRPr lang="en-US" sz="3600" dirty="0"/>
          </a:p>
          <a:p>
            <a:pPr marL="457200" lvl="1" indent="0">
              <a:buNone/>
            </a:pPr>
            <a:endParaRPr lang="en-US" dirty="0"/>
          </a:p>
        </p:txBody>
      </p:sp>
    </p:spTree>
    <p:extLst>
      <p:ext uri="{BB962C8B-B14F-4D97-AF65-F5344CB8AC3E}">
        <p14:creationId xmlns:p14="http://schemas.microsoft.com/office/powerpoint/2010/main" val="16398161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4FBE6-8BA7-4A49-8FFD-25E9962298CC}"/>
              </a:ext>
            </a:extLst>
          </p:cNvPr>
          <p:cNvSpPr>
            <a:spLocks noGrp="1"/>
          </p:cNvSpPr>
          <p:nvPr>
            <p:ph type="title"/>
          </p:nvPr>
        </p:nvSpPr>
        <p:spPr>
          <a:xfrm>
            <a:off x="509587" y="165100"/>
            <a:ext cx="10515600" cy="886159"/>
          </a:xfrm>
        </p:spPr>
        <p:txBody>
          <a:bodyPr/>
          <a:lstStyle/>
          <a:p>
            <a:r>
              <a:rPr lang="en-US" dirty="0"/>
              <a:t>University Resources- What can we do?</a:t>
            </a:r>
          </a:p>
        </p:txBody>
      </p:sp>
      <p:sp>
        <p:nvSpPr>
          <p:cNvPr id="3" name="Content Placeholder 2">
            <a:extLst>
              <a:ext uri="{FF2B5EF4-FFF2-40B4-BE49-F238E27FC236}">
                <a16:creationId xmlns:a16="http://schemas.microsoft.com/office/drawing/2014/main" id="{0BB9F04D-25B6-B74A-AA4A-23A126C63C99}"/>
              </a:ext>
            </a:extLst>
          </p:cNvPr>
          <p:cNvSpPr>
            <a:spLocks noGrp="1"/>
          </p:cNvSpPr>
          <p:nvPr>
            <p:ph idx="1"/>
          </p:nvPr>
        </p:nvSpPr>
        <p:spPr>
          <a:xfrm>
            <a:off x="123092" y="1051260"/>
            <a:ext cx="11939955" cy="5578140"/>
          </a:xfrm>
        </p:spPr>
        <p:txBody>
          <a:bodyPr>
            <a:normAutofit lnSpcReduction="10000"/>
          </a:bodyPr>
          <a:lstStyle/>
          <a:p>
            <a:r>
              <a:rPr lang="en-US" sz="3600" dirty="0"/>
              <a:t>Get to students early, and in plain language. </a:t>
            </a:r>
          </a:p>
          <a:p>
            <a:endParaRPr lang="en-US" sz="3600" dirty="0"/>
          </a:p>
          <a:p>
            <a:pPr marL="0" indent="0">
              <a:buNone/>
            </a:pPr>
            <a:r>
              <a:rPr lang="en-US" sz="3600" dirty="0"/>
              <a:t>“If I were to happen to get something the mail and it says, ‘get help with your disability’ or something like, even as a senior in high school, I feel like, if I don't start to experience problems, I would be like I don’t need that. But, I feel like those advertisements, you can get extra time on exam, you can get this technology, you can, whatever, I feel like that is the thing, when you take a test and you run out of time and you remember  hearing that you could get extra time on the exam. That is what's </a:t>
            </a:r>
            <a:r>
              <a:rPr lang="en-US" sz="3600" dirty="0" err="1"/>
              <a:t>gonna</a:t>
            </a:r>
            <a:r>
              <a:rPr lang="en-US" sz="3600" dirty="0"/>
              <a:t>, run though my my mind. ”</a:t>
            </a:r>
          </a:p>
          <a:p>
            <a:endParaRPr lang="en-US" sz="3600" dirty="0"/>
          </a:p>
          <a:p>
            <a:pPr marL="457200" lvl="1" indent="0">
              <a:buNone/>
            </a:pPr>
            <a:endParaRPr lang="en-US" dirty="0"/>
          </a:p>
        </p:txBody>
      </p:sp>
    </p:spTree>
    <p:extLst>
      <p:ext uri="{BB962C8B-B14F-4D97-AF65-F5344CB8AC3E}">
        <p14:creationId xmlns:p14="http://schemas.microsoft.com/office/powerpoint/2010/main" val="42752637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xagon 3">
            <a:extLst>
              <a:ext uri="{FF2B5EF4-FFF2-40B4-BE49-F238E27FC236}">
                <a16:creationId xmlns:a16="http://schemas.microsoft.com/office/drawing/2014/main" id="{714C6964-00A0-2C40-9B1F-9FCD35303B55}"/>
              </a:ext>
            </a:extLst>
          </p:cNvPr>
          <p:cNvSpPr/>
          <p:nvPr/>
        </p:nvSpPr>
        <p:spPr>
          <a:xfrm>
            <a:off x="5647673" y="4067260"/>
            <a:ext cx="2248929" cy="1850329"/>
          </a:xfrm>
          <a:prstGeom prst="hexagon">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t>Enhanced Supports</a:t>
            </a:r>
          </a:p>
        </p:txBody>
      </p:sp>
      <p:sp>
        <p:nvSpPr>
          <p:cNvPr id="5" name="Hexagon 4">
            <a:extLst>
              <a:ext uri="{FF2B5EF4-FFF2-40B4-BE49-F238E27FC236}">
                <a16:creationId xmlns:a16="http://schemas.microsoft.com/office/drawing/2014/main" id="{7F4317A6-66B9-864F-A59F-2C33D1B5A777}"/>
              </a:ext>
            </a:extLst>
          </p:cNvPr>
          <p:cNvSpPr/>
          <p:nvPr/>
        </p:nvSpPr>
        <p:spPr>
          <a:xfrm>
            <a:off x="3813011" y="3113560"/>
            <a:ext cx="2248929" cy="1850329"/>
          </a:xfrm>
          <a:prstGeom prst="hexagon">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t>Compliance</a:t>
            </a:r>
          </a:p>
        </p:txBody>
      </p:sp>
      <p:sp>
        <p:nvSpPr>
          <p:cNvPr id="6" name="Hexagon 5">
            <a:extLst>
              <a:ext uri="{FF2B5EF4-FFF2-40B4-BE49-F238E27FC236}">
                <a16:creationId xmlns:a16="http://schemas.microsoft.com/office/drawing/2014/main" id="{629E033A-EDF1-8548-A6DD-E9CAF7E2015F}"/>
              </a:ext>
            </a:extLst>
          </p:cNvPr>
          <p:cNvSpPr/>
          <p:nvPr/>
        </p:nvSpPr>
        <p:spPr>
          <a:xfrm>
            <a:off x="5647673" y="2171291"/>
            <a:ext cx="2248929" cy="1850329"/>
          </a:xfrm>
          <a:prstGeom prst="hexagon">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t>University Resources</a:t>
            </a:r>
          </a:p>
        </p:txBody>
      </p:sp>
      <p:sp>
        <p:nvSpPr>
          <p:cNvPr id="7" name="Hexagon 6">
            <a:extLst>
              <a:ext uri="{FF2B5EF4-FFF2-40B4-BE49-F238E27FC236}">
                <a16:creationId xmlns:a16="http://schemas.microsoft.com/office/drawing/2014/main" id="{FF30CEAF-ABDB-804A-9CB8-29FAF1F934D1}"/>
              </a:ext>
            </a:extLst>
          </p:cNvPr>
          <p:cNvSpPr/>
          <p:nvPr/>
        </p:nvSpPr>
        <p:spPr>
          <a:xfrm>
            <a:off x="3813011" y="1211437"/>
            <a:ext cx="2248929" cy="1850329"/>
          </a:xfrm>
          <a:prstGeom prst="hexagon">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t>Campus Climate &amp; Inclusion</a:t>
            </a:r>
          </a:p>
        </p:txBody>
      </p:sp>
    </p:spTree>
    <p:extLst>
      <p:ext uri="{BB962C8B-B14F-4D97-AF65-F5344CB8AC3E}">
        <p14:creationId xmlns:p14="http://schemas.microsoft.com/office/powerpoint/2010/main" val="27328172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B0584-8CFD-3547-B756-FE46E9269E51}"/>
              </a:ext>
            </a:extLst>
          </p:cNvPr>
          <p:cNvSpPr>
            <a:spLocks noGrp="1"/>
          </p:cNvSpPr>
          <p:nvPr>
            <p:ph type="title"/>
          </p:nvPr>
        </p:nvSpPr>
        <p:spPr>
          <a:xfrm>
            <a:off x="446316" y="0"/>
            <a:ext cx="10647590" cy="1125538"/>
          </a:xfrm>
        </p:spPr>
        <p:txBody>
          <a:bodyPr/>
          <a:lstStyle/>
          <a:p>
            <a:r>
              <a:rPr lang="en-US" dirty="0"/>
              <a:t>Compliance</a:t>
            </a:r>
          </a:p>
        </p:txBody>
      </p:sp>
      <p:sp>
        <p:nvSpPr>
          <p:cNvPr id="3" name="Content Placeholder 2">
            <a:extLst>
              <a:ext uri="{FF2B5EF4-FFF2-40B4-BE49-F238E27FC236}">
                <a16:creationId xmlns:a16="http://schemas.microsoft.com/office/drawing/2014/main" id="{42BEBD80-2D7D-6142-9656-A246C86C8DDA}"/>
              </a:ext>
            </a:extLst>
          </p:cNvPr>
          <p:cNvSpPr>
            <a:spLocks noGrp="1"/>
          </p:cNvSpPr>
          <p:nvPr>
            <p:ph idx="1"/>
          </p:nvPr>
        </p:nvSpPr>
        <p:spPr>
          <a:xfrm>
            <a:off x="257175" y="1125538"/>
            <a:ext cx="11546569" cy="5515883"/>
          </a:xfrm>
        </p:spPr>
        <p:txBody>
          <a:bodyPr>
            <a:noAutofit/>
          </a:bodyPr>
          <a:lstStyle/>
          <a:p>
            <a:r>
              <a:rPr lang="en-US" sz="3200" dirty="0"/>
              <a:t>Process to establish and maintain eligibility</a:t>
            </a:r>
          </a:p>
          <a:p>
            <a:pPr lvl="1"/>
            <a:r>
              <a:rPr lang="en-US" sz="3200" dirty="0"/>
              <a:t>Demeaning and frustrating</a:t>
            </a:r>
          </a:p>
          <a:p>
            <a:pPr lvl="1"/>
            <a:r>
              <a:rPr lang="en-US" sz="3200" dirty="0"/>
              <a:t>Expensive and cost-prohibitive for some</a:t>
            </a:r>
          </a:p>
          <a:p>
            <a:pPr lvl="1"/>
            <a:endParaRPr lang="en-US" sz="3200" dirty="0"/>
          </a:p>
          <a:p>
            <a:r>
              <a:rPr lang="en-US" sz="3200" dirty="0"/>
              <a:t>Faculty and staff as the face of compliance</a:t>
            </a:r>
          </a:p>
          <a:p>
            <a:pPr lvl="1"/>
            <a:r>
              <a:rPr lang="en-US" sz="3200" dirty="0"/>
              <a:t>Above and beyond</a:t>
            </a:r>
          </a:p>
          <a:p>
            <a:pPr lvl="1"/>
            <a:r>
              <a:rPr lang="en-US" sz="3200" dirty="0"/>
              <a:t>Non-compliance</a:t>
            </a:r>
          </a:p>
          <a:p>
            <a:pPr lvl="1"/>
            <a:r>
              <a:rPr lang="en-US" sz="3200" dirty="0"/>
              <a:t>Tension of lack of oversight</a:t>
            </a:r>
          </a:p>
          <a:p>
            <a:pPr lvl="1"/>
            <a:endParaRPr lang="en-US" sz="3200" dirty="0"/>
          </a:p>
          <a:p>
            <a:r>
              <a:rPr lang="en-US" sz="3200" dirty="0"/>
              <a:t>Accommodation outcomes</a:t>
            </a:r>
          </a:p>
        </p:txBody>
      </p:sp>
    </p:spTree>
    <p:extLst>
      <p:ext uri="{BB962C8B-B14F-4D97-AF65-F5344CB8AC3E}">
        <p14:creationId xmlns:p14="http://schemas.microsoft.com/office/powerpoint/2010/main" val="94764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B0584-8CFD-3547-B756-FE46E9269E51}"/>
              </a:ext>
            </a:extLst>
          </p:cNvPr>
          <p:cNvSpPr>
            <a:spLocks noGrp="1"/>
          </p:cNvSpPr>
          <p:nvPr>
            <p:ph type="title"/>
          </p:nvPr>
        </p:nvSpPr>
        <p:spPr>
          <a:xfrm>
            <a:off x="446316" y="0"/>
            <a:ext cx="10647590" cy="1125538"/>
          </a:xfrm>
        </p:spPr>
        <p:txBody>
          <a:bodyPr/>
          <a:lstStyle/>
          <a:p>
            <a:r>
              <a:rPr lang="en-US" dirty="0"/>
              <a:t>Compliance</a:t>
            </a:r>
          </a:p>
        </p:txBody>
      </p:sp>
      <p:sp>
        <p:nvSpPr>
          <p:cNvPr id="3" name="Content Placeholder 2">
            <a:extLst>
              <a:ext uri="{FF2B5EF4-FFF2-40B4-BE49-F238E27FC236}">
                <a16:creationId xmlns:a16="http://schemas.microsoft.com/office/drawing/2014/main" id="{42BEBD80-2D7D-6142-9656-A246C86C8DDA}"/>
              </a:ext>
            </a:extLst>
          </p:cNvPr>
          <p:cNvSpPr>
            <a:spLocks noGrp="1"/>
          </p:cNvSpPr>
          <p:nvPr>
            <p:ph idx="1"/>
          </p:nvPr>
        </p:nvSpPr>
        <p:spPr>
          <a:xfrm>
            <a:off x="257175" y="1125538"/>
            <a:ext cx="11546569" cy="5515883"/>
          </a:xfrm>
        </p:spPr>
        <p:txBody>
          <a:bodyPr>
            <a:noAutofit/>
          </a:bodyPr>
          <a:lstStyle/>
          <a:p>
            <a:r>
              <a:rPr lang="en-US" sz="4000" b="1" dirty="0"/>
              <a:t>Process to establish and maintain eligibility</a:t>
            </a:r>
          </a:p>
          <a:p>
            <a:pPr lvl="1"/>
            <a:r>
              <a:rPr lang="en-US" sz="4000" b="1" dirty="0"/>
              <a:t>Demeaning and frustrating</a:t>
            </a:r>
          </a:p>
          <a:p>
            <a:pPr lvl="1"/>
            <a:r>
              <a:rPr lang="en-US" sz="4000" b="1" dirty="0"/>
              <a:t>Expensive and cost-prohibitive for some</a:t>
            </a:r>
          </a:p>
          <a:p>
            <a:pPr lvl="1"/>
            <a:endParaRPr lang="en-US" sz="3200" dirty="0"/>
          </a:p>
          <a:p>
            <a:r>
              <a:rPr lang="en-US" sz="3200" dirty="0"/>
              <a:t>Faculty and staff as the face of compliance</a:t>
            </a:r>
          </a:p>
          <a:p>
            <a:pPr lvl="1"/>
            <a:r>
              <a:rPr lang="en-US" sz="3200" dirty="0"/>
              <a:t>Above and beyond</a:t>
            </a:r>
          </a:p>
          <a:p>
            <a:pPr lvl="1"/>
            <a:r>
              <a:rPr lang="en-US" sz="3200" dirty="0"/>
              <a:t>Non-compliance</a:t>
            </a:r>
          </a:p>
          <a:p>
            <a:pPr lvl="1"/>
            <a:r>
              <a:rPr lang="en-US" sz="3200" dirty="0"/>
              <a:t>Tension of lack of oversight</a:t>
            </a:r>
          </a:p>
          <a:p>
            <a:pPr lvl="1"/>
            <a:endParaRPr lang="en-US" sz="3200" dirty="0"/>
          </a:p>
          <a:p>
            <a:r>
              <a:rPr lang="en-US" sz="3200" dirty="0"/>
              <a:t>Accommodation outcomes</a:t>
            </a:r>
          </a:p>
        </p:txBody>
      </p:sp>
    </p:spTree>
    <p:extLst>
      <p:ext uri="{BB962C8B-B14F-4D97-AF65-F5344CB8AC3E}">
        <p14:creationId xmlns:p14="http://schemas.microsoft.com/office/powerpoint/2010/main" val="2225190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6AFF7C6-03F4-F444-BED8-9E32CF409B8D}"/>
              </a:ext>
            </a:extLst>
          </p:cNvPr>
          <p:cNvSpPr>
            <a:spLocks noGrp="1"/>
          </p:cNvSpPr>
          <p:nvPr>
            <p:ph idx="1"/>
          </p:nvPr>
        </p:nvSpPr>
        <p:spPr>
          <a:xfrm>
            <a:off x="217713" y="232228"/>
            <a:ext cx="11798075" cy="6371771"/>
          </a:xfrm>
        </p:spPr>
        <p:txBody>
          <a:bodyPr/>
          <a:lstStyle/>
          <a:p>
            <a:pPr marL="0" indent="0">
              <a:buNone/>
            </a:pPr>
            <a:r>
              <a:rPr lang="en-US" dirty="0"/>
              <a:t>“I remember being so frustrated and it was like the whole process was really </a:t>
            </a:r>
            <a:r>
              <a:rPr lang="en-US" b="1" dirty="0"/>
              <a:t>demeaning, honestly, going and getting myself tested for ADHD when I know that like my entire I’ve been struggling with it</a:t>
            </a:r>
            <a:r>
              <a:rPr lang="en-US" dirty="0"/>
              <a:t>.  So it was, actually, looking back on it, that was a just like a big kind of – I guess that was like the most frustrating because, like I said, it was really demeaning because the whole issue like with insurance; the fact that it was just so incredibly, like just </a:t>
            </a:r>
            <a:r>
              <a:rPr lang="en-US" b="1" dirty="0"/>
              <a:t>outrageously expensive</a:t>
            </a:r>
            <a:r>
              <a:rPr lang="en-US" dirty="0"/>
              <a:t>.”</a:t>
            </a:r>
          </a:p>
          <a:p>
            <a:pPr marL="0" indent="0">
              <a:buNone/>
            </a:pPr>
            <a:endParaRPr lang="en-US" dirty="0"/>
          </a:p>
          <a:p>
            <a:pPr marL="0" indent="0">
              <a:buNone/>
            </a:pPr>
            <a:r>
              <a:rPr lang="en-US" dirty="0"/>
              <a:t>“but it’s really frustrating for me </a:t>
            </a:r>
            <a:r>
              <a:rPr lang="en-US" dirty="0" err="1"/>
              <a:t>‘cause</a:t>
            </a:r>
            <a:r>
              <a:rPr lang="en-US" dirty="0"/>
              <a:t> I have a lot of friends who have disabilities all across the spectrum and </a:t>
            </a:r>
            <a:r>
              <a:rPr lang="en-US" b="1" dirty="0"/>
              <a:t>just can’t get access to ODS</a:t>
            </a:r>
            <a:r>
              <a:rPr lang="en-US" dirty="0"/>
              <a:t>.  I have a friend who completely had to drop out and has been working in retail for the past couple years because they couldn’t do [University]; like they were originally in [University] and </a:t>
            </a:r>
            <a:r>
              <a:rPr lang="en-US" b="1" dirty="0"/>
              <a:t>they ended up dropping out </a:t>
            </a:r>
            <a:r>
              <a:rPr lang="en-US" b="1" dirty="0" err="1"/>
              <a:t>‘cause</a:t>
            </a:r>
            <a:r>
              <a:rPr lang="en-US" b="1" dirty="0"/>
              <a:t> of their learning disabilities</a:t>
            </a:r>
            <a:r>
              <a:rPr lang="en-US" dirty="0"/>
              <a:t>.  They’re hard of hearing and autistic and have an auditory processing disorder.”</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1218935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B0584-8CFD-3547-B756-FE46E9269E51}"/>
              </a:ext>
            </a:extLst>
          </p:cNvPr>
          <p:cNvSpPr>
            <a:spLocks noGrp="1"/>
          </p:cNvSpPr>
          <p:nvPr>
            <p:ph type="title"/>
          </p:nvPr>
        </p:nvSpPr>
        <p:spPr>
          <a:xfrm>
            <a:off x="446316" y="0"/>
            <a:ext cx="10647590" cy="1125538"/>
          </a:xfrm>
        </p:spPr>
        <p:txBody>
          <a:bodyPr/>
          <a:lstStyle/>
          <a:p>
            <a:r>
              <a:rPr lang="en-US" dirty="0"/>
              <a:t>Compliance</a:t>
            </a:r>
          </a:p>
        </p:txBody>
      </p:sp>
      <p:sp>
        <p:nvSpPr>
          <p:cNvPr id="3" name="Content Placeholder 2">
            <a:extLst>
              <a:ext uri="{FF2B5EF4-FFF2-40B4-BE49-F238E27FC236}">
                <a16:creationId xmlns:a16="http://schemas.microsoft.com/office/drawing/2014/main" id="{42BEBD80-2D7D-6142-9656-A246C86C8DDA}"/>
              </a:ext>
            </a:extLst>
          </p:cNvPr>
          <p:cNvSpPr>
            <a:spLocks noGrp="1"/>
          </p:cNvSpPr>
          <p:nvPr>
            <p:ph idx="1"/>
          </p:nvPr>
        </p:nvSpPr>
        <p:spPr>
          <a:xfrm>
            <a:off x="257175" y="1125538"/>
            <a:ext cx="11546569" cy="5515883"/>
          </a:xfrm>
        </p:spPr>
        <p:txBody>
          <a:bodyPr>
            <a:noAutofit/>
          </a:bodyPr>
          <a:lstStyle/>
          <a:p>
            <a:r>
              <a:rPr lang="en-US" sz="3200" dirty="0"/>
              <a:t>Process to establish and maintain eligibility</a:t>
            </a:r>
          </a:p>
          <a:p>
            <a:pPr lvl="1"/>
            <a:r>
              <a:rPr lang="en-US" sz="3200" dirty="0"/>
              <a:t>Demeaning and frustrating</a:t>
            </a:r>
          </a:p>
          <a:p>
            <a:pPr lvl="1"/>
            <a:r>
              <a:rPr lang="en-US" sz="3200" dirty="0"/>
              <a:t>Expensive and cost-prohibitive for some</a:t>
            </a:r>
          </a:p>
          <a:p>
            <a:pPr lvl="1"/>
            <a:endParaRPr lang="en-US" sz="3200" dirty="0"/>
          </a:p>
          <a:p>
            <a:r>
              <a:rPr lang="en-US" sz="4000" b="1" dirty="0"/>
              <a:t>Faculty and staff as the face of compliance</a:t>
            </a:r>
          </a:p>
          <a:p>
            <a:pPr lvl="1"/>
            <a:r>
              <a:rPr lang="en-US" sz="4000" b="1" dirty="0"/>
              <a:t>Above and beyond</a:t>
            </a:r>
          </a:p>
          <a:p>
            <a:pPr lvl="1"/>
            <a:r>
              <a:rPr lang="en-US" sz="4000" b="1" dirty="0"/>
              <a:t>Non-compliance</a:t>
            </a:r>
          </a:p>
          <a:p>
            <a:pPr lvl="1"/>
            <a:r>
              <a:rPr lang="en-US" sz="4000" b="1" dirty="0"/>
              <a:t>Tension of lack of oversight</a:t>
            </a:r>
          </a:p>
          <a:p>
            <a:pPr lvl="1"/>
            <a:endParaRPr lang="en-US" sz="3200" dirty="0"/>
          </a:p>
          <a:p>
            <a:r>
              <a:rPr lang="en-US" sz="3200" dirty="0"/>
              <a:t>Accommodation outcomes</a:t>
            </a:r>
          </a:p>
        </p:txBody>
      </p:sp>
    </p:spTree>
    <p:extLst>
      <p:ext uri="{BB962C8B-B14F-4D97-AF65-F5344CB8AC3E}">
        <p14:creationId xmlns:p14="http://schemas.microsoft.com/office/powerpoint/2010/main" val="41034230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1D7CFA-9043-0A4F-B525-A5E127F86B2B}"/>
              </a:ext>
            </a:extLst>
          </p:cNvPr>
          <p:cNvSpPr>
            <a:spLocks noGrp="1"/>
          </p:cNvSpPr>
          <p:nvPr>
            <p:ph idx="1"/>
          </p:nvPr>
        </p:nvSpPr>
        <p:spPr>
          <a:xfrm>
            <a:off x="117021" y="0"/>
            <a:ext cx="11742058" cy="6654800"/>
          </a:xfrm>
        </p:spPr>
        <p:txBody>
          <a:bodyPr>
            <a:normAutofit lnSpcReduction="10000"/>
          </a:bodyPr>
          <a:lstStyle/>
          <a:p>
            <a:pPr marL="0" indent="0">
              <a:buNone/>
            </a:pPr>
            <a:r>
              <a:rPr lang="en-US" dirty="0"/>
              <a:t>“I got a pretty negative response the first time I talked to one of my teachers, although now she’s really helpful because I kept pestering her; but the first time I told her about my extra time and the whole notes and all that, she’s like oh, I understand that you get it but </a:t>
            </a:r>
            <a:r>
              <a:rPr lang="en-US" b="1" dirty="0"/>
              <a:t>just make sure that this isn’t an excuse </a:t>
            </a:r>
            <a:r>
              <a:rPr lang="en-US" dirty="0"/>
              <a:t>for whatever – she sounded so bitter towards it.  She’s like oh, but you shouldn’t use it as an excuse for – she said something really rude.  That it shouldn’t be an excuse for taking so long or something like that; and I get extra time but I need that.  I told her that I don’t try to take the extra time, it’s because I tend to, which I try my best not to, but just it was such a very un-professional.”</a:t>
            </a:r>
          </a:p>
          <a:p>
            <a:pPr marL="0" indent="0">
              <a:buNone/>
            </a:pPr>
            <a:endParaRPr lang="en-US" dirty="0"/>
          </a:p>
          <a:p>
            <a:pPr marL="0" indent="0">
              <a:buNone/>
            </a:pPr>
            <a:r>
              <a:rPr lang="en-US" dirty="0"/>
              <a:t>“My professors, the ones that I did mention it to, some were ok, some were not. It was honestly fifty/fifty. </a:t>
            </a:r>
            <a:r>
              <a:rPr lang="en-US" b="1" dirty="0"/>
              <a:t>It just depends.</a:t>
            </a:r>
            <a:r>
              <a:rPr lang="en-US" dirty="0"/>
              <a:t>”</a:t>
            </a:r>
          </a:p>
          <a:p>
            <a:pPr marL="0" indent="0">
              <a:buNone/>
            </a:pPr>
            <a:endParaRPr lang="en-US" dirty="0"/>
          </a:p>
          <a:p>
            <a:pPr marL="0" indent="0">
              <a:buNone/>
            </a:pPr>
            <a:r>
              <a:rPr lang="en-US" dirty="0"/>
              <a:t>“I mean probably twenty five professors in my time here cause I’m almost ready to graduate and I can say two or three of them, and I can name them by name. </a:t>
            </a:r>
            <a:r>
              <a:rPr lang="en-US" b="1" dirty="0"/>
              <a:t>They understood more than I needed to</a:t>
            </a:r>
            <a:r>
              <a:rPr lang="en-US" dirty="0"/>
              <a:t>. “</a:t>
            </a:r>
          </a:p>
        </p:txBody>
      </p:sp>
    </p:spTree>
    <p:extLst>
      <p:ext uri="{BB962C8B-B14F-4D97-AF65-F5344CB8AC3E}">
        <p14:creationId xmlns:p14="http://schemas.microsoft.com/office/powerpoint/2010/main" val="10113527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B0584-8CFD-3547-B756-FE46E9269E51}"/>
              </a:ext>
            </a:extLst>
          </p:cNvPr>
          <p:cNvSpPr>
            <a:spLocks noGrp="1"/>
          </p:cNvSpPr>
          <p:nvPr>
            <p:ph type="title"/>
          </p:nvPr>
        </p:nvSpPr>
        <p:spPr>
          <a:xfrm>
            <a:off x="446316" y="0"/>
            <a:ext cx="10647590" cy="1125538"/>
          </a:xfrm>
        </p:spPr>
        <p:txBody>
          <a:bodyPr/>
          <a:lstStyle/>
          <a:p>
            <a:r>
              <a:rPr lang="en-US" dirty="0"/>
              <a:t>Compliance</a:t>
            </a:r>
          </a:p>
        </p:txBody>
      </p:sp>
      <p:sp>
        <p:nvSpPr>
          <p:cNvPr id="3" name="Content Placeholder 2">
            <a:extLst>
              <a:ext uri="{FF2B5EF4-FFF2-40B4-BE49-F238E27FC236}">
                <a16:creationId xmlns:a16="http://schemas.microsoft.com/office/drawing/2014/main" id="{42BEBD80-2D7D-6142-9656-A246C86C8DDA}"/>
              </a:ext>
            </a:extLst>
          </p:cNvPr>
          <p:cNvSpPr>
            <a:spLocks noGrp="1"/>
          </p:cNvSpPr>
          <p:nvPr>
            <p:ph idx="1"/>
          </p:nvPr>
        </p:nvSpPr>
        <p:spPr>
          <a:xfrm>
            <a:off x="257175" y="1125538"/>
            <a:ext cx="11546569" cy="5515883"/>
          </a:xfrm>
        </p:spPr>
        <p:txBody>
          <a:bodyPr>
            <a:noAutofit/>
          </a:bodyPr>
          <a:lstStyle/>
          <a:p>
            <a:r>
              <a:rPr lang="en-US" sz="3200" dirty="0"/>
              <a:t>Process to establish and maintain eligibility</a:t>
            </a:r>
          </a:p>
          <a:p>
            <a:pPr lvl="1"/>
            <a:r>
              <a:rPr lang="en-US" sz="3200" dirty="0"/>
              <a:t>Demeaning and frustrating</a:t>
            </a:r>
          </a:p>
          <a:p>
            <a:pPr lvl="1"/>
            <a:r>
              <a:rPr lang="en-US" sz="3200" dirty="0"/>
              <a:t>Expensive and cost-prohibitive for some</a:t>
            </a:r>
          </a:p>
          <a:p>
            <a:pPr lvl="1"/>
            <a:endParaRPr lang="en-US" sz="3200" dirty="0"/>
          </a:p>
          <a:p>
            <a:r>
              <a:rPr lang="en-US" sz="3200" dirty="0"/>
              <a:t>Faculty and staff as the face of compliance</a:t>
            </a:r>
          </a:p>
          <a:p>
            <a:pPr lvl="1"/>
            <a:r>
              <a:rPr lang="en-US" sz="3200" dirty="0"/>
              <a:t>Above and beyond</a:t>
            </a:r>
          </a:p>
          <a:p>
            <a:pPr lvl="1"/>
            <a:r>
              <a:rPr lang="en-US" sz="3200" dirty="0"/>
              <a:t>Non-compliance</a:t>
            </a:r>
          </a:p>
          <a:p>
            <a:pPr lvl="1"/>
            <a:r>
              <a:rPr lang="en-US" sz="3200" dirty="0"/>
              <a:t>Tension of lack of oversight</a:t>
            </a:r>
          </a:p>
          <a:p>
            <a:pPr lvl="1"/>
            <a:endParaRPr lang="en-US" sz="3200" dirty="0"/>
          </a:p>
          <a:p>
            <a:r>
              <a:rPr lang="en-US" sz="4400" b="1" dirty="0"/>
              <a:t>Accommodation outcomes</a:t>
            </a:r>
          </a:p>
        </p:txBody>
      </p:sp>
    </p:spTree>
    <p:extLst>
      <p:ext uri="{BB962C8B-B14F-4D97-AF65-F5344CB8AC3E}">
        <p14:creationId xmlns:p14="http://schemas.microsoft.com/office/powerpoint/2010/main" val="42540872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8F1FD15-AF97-4A4B-A42C-0121F46F92C9}"/>
              </a:ext>
            </a:extLst>
          </p:cNvPr>
          <p:cNvSpPr>
            <a:spLocks noGrp="1"/>
          </p:cNvSpPr>
          <p:nvPr>
            <p:ph idx="1"/>
          </p:nvPr>
        </p:nvSpPr>
        <p:spPr>
          <a:xfrm>
            <a:off x="148545" y="163284"/>
            <a:ext cx="11509829" cy="6408966"/>
          </a:xfrm>
        </p:spPr>
        <p:txBody>
          <a:bodyPr>
            <a:normAutofit lnSpcReduction="10000"/>
          </a:bodyPr>
          <a:lstStyle/>
          <a:p>
            <a:pPr marL="0" indent="0">
              <a:buNone/>
            </a:pPr>
            <a:r>
              <a:rPr lang="en-US" dirty="0"/>
              <a:t>“I am wondering if I got help and I had extra time as a freshman, I would still be in engineering, </a:t>
            </a:r>
            <a:r>
              <a:rPr lang="en-US" dirty="0" err="1"/>
              <a:t>'cause</a:t>
            </a:r>
            <a:r>
              <a:rPr lang="en-US" dirty="0"/>
              <a:t> I eventually got so frustrated, </a:t>
            </a:r>
            <a:r>
              <a:rPr lang="en-US" b="1" dirty="0"/>
              <a:t>I just gave up on it</a:t>
            </a:r>
            <a:r>
              <a:rPr lang="en-US" dirty="0"/>
              <a:t>.”</a:t>
            </a:r>
          </a:p>
          <a:p>
            <a:pPr marL="0" indent="0">
              <a:buNone/>
            </a:pPr>
            <a:endParaRPr lang="en-US" dirty="0"/>
          </a:p>
          <a:p>
            <a:pPr marL="0" indent="0">
              <a:buNone/>
            </a:pPr>
            <a:r>
              <a:rPr lang="en-US" dirty="0"/>
              <a:t>“While it’s a great school and I love what I’ve learned here, if I would have had a little more accommodation, I feel I would have done so much better. Last semester I planned my schedule to a ‘T.’ Last fall semester I had a 2.67, last semester I had 3.67. So… </a:t>
            </a:r>
            <a:r>
              <a:rPr lang="en-US" b="1" dirty="0"/>
              <a:t>that’s a huge jump</a:t>
            </a:r>
            <a:r>
              <a:rPr lang="en-US" dirty="0"/>
              <a:t>.”</a:t>
            </a:r>
          </a:p>
          <a:p>
            <a:pPr marL="0" indent="0">
              <a:buNone/>
            </a:pPr>
            <a:endParaRPr lang="en-US" dirty="0"/>
          </a:p>
          <a:p>
            <a:pPr marL="0" indent="0">
              <a:buNone/>
            </a:pPr>
            <a:r>
              <a:rPr lang="en-US" dirty="0"/>
              <a:t>“I don’t have  the testing center in [building], but part of my accommodations is to be in a quiet room by myself and take a paper exam, that’s why I don’t go to [building name]. And uh, half the time, I’m not, I’m usually in a room with 150 to 250 other students taking the exam, that’s bad. </a:t>
            </a:r>
            <a:r>
              <a:rPr lang="en-US" b="1" dirty="0"/>
              <a:t>I take measures on my own, I wear earplugs, I sit in the very front in the corner so I’m not completely distracted by everything that’s going on, but it’s not anything like that. </a:t>
            </a:r>
            <a:r>
              <a:rPr lang="en-US" dirty="0"/>
              <a:t>They just won’t do it. “</a:t>
            </a:r>
          </a:p>
        </p:txBody>
      </p:sp>
    </p:spTree>
    <p:extLst>
      <p:ext uri="{BB962C8B-B14F-4D97-AF65-F5344CB8AC3E}">
        <p14:creationId xmlns:p14="http://schemas.microsoft.com/office/powerpoint/2010/main" val="7987673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46AFA-4B9D-CD41-974A-0BA4D27EFC2A}"/>
              </a:ext>
            </a:extLst>
          </p:cNvPr>
          <p:cNvSpPr>
            <a:spLocks noGrp="1"/>
          </p:cNvSpPr>
          <p:nvPr>
            <p:ph type="title"/>
          </p:nvPr>
        </p:nvSpPr>
        <p:spPr>
          <a:xfrm>
            <a:off x="409575" y="122237"/>
            <a:ext cx="10515600" cy="886159"/>
          </a:xfrm>
        </p:spPr>
        <p:txBody>
          <a:bodyPr/>
          <a:lstStyle/>
          <a:p>
            <a:r>
              <a:rPr lang="en-US" dirty="0"/>
              <a:t>College Integration Models</a:t>
            </a:r>
          </a:p>
        </p:txBody>
      </p:sp>
      <p:sp>
        <p:nvSpPr>
          <p:cNvPr id="6" name="Content Placeholder 5">
            <a:extLst>
              <a:ext uri="{FF2B5EF4-FFF2-40B4-BE49-F238E27FC236}">
                <a16:creationId xmlns:a16="http://schemas.microsoft.com/office/drawing/2014/main" id="{0758B721-6B9D-F44A-B159-4DC112AAA125}"/>
              </a:ext>
            </a:extLst>
          </p:cNvPr>
          <p:cNvSpPr>
            <a:spLocks noGrp="1"/>
          </p:cNvSpPr>
          <p:nvPr>
            <p:ph idx="1"/>
          </p:nvPr>
        </p:nvSpPr>
        <p:spPr>
          <a:xfrm>
            <a:off x="309562" y="1288130"/>
            <a:ext cx="11044237" cy="4984083"/>
          </a:xfrm>
        </p:spPr>
        <p:txBody>
          <a:bodyPr>
            <a:normAutofit/>
          </a:bodyPr>
          <a:lstStyle/>
          <a:p>
            <a:r>
              <a:rPr lang="en-US" dirty="0"/>
              <a:t>Belonging and integration- Responsibility with the student</a:t>
            </a:r>
          </a:p>
          <a:p>
            <a:pPr lvl="1"/>
            <a:r>
              <a:rPr lang="en-US" dirty="0"/>
              <a:t>e.g., Tinto, </a:t>
            </a:r>
            <a:r>
              <a:rPr lang="en-US" dirty="0" err="1"/>
              <a:t>Astin</a:t>
            </a:r>
            <a:r>
              <a:rPr lang="en-US" dirty="0"/>
              <a:t>, Bean; Bean &amp; </a:t>
            </a:r>
            <a:r>
              <a:rPr lang="en-US" dirty="0" err="1"/>
              <a:t>Metzer</a:t>
            </a:r>
            <a:r>
              <a:rPr lang="en-US" dirty="0"/>
              <a:t>, 1985; Cabrera, </a:t>
            </a:r>
            <a:r>
              <a:rPr lang="en-US" dirty="0" err="1"/>
              <a:t>Castañeda</a:t>
            </a:r>
            <a:r>
              <a:rPr lang="en-US" dirty="0"/>
              <a:t>, Nora, &amp; </a:t>
            </a:r>
            <a:r>
              <a:rPr lang="en-US" dirty="0" err="1"/>
              <a:t>Hengstler</a:t>
            </a:r>
            <a:r>
              <a:rPr lang="en-US" dirty="0"/>
              <a:t>, 1992; </a:t>
            </a:r>
            <a:r>
              <a:rPr lang="en-US" dirty="0" err="1"/>
              <a:t>Mamiseishvili</a:t>
            </a:r>
            <a:r>
              <a:rPr lang="en-US" dirty="0"/>
              <a:t> &amp; Koch 2011; </a:t>
            </a:r>
            <a:r>
              <a:rPr lang="en-US" dirty="0" err="1"/>
              <a:t>Milem</a:t>
            </a:r>
            <a:r>
              <a:rPr lang="en-US" dirty="0"/>
              <a:t> &amp; Berger, 1997</a:t>
            </a:r>
          </a:p>
          <a:p>
            <a:endParaRPr lang="en-US" dirty="0"/>
          </a:p>
          <a:p>
            <a:r>
              <a:rPr lang="en-US" dirty="0"/>
              <a:t>Critical for persistence, performance, graduation, health outcomes</a:t>
            </a:r>
          </a:p>
          <a:p>
            <a:pPr lvl="1"/>
            <a:r>
              <a:rPr lang="en-US" dirty="0"/>
              <a:t>Baumeister &amp; Leary, 1995; Cacioppo &amp; Patrick, 2008; </a:t>
            </a:r>
            <a:r>
              <a:rPr lang="en-US" dirty="0" err="1"/>
              <a:t>Qualter</a:t>
            </a:r>
            <a:r>
              <a:rPr lang="en-US" dirty="0"/>
              <a:t> et al., 2015; Rotenberg, 1994; Strayhorn, 2012; Walton &amp; Cohen, 2011</a:t>
            </a:r>
            <a:r>
              <a:rPr lang="en-US" dirty="0">
                <a:effectLst/>
              </a:rPr>
              <a:t> </a:t>
            </a:r>
            <a:endParaRPr lang="en-US" dirty="0"/>
          </a:p>
          <a:p>
            <a:endParaRPr lang="en-US" dirty="0"/>
          </a:p>
          <a:p>
            <a:r>
              <a:rPr lang="en-US" dirty="0"/>
              <a:t>Diverse student literature revamp – Environment is critical</a:t>
            </a:r>
          </a:p>
          <a:p>
            <a:pPr lvl="1"/>
            <a:r>
              <a:rPr lang="en-US" dirty="0"/>
              <a:t>Braxton, </a:t>
            </a:r>
            <a:r>
              <a:rPr lang="en-US" dirty="0" err="1"/>
              <a:t>Hirschy</a:t>
            </a:r>
            <a:r>
              <a:rPr lang="en-US" dirty="0"/>
              <a:t>, and McClendon, 2011; Hurtado &amp; Carter, 1997; </a:t>
            </a:r>
            <a:r>
              <a:rPr lang="en-US" dirty="0" err="1"/>
              <a:t>Rendón</a:t>
            </a:r>
            <a:r>
              <a:rPr lang="en-US" dirty="0"/>
              <a:t>, </a:t>
            </a:r>
            <a:r>
              <a:rPr lang="en-US" dirty="0" err="1"/>
              <a:t>Jalamo</a:t>
            </a:r>
            <a:r>
              <a:rPr lang="en-US" dirty="0"/>
              <a:t>, &amp; Nora, 2000</a:t>
            </a:r>
          </a:p>
        </p:txBody>
      </p:sp>
    </p:spTree>
    <p:extLst>
      <p:ext uri="{BB962C8B-B14F-4D97-AF65-F5344CB8AC3E}">
        <p14:creationId xmlns:p14="http://schemas.microsoft.com/office/powerpoint/2010/main" val="288526441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962E-0F0A-6D43-8EE3-83ACE680B674}"/>
              </a:ext>
            </a:extLst>
          </p:cNvPr>
          <p:cNvSpPr>
            <a:spLocks noGrp="1"/>
          </p:cNvSpPr>
          <p:nvPr>
            <p:ph type="title"/>
          </p:nvPr>
        </p:nvSpPr>
        <p:spPr>
          <a:xfrm>
            <a:off x="348044" y="-14288"/>
            <a:ext cx="10515600" cy="1325563"/>
          </a:xfrm>
        </p:spPr>
        <p:txBody>
          <a:bodyPr/>
          <a:lstStyle/>
          <a:p>
            <a:r>
              <a:rPr lang="en-US" dirty="0"/>
              <a:t>Compliance- What can we do?</a:t>
            </a:r>
          </a:p>
        </p:txBody>
      </p:sp>
      <p:sp>
        <p:nvSpPr>
          <p:cNvPr id="3" name="Content Placeholder 2">
            <a:extLst>
              <a:ext uri="{FF2B5EF4-FFF2-40B4-BE49-F238E27FC236}">
                <a16:creationId xmlns:a16="http://schemas.microsoft.com/office/drawing/2014/main" id="{DD838959-0041-2445-BFCE-9EA63C6FE267}"/>
              </a:ext>
            </a:extLst>
          </p:cNvPr>
          <p:cNvSpPr>
            <a:spLocks noGrp="1"/>
          </p:cNvSpPr>
          <p:nvPr>
            <p:ph idx="1"/>
          </p:nvPr>
        </p:nvSpPr>
        <p:spPr>
          <a:xfrm>
            <a:off x="219457" y="1325563"/>
            <a:ext cx="11381993" cy="5089525"/>
          </a:xfrm>
        </p:spPr>
        <p:txBody>
          <a:bodyPr/>
          <a:lstStyle/>
          <a:p>
            <a:r>
              <a:rPr lang="en-US" b="1" dirty="0"/>
              <a:t>Reduce the burden however possible</a:t>
            </a:r>
            <a:r>
              <a:rPr lang="en-US" dirty="0"/>
              <a:t>. </a:t>
            </a:r>
          </a:p>
          <a:p>
            <a:pPr lvl="1"/>
            <a:r>
              <a:rPr lang="en-US" sz="2800" dirty="0">
                <a:hlinkClick r:id="rId2"/>
              </a:rPr>
              <a:t>AHEAD guidance </a:t>
            </a:r>
            <a:r>
              <a:rPr lang="en-US" sz="2800" dirty="0"/>
              <a:t>on requirements necessary to be eligible.</a:t>
            </a:r>
          </a:p>
          <a:p>
            <a:pPr lvl="1"/>
            <a:r>
              <a:rPr lang="en-US" sz="2800" dirty="0"/>
              <a:t>Professional judgement &amp; autonomy</a:t>
            </a:r>
          </a:p>
          <a:p>
            <a:endParaRPr lang="en-US" dirty="0"/>
          </a:p>
          <a:p>
            <a:r>
              <a:rPr lang="en-US" b="1" dirty="0"/>
              <a:t>Educate and empower students </a:t>
            </a:r>
            <a:r>
              <a:rPr lang="en-US" dirty="0"/>
              <a:t>to make decisions regarding reasonable accommodations.</a:t>
            </a:r>
          </a:p>
          <a:p>
            <a:pPr lvl="1"/>
            <a:r>
              <a:rPr lang="en-US" sz="2800" dirty="0"/>
              <a:t>Skills and confidence to approach faculty- interactive process.</a:t>
            </a:r>
          </a:p>
          <a:p>
            <a:pPr lvl="1"/>
            <a:endParaRPr lang="en-US" dirty="0"/>
          </a:p>
          <a:p>
            <a:r>
              <a:rPr lang="en-US" dirty="0"/>
              <a:t>Emphasize with faculty the importance of providing accommodations- </a:t>
            </a:r>
            <a:r>
              <a:rPr lang="en-US" b="1" dirty="0"/>
              <a:t>be a resource for them</a:t>
            </a:r>
            <a:r>
              <a:rPr lang="en-US" dirty="0"/>
              <a:t>. </a:t>
            </a:r>
          </a:p>
          <a:p>
            <a:pPr lvl="1"/>
            <a:endParaRPr lang="en-US" dirty="0"/>
          </a:p>
        </p:txBody>
      </p:sp>
    </p:spTree>
    <p:extLst>
      <p:ext uri="{BB962C8B-B14F-4D97-AF65-F5344CB8AC3E}">
        <p14:creationId xmlns:p14="http://schemas.microsoft.com/office/powerpoint/2010/main" val="386248891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xagon 3">
            <a:extLst>
              <a:ext uri="{FF2B5EF4-FFF2-40B4-BE49-F238E27FC236}">
                <a16:creationId xmlns:a16="http://schemas.microsoft.com/office/drawing/2014/main" id="{714C6964-00A0-2C40-9B1F-9FCD35303B55}"/>
              </a:ext>
            </a:extLst>
          </p:cNvPr>
          <p:cNvSpPr/>
          <p:nvPr/>
        </p:nvSpPr>
        <p:spPr>
          <a:xfrm>
            <a:off x="5647673" y="4067260"/>
            <a:ext cx="2248929" cy="1850329"/>
          </a:xfrm>
          <a:prstGeom prst="hexagon">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t>Enhanced Supports</a:t>
            </a:r>
          </a:p>
        </p:txBody>
      </p:sp>
      <p:sp>
        <p:nvSpPr>
          <p:cNvPr id="5" name="Hexagon 4">
            <a:extLst>
              <a:ext uri="{FF2B5EF4-FFF2-40B4-BE49-F238E27FC236}">
                <a16:creationId xmlns:a16="http://schemas.microsoft.com/office/drawing/2014/main" id="{7F4317A6-66B9-864F-A59F-2C33D1B5A777}"/>
              </a:ext>
            </a:extLst>
          </p:cNvPr>
          <p:cNvSpPr/>
          <p:nvPr/>
        </p:nvSpPr>
        <p:spPr>
          <a:xfrm>
            <a:off x="3813011" y="3113560"/>
            <a:ext cx="2248929" cy="1850329"/>
          </a:xfrm>
          <a:prstGeom prst="hexagon">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t>Compliance</a:t>
            </a:r>
          </a:p>
        </p:txBody>
      </p:sp>
      <p:sp>
        <p:nvSpPr>
          <p:cNvPr id="6" name="Hexagon 5">
            <a:extLst>
              <a:ext uri="{FF2B5EF4-FFF2-40B4-BE49-F238E27FC236}">
                <a16:creationId xmlns:a16="http://schemas.microsoft.com/office/drawing/2014/main" id="{629E033A-EDF1-8548-A6DD-E9CAF7E2015F}"/>
              </a:ext>
            </a:extLst>
          </p:cNvPr>
          <p:cNvSpPr/>
          <p:nvPr/>
        </p:nvSpPr>
        <p:spPr>
          <a:xfrm>
            <a:off x="5647673" y="2171291"/>
            <a:ext cx="2248929" cy="1850329"/>
          </a:xfrm>
          <a:prstGeom prst="hexagon">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t>University Resources</a:t>
            </a:r>
          </a:p>
        </p:txBody>
      </p:sp>
      <p:sp>
        <p:nvSpPr>
          <p:cNvPr id="7" name="Hexagon 6">
            <a:extLst>
              <a:ext uri="{FF2B5EF4-FFF2-40B4-BE49-F238E27FC236}">
                <a16:creationId xmlns:a16="http://schemas.microsoft.com/office/drawing/2014/main" id="{FF30CEAF-ABDB-804A-9CB8-29FAF1F934D1}"/>
              </a:ext>
            </a:extLst>
          </p:cNvPr>
          <p:cNvSpPr/>
          <p:nvPr/>
        </p:nvSpPr>
        <p:spPr>
          <a:xfrm>
            <a:off x="3813011" y="1229022"/>
            <a:ext cx="2248929" cy="1850329"/>
          </a:xfrm>
          <a:prstGeom prst="hexagon">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t>Campus Climate &amp; Inclusion</a:t>
            </a:r>
          </a:p>
        </p:txBody>
      </p:sp>
    </p:spTree>
    <p:extLst>
      <p:ext uri="{BB962C8B-B14F-4D97-AF65-F5344CB8AC3E}">
        <p14:creationId xmlns:p14="http://schemas.microsoft.com/office/powerpoint/2010/main" val="345311037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24D0F-A574-E34D-AB10-346165BD4C08}"/>
              </a:ext>
            </a:extLst>
          </p:cNvPr>
          <p:cNvSpPr>
            <a:spLocks noGrp="1"/>
          </p:cNvSpPr>
          <p:nvPr>
            <p:ph type="title"/>
          </p:nvPr>
        </p:nvSpPr>
        <p:spPr>
          <a:xfrm>
            <a:off x="446542" y="0"/>
            <a:ext cx="10515600" cy="886159"/>
          </a:xfrm>
        </p:spPr>
        <p:txBody>
          <a:bodyPr/>
          <a:lstStyle/>
          <a:p>
            <a:r>
              <a:rPr lang="en-US" dirty="0"/>
              <a:t>Suggestions for Enhancements</a:t>
            </a:r>
          </a:p>
        </p:txBody>
      </p:sp>
      <p:sp>
        <p:nvSpPr>
          <p:cNvPr id="3" name="Content Placeholder 2">
            <a:extLst>
              <a:ext uri="{FF2B5EF4-FFF2-40B4-BE49-F238E27FC236}">
                <a16:creationId xmlns:a16="http://schemas.microsoft.com/office/drawing/2014/main" id="{5278F0E5-890C-5B4B-B81B-72D4E54D7507}"/>
              </a:ext>
            </a:extLst>
          </p:cNvPr>
          <p:cNvSpPr>
            <a:spLocks noGrp="1"/>
          </p:cNvSpPr>
          <p:nvPr>
            <p:ph idx="1"/>
          </p:nvPr>
        </p:nvSpPr>
        <p:spPr>
          <a:xfrm>
            <a:off x="161889" y="886159"/>
            <a:ext cx="11554959" cy="5486400"/>
          </a:xfrm>
        </p:spPr>
        <p:txBody>
          <a:bodyPr>
            <a:noAutofit/>
          </a:bodyPr>
          <a:lstStyle/>
          <a:p>
            <a:r>
              <a:rPr lang="en-US" sz="2700" dirty="0"/>
              <a:t>Supports for adaptation and coping with disability</a:t>
            </a:r>
          </a:p>
          <a:p>
            <a:pPr marL="0" indent="0">
              <a:buNone/>
            </a:pPr>
            <a:endParaRPr lang="en-US" sz="2700" dirty="0"/>
          </a:p>
          <a:p>
            <a:r>
              <a:rPr lang="en-US" sz="2700" dirty="0"/>
              <a:t>Mentoring and connections with other students, faculty and staff, and community professionals with disabilities</a:t>
            </a:r>
          </a:p>
          <a:p>
            <a:pPr marL="0" indent="0">
              <a:buNone/>
            </a:pPr>
            <a:endParaRPr lang="en-US" sz="2700" dirty="0"/>
          </a:p>
          <a:p>
            <a:r>
              <a:rPr lang="en-US" sz="2700" dirty="0"/>
              <a:t>Additional training/workshops in navigating campus resources (disability and otherwise), internships and pre-professional experiences, and job application information relative to disability status </a:t>
            </a:r>
          </a:p>
          <a:p>
            <a:pPr marL="0" indent="0">
              <a:buNone/>
            </a:pPr>
            <a:r>
              <a:rPr lang="en-US" sz="2700" dirty="0"/>
              <a:t>	e.g., disability disclosure, legal/illegal questions, finding internships, 	networking</a:t>
            </a:r>
          </a:p>
          <a:p>
            <a:pPr marL="0" indent="0">
              <a:buNone/>
            </a:pPr>
            <a:endParaRPr lang="en-US" sz="2700" dirty="0"/>
          </a:p>
          <a:p>
            <a:r>
              <a:rPr lang="en-US" sz="2700" dirty="0"/>
              <a:t>Enhanced program evaluation efforts – assessing effectiveness, areas of strength, areas of growth.</a:t>
            </a:r>
          </a:p>
        </p:txBody>
      </p:sp>
    </p:spTree>
    <p:extLst>
      <p:ext uri="{BB962C8B-B14F-4D97-AF65-F5344CB8AC3E}">
        <p14:creationId xmlns:p14="http://schemas.microsoft.com/office/powerpoint/2010/main" val="274558691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4E7E8-0A21-FF4C-85A1-F62803D9C65A}"/>
              </a:ext>
            </a:extLst>
          </p:cNvPr>
          <p:cNvSpPr>
            <a:spLocks noGrp="1"/>
          </p:cNvSpPr>
          <p:nvPr>
            <p:ph type="title"/>
          </p:nvPr>
        </p:nvSpPr>
        <p:spPr>
          <a:xfrm>
            <a:off x="990600" y="167092"/>
            <a:ext cx="10515600" cy="1025365"/>
          </a:xfrm>
        </p:spPr>
        <p:txBody>
          <a:bodyPr>
            <a:normAutofit fontScale="90000"/>
          </a:bodyPr>
          <a:lstStyle/>
          <a:p>
            <a:pPr algn="ctr"/>
            <a:r>
              <a:rPr lang="en-US" sz="4400" b="1" dirty="0"/>
              <a:t>Access vs. Engagement</a:t>
            </a:r>
            <a:br>
              <a:rPr lang="en-US" dirty="0"/>
            </a:br>
            <a:endParaRPr lang="en-US" dirty="0"/>
          </a:p>
        </p:txBody>
      </p:sp>
      <p:sp>
        <p:nvSpPr>
          <p:cNvPr id="5" name="Content Placeholder 4">
            <a:extLst>
              <a:ext uri="{FF2B5EF4-FFF2-40B4-BE49-F238E27FC236}">
                <a16:creationId xmlns:a16="http://schemas.microsoft.com/office/drawing/2014/main" id="{39481D6A-EAB2-8341-B556-5D718FFCAB54}"/>
              </a:ext>
            </a:extLst>
          </p:cNvPr>
          <p:cNvSpPr>
            <a:spLocks noGrp="1"/>
          </p:cNvSpPr>
          <p:nvPr>
            <p:ph sz="half" idx="1"/>
          </p:nvPr>
        </p:nvSpPr>
        <p:spPr>
          <a:xfrm>
            <a:off x="362712" y="1459864"/>
            <a:ext cx="5657088" cy="5075047"/>
          </a:xfrm>
        </p:spPr>
        <p:txBody>
          <a:bodyPr>
            <a:normAutofit lnSpcReduction="10000"/>
          </a:bodyPr>
          <a:lstStyle/>
          <a:p>
            <a:r>
              <a:rPr lang="en-US" dirty="0"/>
              <a:t>ODS to provide</a:t>
            </a:r>
            <a:r>
              <a:rPr lang="en-US" b="1" dirty="0"/>
              <a:t> </a:t>
            </a:r>
            <a:r>
              <a:rPr lang="en-US" b="1" u="sng" dirty="0"/>
              <a:t>access</a:t>
            </a:r>
            <a:endParaRPr lang="en-US" dirty="0"/>
          </a:p>
          <a:p>
            <a:r>
              <a:rPr lang="en-US" dirty="0"/>
              <a:t>Determine eligibility</a:t>
            </a:r>
          </a:p>
          <a:p>
            <a:r>
              <a:rPr lang="en-US" dirty="0"/>
              <a:t>Evaluate “reasonable accommodation” requests</a:t>
            </a:r>
          </a:p>
          <a:p>
            <a:r>
              <a:rPr lang="en-US" dirty="0"/>
              <a:t>Uphold ADA</a:t>
            </a:r>
          </a:p>
          <a:p>
            <a:r>
              <a:rPr lang="en-US" dirty="0"/>
              <a:t>Address accessibility barriers</a:t>
            </a:r>
          </a:p>
          <a:p>
            <a:r>
              <a:rPr lang="en-US" dirty="0"/>
              <a:t>Inform instructors of approved accommodations</a:t>
            </a:r>
          </a:p>
        </p:txBody>
      </p:sp>
      <p:sp>
        <p:nvSpPr>
          <p:cNvPr id="6" name="Content Placeholder 5">
            <a:extLst>
              <a:ext uri="{FF2B5EF4-FFF2-40B4-BE49-F238E27FC236}">
                <a16:creationId xmlns:a16="http://schemas.microsoft.com/office/drawing/2014/main" id="{054E2736-AA82-794E-BEC9-329998DABE3F}"/>
              </a:ext>
            </a:extLst>
          </p:cNvPr>
          <p:cNvSpPr>
            <a:spLocks noGrp="1"/>
          </p:cNvSpPr>
          <p:nvPr>
            <p:ph sz="half" idx="2"/>
          </p:nvPr>
        </p:nvSpPr>
        <p:spPr>
          <a:xfrm>
            <a:off x="6172200" y="1459863"/>
            <a:ext cx="5181600" cy="4717099"/>
          </a:xfrm>
        </p:spPr>
        <p:txBody>
          <a:bodyPr>
            <a:normAutofit lnSpcReduction="10000"/>
          </a:bodyPr>
          <a:lstStyle/>
          <a:p>
            <a:r>
              <a:rPr lang="en-US" dirty="0"/>
              <a:t>ODS to enhance </a:t>
            </a:r>
            <a:r>
              <a:rPr lang="en-US" b="1" u="sng" dirty="0"/>
              <a:t>engagement</a:t>
            </a:r>
          </a:p>
          <a:p>
            <a:r>
              <a:rPr lang="en-US" dirty="0"/>
              <a:t>Help students develop: self-advocacy skills, understanding of own needs, solutions to barriers</a:t>
            </a:r>
          </a:p>
          <a:p>
            <a:r>
              <a:rPr lang="en-US" dirty="0"/>
              <a:t>ID barriers to full participation on campus</a:t>
            </a:r>
          </a:p>
          <a:p>
            <a:pPr lvl="1"/>
            <a:r>
              <a:rPr lang="en-US" dirty="0"/>
              <a:t>Academic, social, rec settings</a:t>
            </a:r>
          </a:p>
          <a:p>
            <a:r>
              <a:rPr lang="en-US" dirty="0"/>
              <a:t>Educate staff and faculty </a:t>
            </a:r>
          </a:p>
          <a:p>
            <a:r>
              <a:rPr lang="en-US" dirty="0"/>
              <a:t>Transition programs </a:t>
            </a:r>
          </a:p>
          <a:p>
            <a:r>
              <a:rPr lang="en-US" dirty="0"/>
              <a:t>Mentoring opportunities</a:t>
            </a:r>
          </a:p>
          <a:p>
            <a:endParaRPr lang="en-US" dirty="0"/>
          </a:p>
        </p:txBody>
      </p:sp>
      <p:sp>
        <p:nvSpPr>
          <p:cNvPr id="7" name="TextBox 6">
            <a:extLst>
              <a:ext uri="{FF2B5EF4-FFF2-40B4-BE49-F238E27FC236}">
                <a16:creationId xmlns:a16="http://schemas.microsoft.com/office/drawing/2014/main" id="{D49C52AC-5382-0044-9AC1-27993AEB7A4F}"/>
              </a:ext>
            </a:extLst>
          </p:cNvPr>
          <p:cNvSpPr txBox="1"/>
          <p:nvPr/>
        </p:nvSpPr>
        <p:spPr>
          <a:xfrm>
            <a:off x="9113878" y="6176963"/>
            <a:ext cx="2392322" cy="646331"/>
          </a:xfrm>
          <a:prstGeom prst="rect">
            <a:avLst/>
          </a:prstGeom>
          <a:noFill/>
        </p:spPr>
        <p:txBody>
          <a:bodyPr wrap="none" rtlCol="0">
            <a:spAutoFit/>
          </a:bodyPr>
          <a:lstStyle/>
          <a:p>
            <a:r>
              <a:rPr lang="en-US" dirty="0"/>
              <a:t>(Brown &amp; </a:t>
            </a:r>
            <a:r>
              <a:rPr lang="en-US" dirty="0" err="1"/>
              <a:t>Broido</a:t>
            </a:r>
            <a:r>
              <a:rPr lang="en-US" dirty="0"/>
              <a:t>, 2015)</a:t>
            </a:r>
          </a:p>
          <a:p>
            <a:endParaRPr lang="en-US" dirty="0"/>
          </a:p>
        </p:txBody>
      </p:sp>
    </p:spTree>
    <p:extLst>
      <p:ext uri="{BB962C8B-B14F-4D97-AF65-F5344CB8AC3E}">
        <p14:creationId xmlns:p14="http://schemas.microsoft.com/office/powerpoint/2010/main" val="342865537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E1869-C07E-5F49-B604-BB02C72B98F5}"/>
              </a:ext>
            </a:extLst>
          </p:cNvPr>
          <p:cNvSpPr>
            <a:spLocks noGrp="1"/>
          </p:cNvSpPr>
          <p:nvPr>
            <p:ph type="title"/>
          </p:nvPr>
        </p:nvSpPr>
        <p:spPr>
          <a:xfrm>
            <a:off x="466725" y="165100"/>
            <a:ext cx="10515600" cy="886159"/>
          </a:xfrm>
        </p:spPr>
        <p:txBody>
          <a:bodyPr/>
          <a:lstStyle/>
          <a:p>
            <a:r>
              <a:rPr lang="en-US" dirty="0"/>
              <a:t>Summary</a:t>
            </a:r>
          </a:p>
        </p:txBody>
      </p:sp>
      <p:sp>
        <p:nvSpPr>
          <p:cNvPr id="5" name="Content Placeholder 4">
            <a:extLst>
              <a:ext uri="{FF2B5EF4-FFF2-40B4-BE49-F238E27FC236}">
                <a16:creationId xmlns:a16="http://schemas.microsoft.com/office/drawing/2014/main" id="{0E5A0DA1-568C-2740-BC78-9933D61BC005}"/>
              </a:ext>
            </a:extLst>
          </p:cNvPr>
          <p:cNvSpPr>
            <a:spLocks noGrp="1"/>
          </p:cNvSpPr>
          <p:nvPr>
            <p:ph idx="1"/>
          </p:nvPr>
        </p:nvSpPr>
        <p:spPr>
          <a:xfrm>
            <a:off x="466725" y="1194134"/>
            <a:ext cx="10515600" cy="4925679"/>
          </a:xfrm>
        </p:spPr>
        <p:txBody>
          <a:bodyPr>
            <a:normAutofit lnSpcReduction="10000"/>
          </a:bodyPr>
          <a:lstStyle/>
          <a:p>
            <a:r>
              <a:rPr lang="en-US" dirty="0"/>
              <a:t>Belonging is a complex interaction of our own perceptions and the climate – improving climate may also mean boosting self-advocacy and confidence of students.</a:t>
            </a:r>
          </a:p>
          <a:p>
            <a:endParaRPr lang="en-US" dirty="0"/>
          </a:p>
          <a:p>
            <a:r>
              <a:rPr lang="en-US" dirty="0"/>
              <a:t>Disability as part of diversity initiatives, SWD as an underrepresented group on campus.</a:t>
            </a:r>
          </a:p>
          <a:p>
            <a:endParaRPr lang="en-US" dirty="0"/>
          </a:p>
          <a:p>
            <a:r>
              <a:rPr lang="en-US" dirty="0"/>
              <a:t>Time we spend with students and personal relationships matter to them. </a:t>
            </a:r>
          </a:p>
          <a:p>
            <a:endParaRPr lang="en-US" dirty="0"/>
          </a:p>
          <a:p>
            <a:r>
              <a:rPr lang="en-US" dirty="0"/>
              <a:t>Students can take a lead on making change! </a:t>
            </a:r>
          </a:p>
          <a:p>
            <a:endParaRPr lang="en-US" dirty="0"/>
          </a:p>
          <a:p>
            <a:pPr marL="0" indent="0">
              <a:buNone/>
            </a:pPr>
            <a:endParaRPr lang="en-US" dirty="0"/>
          </a:p>
          <a:p>
            <a:endParaRPr lang="en-US" dirty="0"/>
          </a:p>
          <a:p>
            <a:pPr marL="0" indent="0">
              <a:buNone/>
            </a:pPr>
            <a:endParaRPr lang="en-US" dirty="0"/>
          </a:p>
        </p:txBody>
      </p:sp>
    </p:spTree>
    <p:extLst>
      <p:ext uri="{BB962C8B-B14F-4D97-AF65-F5344CB8AC3E}">
        <p14:creationId xmlns:p14="http://schemas.microsoft.com/office/powerpoint/2010/main" val="417320034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4743228-FCF0-FB45-AFEB-3A014967FEB8}"/>
              </a:ext>
            </a:extLst>
          </p:cNvPr>
          <p:cNvSpPr>
            <a:spLocks noGrp="1"/>
          </p:cNvSpPr>
          <p:nvPr>
            <p:ph type="title"/>
          </p:nvPr>
        </p:nvSpPr>
        <p:spPr>
          <a:xfrm>
            <a:off x="796858" y="773723"/>
            <a:ext cx="10598284" cy="3433245"/>
          </a:xfrm>
        </p:spPr>
        <p:txBody>
          <a:bodyPr>
            <a:normAutofit/>
          </a:bodyPr>
          <a:lstStyle/>
          <a:p>
            <a:pPr algn="ctr"/>
            <a:r>
              <a:rPr lang="en-US" sz="4400" dirty="0"/>
              <a:t>Thank you!! </a:t>
            </a:r>
            <a:br>
              <a:rPr lang="en-US" dirty="0"/>
            </a:br>
            <a:br>
              <a:rPr lang="en-US" dirty="0"/>
            </a:br>
            <a:r>
              <a:rPr lang="en-US" dirty="0"/>
              <a:t>Questions and Comments?</a:t>
            </a:r>
            <a:br>
              <a:rPr lang="en-US" dirty="0"/>
            </a:br>
            <a:br>
              <a:rPr lang="en-US" dirty="0"/>
            </a:br>
            <a:r>
              <a:rPr lang="en-US" dirty="0"/>
              <a:t>Contact me: apf5208@psu.edu</a:t>
            </a:r>
          </a:p>
        </p:txBody>
      </p:sp>
    </p:spTree>
    <p:extLst>
      <p:ext uri="{BB962C8B-B14F-4D97-AF65-F5344CB8AC3E}">
        <p14:creationId xmlns:p14="http://schemas.microsoft.com/office/powerpoint/2010/main" val="359940725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3477B-1CF5-E642-B4C7-E6A30AECF30E}"/>
              </a:ext>
            </a:extLst>
          </p:cNvPr>
          <p:cNvSpPr>
            <a:spLocks noGrp="1"/>
          </p:cNvSpPr>
          <p:nvPr>
            <p:ph type="title"/>
          </p:nvPr>
        </p:nvSpPr>
        <p:spPr>
          <a:xfrm>
            <a:off x="838200" y="365125"/>
            <a:ext cx="10515600" cy="892175"/>
          </a:xfrm>
        </p:spPr>
        <p:txBody>
          <a:bodyPr/>
          <a:lstStyle/>
          <a:p>
            <a:r>
              <a:rPr lang="en-US" dirty="0"/>
              <a:t>Study Details</a:t>
            </a:r>
          </a:p>
        </p:txBody>
      </p:sp>
      <p:sp>
        <p:nvSpPr>
          <p:cNvPr id="3" name="Content Placeholder 2">
            <a:extLst>
              <a:ext uri="{FF2B5EF4-FFF2-40B4-BE49-F238E27FC236}">
                <a16:creationId xmlns:a16="http://schemas.microsoft.com/office/drawing/2014/main" id="{A7E110E1-7B99-6845-A1BC-84C29741120C}"/>
              </a:ext>
            </a:extLst>
          </p:cNvPr>
          <p:cNvSpPr>
            <a:spLocks noGrp="1"/>
          </p:cNvSpPr>
          <p:nvPr>
            <p:ph idx="1"/>
          </p:nvPr>
        </p:nvSpPr>
        <p:spPr>
          <a:xfrm>
            <a:off x="400050" y="1257300"/>
            <a:ext cx="11672888" cy="5300663"/>
          </a:xfrm>
        </p:spPr>
        <p:txBody>
          <a:bodyPr>
            <a:normAutofit fontScale="92500" lnSpcReduction="10000"/>
          </a:bodyPr>
          <a:lstStyle/>
          <a:p>
            <a:r>
              <a:rPr lang="en-US" dirty="0"/>
              <a:t>325 students recruited from SDR from three large, public universities</a:t>
            </a:r>
          </a:p>
          <a:p>
            <a:endParaRPr lang="en-US" dirty="0"/>
          </a:p>
          <a:p>
            <a:r>
              <a:rPr lang="en-US" dirty="0"/>
              <a:t>Survey including:</a:t>
            </a:r>
          </a:p>
          <a:p>
            <a:pPr lvl="1"/>
            <a:r>
              <a:rPr lang="en-US" dirty="0"/>
              <a:t>Demographics</a:t>
            </a:r>
          </a:p>
          <a:p>
            <a:pPr lvl="1"/>
            <a:r>
              <a:rPr lang="en-US" dirty="0"/>
              <a:t>UCLA loneliness scale (USL-8; Hays &amp; </a:t>
            </a:r>
            <a:r>
              <a:rPr lang="en-US" dirty="0" err="1"/>
              <a:t>DiMatteo</a:t>
            </a:r>
            <a:r>
              <a:rPr lang="en-US" dirty="0"/>
              <a:t>, 1987</a:t>
            </a:r>
            <a:r>
              <a:rPr lang="en-US" dirty="0">
                <a:effectLst/>
              </a:rPr>
              <a:t> )</a:t>
            </a:r>
            <a:endParaRPr lang="en-US" dirty="0"/>
          </a:p>
          <a:p>
            <a:pPr lvl="1"/>
            <a:r>
              <a:rPr lang="en-US" dirty="0"/>
              <a:t>Self-reported GPA</a:t>
            </a:r>
          </a:p>
          <a:p>
            <a:pPr lvl="1"/>
            <a:r>
              <a:rPr lang="en-US" dirty="0"/>
              <a:t>College Students with Disabilities Campus Climate Survey (CSDCC; Lombardi, Gerdes, &amp; Murray, 2011)</a:t>
            </a:r>
          </a:p>
          <a:p>
            <a:pPr lvl="1"/>
            <a:r>
              <a:rPr lang="en-US" dirty="0"/>
              <a:t>If I could do it over again, I would…</a:t>
            </a:r>
          </a:p>
          <a:p>
            <a:pPr lvl="1"/>
            <a:endParaRPr lang="en-US" dirty="0"/>
          </a:p>
          <a:p>
            <a:r>
              <a:rPr lang="en-US" dirty="0"/>
              <a:t>132 students provided additional qualitative data: “We are interested in your perception of how your school could better support students with disabilities. Please provide any suggestions you have related to campus, classes, general student supports, or disability-specific supports that you feel would be an improvement”</a:t>
            </a:r>
            <a:r>
              <a:rPr lang="en-US" dirty="0">
                <a:effectLst/>
              </a:rPr>
              <a:t> </a:t>
            </a:r>
            <a:endParaRPr lang="en-US" dirty="0"/>
          </a:p>
          <a:p>
            <a:pPr lvl="1"/>
            <a:endParaRPr lang="en-US" dirty="0"/>
          </a:p>
          <a:p>
            <a:endParaRPr lang="en-US" dirty="0"/>
          </a:p>
          <a:p>
            <a:pPr lvl="1"/>
            <a:endParaRPr lang="en-US" dirty="0"/>
          </a:p>
          <a:p>
            <a:pPr marL="0" indent="0">
              <a:buNone/>
            </a:pPr>
            <a:endParaRPr lang="en-US" dirty="0"/>
          </a:p>
        </p:txBody>
      </p:sp>
      <p:sp>
        <p:nvSpPr>
          <p:cNvPr id="4" name="Left Arrow 3">
            <a:hlinkClick r:id="rId2" action="ppaction://hlinksldjump"/>
            <a:extLst>
              <a:ext uri="{FF2B5EF4-FFF2-40B4-BE49-F238E27FC236}">
                <a16:creationId xmlns:a16="http://schemas.microsoft.com/office/drawing/2014/main" id="{BA533006-C443-6F49-9C51-52F9D5695C04}"/>
              </a:ext>
            </a:extLst>
          </p:cNvPr>
          <p:cNvSpPr/>
          <p:nvPr/>
        </p:nvSpPr>
        <p:spPr>
          <a:xfrm>
            <a:off x="10029825" y="258763"/>
            <a:ext cx="1471613" cy="55245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013616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3A655-ECCD-F540-95AA-E449895782FC}"/>
              </a:ext>
            </a:extLst>
          </p:cNvPr>
          <p:cNvSpPr>
            <a:spLocks noGrp="1"/>
          </p:cNvSpPr>
          <p:nvPr>
            <p:ph type="title"/>
          </p:nvPr>
        </p:nvSpPr>
        <p:spPr/>
        <p:txBody>
          <a:bodyPr/>
          <a:lstStyle/>
          <a:p>
            <a:r>
              <a:rPr lang="en-US" dirty="0"/>
              <a:t>Study details</a:t>
            </a:r>
          </a:p>
        </p:txBody>
      </p:sp>
      <p:sp>
        <p:nvSpPr>
          <p:cNvPr id="3" name="Content Placeholder 2">
            <a:extLst>
              <a:ext uri="{FF2B5EF4-FFF2-40B4-BE49-F238E27FC236}">
                <a16:creationId xmlns:a16="http://schemas.microsoft.com/office/drawing/2014/main" id="{6B906903-146D-A54E-A5E7-EF49F6C96D65}"/>
              </a:ext>
            </a:extLst>
          </p:cNvPr>
          <p:cNvSpPr>
            <a:spLocks noGrp="1"/>
          </p:cNvSpPr>
          <p:nvPr>
            <p:ph idx="1"/>
          </p:nvPr>
        </p:nvSpPr>
        <p:spPr/>
        <p:txBody>
          <a:bodyPr/>
          <a:lstStyle/>
          <a:p>
            <a:r>
              <a:rPr lang="en-US" dirty="0"/>
              <a:t>Students (N=26) recruited from college of education and ODS list serve volunteered for focus groups lasting two hours each. Facilitated by pair of authors and transcribed verbatim for analysis. </a:t>
            </a:r>
          </a:p>
          <a:p>
            <a:r>
              <a:rPr lang="en-US" dirty="0"/>
              <a:t>Asked about their experiences at university, people or resources who were helpful to them, advice for new students, and possible content for a First Year Success (FYS) course with disability emphasis.</a:t>
            </a:r>
          </a:p>
        </p:txBody>
      </p:sp>
      <p:sp>
        <p:nvSpPr>
          <p:cNvPr id="4" name="Left Arrow 3">
            <a:hlinkClick r:id="rId2" action="ppaction://hlinksldjump"/>
            <a:extLst>
              <a:ext uri="{FF2B5EF4-FFF2-40B4-BE49-F238E27FC236}">
                <a16:creationId xmlns:a16="http://schemas.microsoft.com/office/drawing/2014/main" id="{4E52E529-2CFE-2140-A602-74B0E43C329A}"/>
              </a:ext>
            </a:extLst>
          </p:cNvPr>
          <p:cNvSpPr/>
          <p:nvPr/>
        </p:nvSpPr>
        <p:spPr>
          <a:xfrm>
            <a:off x="9329738" y="365125"/>
            <a:ext cx="1571625" cy="735013"/>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863268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8AF11B1-4B60-6842-93BA-D04DAA7D474A}"/>
              </a:ext>
            </a:extLst>
          </p:cNvPr>
          <p:cNvSpPr>
            <a:spLocks noGrp="1"/>
          </p:cNvSpPr>
          <p:nvPr>
            <p:ph idx="1"/>
          </p:nvPr>
        </p:nvSpPr>
        <p:spPr/>
        <p:txBody>
          <a:bodyPr/>
          <a:lstStyle/>
          <a:p>
            <a:endParaRPr lang="en-US" dirty="0"/>
          </a:p>
          <a:p>
            <a:endParaRPr lang="en-US" dirty="0"/>
          </a:p>
        </p:txBody>
      </p:sp>
      <p:graphicFrame>
        <p:nvGraphicFramePr>
          <p:cNvPr id="2" name="Diagram 1">
            <a:extLst>
              <a:ext uri="{FF2B5EF4-FFF2-40B4-BE49-F238E27FC236}">
                <a16:creationId xmlns:a16="http://schemas.microsoft.com/office/drawing/2014/main" id="{4805DC13-4CDA-D549-A6C9-9A6EA0A56C9D}"/>
              </a:ext>
            </a:extLst>
          </p:cNvPr>
          <p:cNvGraphicFramePr/>
          <p:nvPr>
            <p:extLst>
              <p:ext uri="{D42A27DB-BD31-4B8C-83A1-F6EECF244321}">
                <p14:modId xmlns:p14="http://schemas.microsoft.com/office/powerpoint/2010/main" val="3966883415"/>
              </p:ext>
            </p:extLst>
          </p:nvPr>
        </p:nvGraphicFramePr>
        <p:xfrm>
          <a:off x="662354" y="158262"/>
          <a:ext cx="10908323" cy="64711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a:extLst>
              <a:ext uri="{FF2B5EF4-FFF2-40B4-BE49-F238E27FC236}">
                <a16:creationId xmlns:a16="http://schemas.microsoft.com/office/drawing/2014/main" id="{8267D103-33BE-A048-8A9E-3ED7981B8179}"/>
              </a:ext>
            </a:extLst>
          </p:cNvPr>
          <p:cNvSpPr txBox="1"/>
          <p:nvPr/>
        </p:nvSpPr>
        <p:spPr>
          <a:xfrm>
            <a:off x="193431" y="6444734"/>
            <a:ext cx="4044505" cy="369332"/>
          </a:xfrm>
          <a:prstGeom prst="rect">
            <a:avLst/>
          </a:prstGeom>
          <a:noFill/>
        </p:spPr>
        <p:txBody>
          <a:bodyPr wrap="none" rtlCol="0">
            <a:spAutoFit/>
          </a:bodyPr>
          <a:lstStyle/>
          <a:p>
            <a:r>
              <a:rPr lang="en-US" dirty="0"/>
              <a:t>Fleming, </a:t>
            </a:r>
            <a:r>
              <a:rPr lang="en-US" dirty="0" err="1"/>
              <a:t>Oertle</a:t>
            </a:r>
            <a:r>
              <a:rPr lang="en-US" dirty="0"/>
              <a:t>, </a:t>
            </a:r>
            <a:r>
              <a:rPr lang="en-US" dirty="0" err="1"/>
              <a:t>Plotner</a:t>
            </a:r>
            <a:r>
              <a:rPr lang="en-US" dirty="0"/>
              <a:t>, &amp; </a:t>
            </a:r>
            <a:r>
              <a:rPr lang="en-US" dirty="0" err="1"/>
              <a:t>Hakun</a:t>
            </a:r>
            <a:r>
              <a:rPr lang="en-US" dirty="0"/>
              <a:t>, 2017</a:t>
            </a:r>
          </a:p>
        </p:txBody>
      </p:sp>
    </p:spTree>
    <p:extLst>
      <p:ext uri="{BB962C8B-B14F-4D97-AF65-F5344CB8AC3E}">
        <p14:creationId xmlns:p14="http://schemas.microsoft.com/office/powerpoint/2010/main" val="22799735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A6118-3099-F24C-8013-B26008B7E58B}"/>
              </a:ext>
            </a:extLst>
          </p:cNvPr>
          <p:cNvSpPr>
            <a:spLocks noGrp="1"/>
          </p:cNvSpPr>
          <p:nvPr>
            <p:ph type="title"/>
          </p:nvPr>
        </p:nvSpPr>
        <p:spPr>
          <a:xfrm>
            <a:off x="509586" y="179387"/>
            <a:ext cx="10515600" cy="886159"/>
          </a:xfrm>
        </p:spPr>
        <p:txBody>
          <a:bodyPr/>
          <a:lstStyle/>
          <a:p>
            <a:r>
              <a:rPr lang="en-US" dirty="0"/>
              <a:t>Belonging and satisfaction?</a:t>
            </a:r>
          </a:p>
        </p:txBody>
      </p:sp>
      <p:sp>
        <p:nvSpPr>
          <p:cNvPr id="3" name="Content Placeholder 2">
            <a:extLst>
              <a:ext uri="{FF2B5EF4-FFF2-40B4-BE49-F238E27FC236}">
                <a16:creationId xmlns:a16="http://schemas.microsoft.com/office/drawing/2014/main" id="{F1564382-2075-A140-8185-E74C1FBD3029}"/>
              </a:ext>
            </a:extLst>
          </p:cNvPr>
          <p:cNvSpPr>
            <a:spLocks noGrp="1"/>
          </p:cNvSpPr>
          <p:nvPr>
            <p:ph idx="1"/>
          </p:nvPr>
        </p:nvSpPr>
        <p:spPr>
          <a:xfrm>
            <a:off x="538162" y="1094122"/>
            <a:ext cx="10348913" cy="5578141"/>
          </a:xfrm>
        </p:spPr>
        <p:txBody>
          <a:bodyPr>
            <a:normAutofit/>
          </a:bodyPr>
          <a:lstStyle/>
          <a:p>
            <a:r>
              <a:rPr lang="en-US" sz="3200" dirty="0"/>
              <a:t>Students with a higher sense of belonging are more likely to be satisfied because they have a </a:t>
            </a:r>
            <a:r>
              <a:rPr lang="en-US" sz="3200" b="1" dirty="0"/>
              <a:t>higher sense of self-advocacy </a:t>
            </a:r>
            <a:r>
              <a:rPr lang="en-US" sz="3200" dirty="0"/>
              <a:t>and because they have an </a:t>
            </a:r>
            <a:r>
              <a:rPr lang="en-US" sz="3200" b="1" dirty="0"/>
              <a:t>improved perception of the campus climate</a:t>
            </a:r>
            <a:r>
              <a:rPr lang="en-US" sz="3200" dirty="0"/>
              <a:t>.</a:t>
            </a:r>
          </a:p>
          <a:p>
            <a:endParaRPr lang="en-US" sz="3200" dirty="0"/>
          </a:p>
          <a:p>
            <a:r>
              <a:rPr lang="en-US" sz="3200" dirty="0"/>
              <a:t>Compliments previous findings of </a:t>
            </a:r>
            <a:r>
              <a:rPr lang="en-US" sz="3200" dirty="0" err="1"/>
              <a:t>Vacarro</a:t>
            </a:r>
            <a:r>
              <a:rPr lang="en-US" sz="3200" dirty="0"/>
              <a:t> and colleagues (2015) who noted that students interviewed described a </a:t>
            </a:r>
            <a:r>
              <a:rPr lang="en-US" sz="3200" b="1" dirty="0"/>
              <a:t>complex relationship between belonging and self-advocacy</a:t>
            </a:r>
            <a:r>
              <a:rPr lang="en-US" sz="3200" dirty="0"/>
              <a:t>, in so far as increased belonging helped students to self-advocate and pursue social relationships.</a:t>
            </a:r>
            <a:r>
              <a:rPr lang="en-US" sz="3200" dirty="0">
                <a:effectLst/>
              </a:rPr>
              <a:t> </a:t>
            </a:r>
            <a:endParaRPr lang="en-US" sz="3200" dirty="0"/>
          </a:p>
        </p:txBody>
      </p:sp>
    </p:spTree>
    <p:extLst>
      <p:ext uri="{BB962C8B-B14F-4D97-AF65-F5344CB8AC3E}">
        <p14:creationId xmlns:p14="http://schemas.microsoft.com/office/powerpoint/2010/main" val="39480043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62B9E75-7D33-674F-AA7E-8042FFB98B34}"/>
              </a:ext>
            </a:extLst>
          </p:cNvPr>
          <p:cNvSpPr>
            <a:spLocks noGrp="1"/>
          </p:cNvSpPr>
          <p:nvPr/>
        </p:nvSpPr>
        <p:spPr>
          <a:xfrm>
            <a:off x="838200" y="2985920"/>
            <a:ext cx="10515600" cy="8861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800" kern="1200" baseline="0">
                <a:solidFill>
                  <a:schemeClr val="accent1"/>
                </a:solidFill>
                <a:latin typeface="+mj-lt"/>
                <a:ea typeface="+mj-ea"/>
                <a:cs typeface="+mj-cs"/>
              </a:defRPr>
            </a:lvl1pPr>
          </a:lstStyle>
          <a:p>
            <a:endParaRPr lang="en-US"/>
          </a:p>
        </p:txBody>
      </p:sp>
      <p:sp>
        <p:nvSpPr>
          <p:cNvPr id="9" name="Hexagon 8">
            <a:extLst>
              <a:ext uri="{FF2B5EF4-FFF2-40B4-BE49-F238E27FC236}">
                <a16:creationId xmlns:a16="http://schemas.microsoft.com/office/drawing/2014/main" id="{72F18BC8-0021-D040-B918-F771864F6FDA}"/>
              </a:ext>
            </a:extLst>
          </p:cNvPr>
          <p:cNvSpPr/>
          <p:nvPr/>
        </p:nvSpPr>
        <p:spPr>
          <a:xfrm>
            <a:off x="5647673" y="4067260"/>
            <a:ext cx="2248929" cy="1850329"/>
          </a:xfrm>
          <a:prstGeom prst="hexagon">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t>Enhanced Supports</a:t>
            </a:r>
          </a:p>
        </p:txBody>
      </p:sp>
      <p:sp>
        <p:nvSpPr>
          <p:cNvPr id="10" name="Hexagon 9">
            <a:extLst>
              <a:ext uri="{FF2B5EF4-FFF2-40B4-BE49-F238E27FC236}">
                <a16:creationId xmlns:a16="http://schemas.microsoft.com/office/drawing/2014/main" id="{22C6B7F3-B050-F44F-9240-65A206C863D0}"/>
              </a:ext>
            </a:extLst>
          </p:cNvPr>
          <p:cNvSpPr/>
          <p:nvPr/>
        </p:nvSpPr>
        <p:spPr>
          <a:xfrm>
            <a:off x="3813011" y="3113560"/>
            <a:ext cx="2248929" cy="1850329"/>
          </a:xfrm>
          <a:prstGeom prst="hexagon">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t>Compliance</a:t>
            </a:r>
          </a:p>
        </p:txBody>
      </p:sp>
      <p:sp>
        <p:nvSpPr>
          <p:cNvPr id="11" name="Hexagon 10">
            <a:extLst>
              <a:ext uri="{FF2B5EF4-FFF2-40B4-BE49-F238E27FC236}">
                <a16:creationId xmlns:a16="http://schemas.microsoft.com/office/drawing/2014/main" id="{99E3A988-BFEF-5041-B451-37F68FC29ECF}"/>
              </a:ext>
            </a:extLst>
          </p:cNvPr>
          <p:cNvSpPr/>
          <p:nvPr/>
        </p:nvSpPr>
        <p:spPr>
          <a:xfrm>
            <a:off x="5647673" y="2171291"/>
            <a:ext cx="2248929" cy="1850329"/>
          </a:xfrm>
          <a:prstGeom prst="hexagon">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t>University Resources</a:t>
            </a:r>
          </a:p>
        </p:txBody>
      </p:sp>
      <p:sp>
        <p:nvSpPr>
          <p:cNvPr id="12" name="Hexagon 11">
            <a:extLst>
              <a:ext uri="{FF2B5EF4-FFF2-40B4-BE49-F238E27FC236}">
                <a16:creationId xmlns:a16="http://schemas.microsoft.com/office/drawing/2014/main" id="{9EF541BB-598D-0448-8746-E9421FB67E38}"/>
              </a:ext>
            </a:extLst>
          </p:cNvPr>
          <p:cNvSpPr/>
          <p:nvPr/>
        </p:nvSpPr>
        <p:spPr>
          <a:xfrm>
            <a:off x="3813011" y="1211437"/>
            <a:ext cx="2248929" cy="1850329"/>
          </a:xfrm>
          <a:prstGeom prst="hexagon">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t>Campus Climate &amp; Inclusion</a:t>
            </a:r>
          </a:p>
        </p:txBody>
      </p:sp>
    </p:spTree>
    <p:extLst>
      <p:ext uri="{BB962C8B-B14F-4D97-AF65-F5344CB8AC3E}">
        <p14:creationId xmlns:p14="http://schemas.microsoft.com/office/powerpoint/2010/main" val="334309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37F57-F82F-274E-86A7-7093F1FBA055}"/>
              </a:ext>
            </a:extLst>
          </p:cNvPr>
          <p:cNvSpPr>
            <a:spLocks noGrp="1"/>
          </p:cNvSpPr>
          <p:nvPr>
            <p:ph type="title"/>
          </p:nvPr>
        </p:nvSpPr>
        <p:spPr>
          <a:xfrm>
            <a:off x="486920" y="165098"/>
            <a:ext cx="10515600" cy="886159"/>
          </a:xfrm>
        </p:spPr>
        <p:txBody>
          <a:bodyPr/>
          <a:lstStyle/>
          <a:p>
            <a:r>
              <a:rPr lang="en-US" dirty="0"/>
              <a:t>Belonging and Inclusion</a:t>
            </a:r>
          </a:p>
        </p:txBody>
      </p:sp>
      <p:sp>
        <p:nvSpPr>
          <p:cNvPr id="3" name="Content Placeholder 2">
            <a:extLst>
              <a:ext uri="{FF2B5EF4-FFF2-40B4-BE49-F238E27FC236}">
                <a16:creationId xmlns:a16="http://schemas.microsoft.com/office/drawing/2014/main" id="{4D277D05-0C08-DB43-B159-F1749F21F2B2}"/>
              </a:ext>
            </a:extLst>
          </p:cNvPr>
          <p:cNvSpPr>
            <a:spLocks noGrp="1"/>
          </p:cNvSpPr>
          <p:nvPr>
            <p:ph idx="1"/>
          </p:nvPr>
        </p:nvSpPr>
        <p:spPr>
          <a:xfrm>
            <a:off x="429768" y="1094121"/>
            <a:ext cx="10719816" cy="5292391"/>
          </a:xfrm>
        </p:spPr>
        <p:txBody>
          <a:bodyPr>
            <a:normAutofit/>
          </a:bodyPr>
          <a:lstStyle/>
          <a:p>
            <a:pPr marL="0" indent="0">
              <a:buNone/>
            </a:pPr>
            <a:endParaRPr lang="en-US" dirty="0"/>
          </a:p>
          <a:p>
            <a:r>
              <a:rPr lang="en-US" sz="3200" dirty="0"/>
              <a:t>Disability Experience</a:t>
            </a:r>
          </a:p>
          <a:p>
            <a:pPr lvl="1"/>
            <a:r>
              <a:rPr lang="en-US" sz="3200" dirty="0"/>
              <a:t>Complex and ongoing identity development</a:t>
            </a:r>
          </a:p>
          <a:p>
            <a:pPr marL="0" indent="0">
              <a:buNone/>
            </a:pPr>
            <a:endParaRPr lang="en-US" sz="3200" dirty="0"/>
          </a:p>
          <a:p>
            <a:r>
              <a:rPr lang="en-US" sz="3200" dirty="0"/>
              <a:t>Experiences with faculty and peers </a:t>
            </a:r>
          </a:p>
          <a:p>
            <a:pPr lvl="1"/>
            <a:r>
              <a:rPr lang="en-US" sz="3200" dirty="0"/>
              <a:t>Positive and negative</a:t>
            </a:r>
          </a:p>
          <a:p>
            <a:endParaRPr lang="en-US" sz="3200" dirty="0"/>
          </a:p>
          <a:p>
            <a:r>
              <a:rPr lang="en-US" sz="3200" dirty="0"/>
              <a:t>Calls for increased responsiveness to disability inclusion &amp; accessibility</a:t>
            </a:r>
          </a:p>
          <a:p>
            <a:endParaRPr lang="en-US" dirty="0"/>
          </a:p>
        </p:txBody>
      </p:sp>
    </p:spTree>
    <p:extLst>
      <p:ext uri="{BB962C8B-B14F-4D97-AF65-F5344CB8AC3E}">
        <p14:creationId xmlns:p14="http://schemas.microsoft.com/office/powerpoint/2010/main" val="33227664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37F57-F82F-274E-86A7-7093F1FBA055}"/>
              </a:ext>
            </a:extLst>
          </p:cNvPr>
          <p:cNvSpPr>
            <a:spLocks noGrp="1"/>
          </p:cNvSpPr>
          <p:nvPr>
            <p:ph type="title"/>
          </p:nvPr>
        </p:nvSpPr>
        <p:spPr>
          <a:xfrm>
            <a:off x="486920" y="165098"/>
            <a:ext cx="10515600" cy="886159"/>
          </a:xfrm>
        </p:spPr>
        <p:txBody>
          <a:bodyPr/>
          <a:lstStyle/>
          <a:p>
            <a:r>
              <a:rPr lang="en-US" dirty="0"/>
              <a:t>Belonging and Inclusion</a:t>
            </a:r>
          </a:p>
        </p:txBody>
      </p:sp>
      <p:sp>
        <p:nvSpPr>
          <p:cNvPr id="3" name="Content Placeholder 2">
            <a:extLst>
              <a:ext uri="{FF2B5EF4-FFF2-40B4-BE49-F238E27FC236}">
                <a16:creationId xmlns:a16="http://schemas.microsoft.com/office/drawing/2014/main" id="{4D277D05-0C08-DB43-B159-F1749F21F2B2}"/>
              </a:ext>
            </a:extLst>
          </p:cNvPr>
          <p:cNvSpPr>
            <a:spLocks noGrp="1"/>
          </p:cNvSpPr>
          <p:nvPr>
            <p:ph idx="1"/>
          </p:nvPr>
        </p:nvSpPr>
        <p:spPr>
          <a:xfrm>
            <a:off x="429768" y="1094121"/>
            <a:ext cx="10719816" cy="5292391"/>
          </a:xfrm>
        </p:spPr>
        <p:txBody>
          <a:bodyPr>
            <a:normAutofit fontScale="92500"/>
          </a:bodyPr>
          <a:lstStyle/>
          <a:p>
            <a:pPr marL="0" indent="0">
              <a:buNone/>
            </a:pPr>
            <a:endParaRPr lang="en-US" sz="4400" b="1" dirty="0"/>
          </a:p>
          <a:p>
            <a:r>
              <a:rPr lang="en-US" sz="4400" b="1" dirty="0"/>
              <a:t>Disability Experience</a:t>
            </a:r>
          </a:p>
          <a:p>
            <a:pPr lvl="1"/>
            <a:r>
              <a:rPr lang="en-US" sz="4400" b="1" dirty="0"/>
              <a:t>Complex and ongoing identity development</a:t>
            </a:r>
          </a:p>
          <a:p>
            <a:pPr marL="0" indent="0">
              <a:buNone/>
            </a:pPr>
            <a:endParaRPr lang="en-US" sz="3200" dirty="0"/>
          </a:p>
          <a:p>
            <a:r>
              <a:rPr lang="en-US" sz="3200" dirty="0"/>
              <a:t>Experiences with faculty and peers </a:t>
            </a:r>
          </a:p>
          <a:p>
            <a:pPr lvl="1"/>
            <a:r>
              <a:rPr lang="en-US" sz="3200" dirty="0"/>
              <a:t>Positive and negative</a:t>
            </a:r>
          </a:p>
          <a:p>
            <a:endParaRPr lang="en-US" sz="3200" dirty="0"/>
          </a:p>
          <a:p>
            <a:r>
              <a:rPr lang="en-US" sz="3200" dirty="0"/>
              <a:t>Calls for increased responsiveness to disability inclusion &amp; accessibility</a:t>
            </a:r>
          </a:p>
          <a:p>
            <a:endParaRPr lang="en-US" dirty="0"/>
          </a:p>
        </p:txBody>
      </p:sp>
    </p:spTree>
    <p:extLst>
      <p:ext uri="{BB962C8B-B14F-4D97-AF65-F5344CB8AC3E}">
        <p14:creationId xmlns:p14="http://schemas.microsoft.com/office/powerpoint/2010/main" val="3407744992"/>
      </p:ext>
    </p:extLst>
  </p:cSld>
  <p:clrMapOvr>
    <a:masterClrMapping/>
  </p:clrMapOvr>
</p:sld>
</file>

<file path=ppt/theme/theme1.xml><?xml version="1.0" encoding="utf-8"?>
<a:theme xmlns:a="http://schemas.openxmlformats.org/drawingml/2006/main" name="Office Theme">
  <a:themeElements>
    <a:clrScheme name="PA Palette">
      <a:dk1>
        <a:srgbClr val="000000"/>
      </a:dk1>
      <a:lt1>
        <a:srgbClr val="FFFFFF"/>
      </a:lt1>
      <a:dk2>
        <a:srgbClr val="041E41"/>
      </a:dk2>
      <a:lt2>
        <a:srgbClr val="B8D6E6"/>
      </a:lt2>
      <a:accent1>
        <a:srgbClr val="009CDE"/>
      </a:accent1>
      <a:accent2>
        <a:srgbClr val="1E407C"/>
      </a:accent2>
      <a:accent3>
        <a:srgbClr val="A3AAAD"/>
      </a:accent3>
      <a:accent4>
        <a:srgbClr val="83B1D4"/>
      </a:accent4>
      <a:accent5>
        <a:srgbClr val="3EA39E"/>
      </a:accent5>
      <a:accent6>
        <a:srgbClr val="305470"/>
      </a:accent6>
      <a:hlink>
        <a:srgbClr val="64B8B6"/>
      </a:hlink>
      <a:folHlink>
        <a:srgbClr val="7D4C7C"/>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551</TotalTime>
  <Words>3755</Words>
  <Application>Microsoft Macintosh PowerPoint</Application>
  <PresentationFormat>Widescreen</PresentationFormat>
  <Paragraphs>343</Paragraphs>
  <Slides>47</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47</vt:i4>
      </vt:variant>
    </vt:vector>
  </HeadingPairs>
  <TitlesOfParts>
    <vt:vector size="52" baseType="lpstr">
      <vt:lpstr>Arial</vt:lpstr>
      <vt:lpstr>Calibri</vt:lpstr>
      <vt:lpstr>Franklin Gothic Book</vt:lpstr>
      <vt:lpstr>Franklin Gothic Medium</vt:lpstr>
      <vt:lpstr>Office Theme</vt:lpstr>
      <vt:lpstr>From Compliance to Inclusion: Working Together to Improve Access and Campus Climate for Students with Disabilities </vt:lpstr>
      <vt:lpstr>A little about me and about today…</vt:lpstr>
      <vt:lpstr>Today’s Students</vt:lpstr>
      <vt:lpstr>College Integration Models</vt:lpstr>
      <vt:lpstr>PowerPoint Presentation</vt:lpstr>
      <vt:lpstr>Belonging and satisfaction?</vt:lpstr>
      <vt:lpstr>PowerPoint Presentation</vt:lpstr>
      <vt:lpstr>Belonging and Inclusion</vt:lpstr>
      <vt:lpstr>Belonging and Inclusion</vt:lpstr>
      <vt:lpstr>Disability Experience</vt:lpstr>
      <vt:lpstr>PowerPoint Presentation</vt:lpstr>
      <vt:lpstr>Belonging and Inclusion</vt:lpstr>
      <vt:lpstr>Experience with Faculty &amp; Peers- positive</vt:lpstr>
      <vt:lpstr>Experience with Faculty &amp; Peers- negative</vt:lpstr>
      <vt:lpstr>Belonging and Inclusion</vt:lpstr>
      <vt:lpstr>Calls to Improve Campus Climate &amp; Access</vt:lpstr>
      <vt:lpstr>PowerPoint Presentation</vt:lpstr>
      <vt:lpstr>PowerPoint Presentation</vt:lpstr>
      <vt:lpstr>Belonging &amp; Inclusion - What can we do?</vt:lpstr>
      <vt:lpstr>Belonging &amp; Inclusion - What can we do?</vt:lpstr>
      <vt:lpstr>Belonging &amp; Inclusion - What can we do?</vt:lpstr>
      <vt:lpstr>PowerPoint Presentation</vt:lpstr>
      <vt:lpstr>University Resources</vt:lpstr>
      <vt:lpstr>University Resources</vt:lpstr>
      <vt:lpstr>PowerPoint Presentation</vt:lpstr>
      <vt:lpstr>PowerPoint Presentation</vt:lpstr>
      <vt:lpstr>Transparency &amp; Individualized Approach</vt:lpstr>
      <vt:lpstr>University Resources</vt:lpstr>
      <vt:lpstr>Visibility &amp; Connectedness</vt:lpstr>
      <vt:lpstr>University Resources- What can we do?</vt:lpstr>
      <vt:lpstr>University Resources- What can we do?</vt:lpstr>
      <vt:lpstr>PowerPoint Presentation</vt:lpstr>
      <vt:lpstr>Compliance</vt:lpstr>
      <vt:lpstr>Compliance</vt:lpstr>
      <vt:lpstr>PowerPoint Presentation</vt:lpstr>
      <vt:lpstr>Compliance</vt:lpstr>
      <vt:lpstr>PowerPoint Presentation</vt:lpstr>
      <vt:lpstr>Compliance</vt:lpstr>
      <vt:lpstr>PowerPoint Presentation</vt:lpstr>
      <vt:lpstr>Compliance- What can we do?</vt:lpstr>
      <vt:lpstr>PowerPoint Presentation</vt:lpstr>
      <vt:lpstr>Suggestions for Enhancements</vt:lpstr>
      <vt:lpstr>Access vs. Engagement </vt:lpstr>
      <vt:lpstr>Summary</vt:lpstr>
      <vt:lpstr>Thank you!!   Questions and Comments?  Contact me: apf5208@psu.edu</vt:lpstr>
      <vt:lpstr>Study Details</vt:lpstr>
      <vt:lpstr>Study details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25</cp:revision>
  <dcterms:created xsi:type="dcterms:W3CDTF">2018-03-19T17:38:41Z</dcterms:created>
  <dcterms:modified xsi:type="dcterms:W3CDTF">2018-10-10T21:01:37Z</dcterms:modified>
</cp:coreProperties>
</file>