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4" r:id="rId2"/>
  </p:sldMasterIdLst>
  <p:notesMasterIdLst>
    <p:notesMasterId r:id="rId16"/>
  </p:notesMasterIdLst>
  <p:handoutMasterIdLst>
    <p:handoutMasterId r:id="rId17"/>
  </p:handoutMasterIdLst>
  <p:sldIdLst>
    <p:sldId id="269" r:id="rId3"/>
    <p:sldId id="280" r:id="rId4"/>
    <p:sldId id="281" r:id="rId5"/>
    <p:sldId id="282" r:id="rId6"/>
    <p:sldId id="283" r:id="rId7"/>
    <p:sldId id="284" r:id="rId8"/>
    <p:sldId id="287" r:id="rId9"/>
    <p:sldId id="286" r:id="rId10"/>
    <p:sldId id="285" r:id="rId11"/>
    <p:sldId id="288" r:id="rId12"/>
    <p:sldId id="289" r:id="rId13"/>
    <p:sldId id="292" r:id="rId14"/>
    <p:sldId id="290" r:id="rId1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4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82F22A-B97E-4EE5-9D76-F75DEBB4831D}" v="1" dt="2018-10-18T21:01:33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69" d="100"/>
          <a:sy n="69" d="100"/>
        </p:scale>
        <p:origin x="564" y="4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0844-C266-46EC-A036-E1634F64C44A}" type="datetimeFigureOut">
              <a:rPr lang="en-US"/>
              <a:t>10/19/2018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88AA-226D-4237-A99F-5C4B97F43BA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313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08BCD-7B2F-4BCE-87AF-5D67EFFE4D17}" type="datetimeFigureOut">
              <a:rPr lang="en-US"/>
              <a:t>10/19/2018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1353-EEA5-436B-AB14-1D84B195E66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06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1447801"/>
            <a:ext cx="8823360" cy="3329581"/>
          </a:xfrm>
        </p:spPr>
        <p:txBody>
          <a:bodyPr anchor="b"/>
          <a:lstStyle>
            <a:lvl1pPr>
              <a:defRPr sz="71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6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4800587"/>
            <a:ext cx="8823359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0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5" y="5367325"/>
            <a:ext cx="882335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447800"/>
            <a:ext cx="8823361" cy="1981200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8823361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1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391" y="1447800"/>
            <a:ext cx="7997232" cy="2323374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29898" y="3771174"/>
            <a:ext cx="7277753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4350657"/>
            <a:ext cx="8823361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061" y="971253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28060" y="2613787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559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3124201"/>
            <a:ext cx="8823362" cy="165318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1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07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782" y="1981200"/>
            <a:ext cx="294609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293" y="2667000"/>
            <a:ext cx="292658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2648" y="1981200"/>
            <a:ext cx="2935476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2097" y="2667000"/>
            <a:ext cx="294602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1981200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2845" y="2667000"/>
            <a:ext cx="29313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52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293" y="4250949"/>
            <a:ext cx="293928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293" y="2209800"/>
            <a:ext cx="293928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293" y="4827212"/>
            <a:ext cx="2939284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363" y="4250949"/>
            <a:ext cx="292976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8362" y="2209800"/>
            <a:ext cx="29297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7009" y="4827211"/>
            <a:ext cx="293364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4250949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2844" y="2209800"/>
            <a:ext cx="2931349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2720" y="4827209"/>
            <a:ext cx="293523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87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4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2050" y="430214"/>
            <a:ext cx="1752145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294" y="887414"/>
            <a:ext cx="7421216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5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914400"/>
            <a:ext cx="4190999" cy="38862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799" y="4953000"/>
            <a:ext cx="4201213" cy="990599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10/19/2018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80013" y="228600"/>
            <a:ext cx="6781800" cy="5715000"/>
          </a:xfrm>
          <a:prstGeom prst="round1Rect">
            <a:avLst>
              <a:gd name="adj" fmla="val 5636"/>
            </a:avLst>
          </a:prstGeom>
          <a:solidFill>
            <a:schemeClr val="bg2"/>
          </a:solidFill>
        </p:spPr>
        <p:txBody>
          <a:bodyPr tIns="91440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481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2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2861734"/>
            <a:ext cx="8823359" cy="1915647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1999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025" y="2060576"/>
            <a:ext cx="4395194" cy="4195763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21" y="2056093"/>
            <a:ext cx="4395196" cy="4200245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7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6" y="1905000"/>
            <a:ext cx="439519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025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3023" y="1905000"/>
            <a:ext cx="439519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3023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4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2" y="1447800"/>
            <a:ext cx="3400178" cy="14478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370" y="1447800"/>
            <a:ext cx="5194644" cy="4572000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3" y="3129281"/>
            <a:ext cx="340017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6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06" y="1854192"/>
            <a:ext cx="5091580" cy="1574808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7736" y="1143000"/>
            <a:ext cx="3199567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5083655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917-CE56-4645-8050-1555FA0B180B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DA2-3CE4-45BB-9F6F-628A0CFBD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7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4035961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522016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6770" y="1676400"/>
            <a:ext cx="2818666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7330" y="1"/>
            <a:ext cx="1602969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3637" y="6096000"/>
            <a:ext cx="99347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5" y="2052919"/>
            <a:ext cx="894421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2866" y="1790741"/>
            <a:ext cx="990599" cy="3047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48740" y="3225337"/>
            <a:ext cx="3859795" cy="304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0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  <p:sldLayoutId id="2147483752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419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999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9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24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" b="-1785"/>
          <a:stretch/>
        </p:blipFill>
        <p:spPr>
          <a:xfrm>
            <a:off x="3503612" y="1676399"/>
            <a:ext cx="8349680" cy="4343400"/>
          </a:xfr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393660"/>
            <a:ext cx="11210527" cy="1739940"/>
          </a:xfrm>
        </p:spPr>
        <p:txBody>
          <a:bodyPr>
            <a:normAutofit/>
          </a:bodyPr>
          <a:lstStyle/>
          <a:p>
            <a:r>
              <a:rPr lang="en-US" sz="7200" dirty="0">
                <a:effectLst/>
                <a:latin typeface="Garamond" panose="02020404030301010803" pitchFamily="18" charset="0"/>
              </a:rPr>
              <a:t>Redefining Resources</a:t>
            </a:r>
            <a:endParaRPr lang="en-US" sz="7200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799" y="1752600"/>
            <a:ext cx="2982013" cy="419099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Leveraging Helicopter Parents to Support Students with Learning Disabilities</a:t>
            </a:r>
          </a:p>
        </p:txBody>
      </p:sp>
    </p:spTree>
    <p:extLst>
      <p:ext uri="{BB962C8B-B14F-4D97-AF65-F5344CB8AC3E}">
        <p14:creationId xmlns:p14="http://schemas.microsoft.com/office/powerpoint/2010/main" val="408083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680FA-B639-48D2-B3BF-0BC8E3185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How to Engage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7EB7F-8336-4D81-BA5A-726679B5B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1447799"/>
            <a:ext cx="8944211" cy="4800601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Define what you want to accomplish</a:t>
            </a:r>
          </a:p>
          <a:p>
            <a:pPr lvl="2"/>
            <a:r>
              <a:rPr lang="en-US" dirty="0">
                <a:latin typeface="Garamond" panose="02020404030301010803" pitchFamily="18" charset="0"/>
              </a:rPr>
              <a:t>Set boundaries to eliminate?</a:t>
            </a:r>
          </a:p>
          <a:p>
            <a:pPr lvl="2"/>
            <a:r>
              <a:rPr lang="en-US" dirty="0">
                <a:latin typeface="Garamond" panose="02020404030301010803" pitchFamily="18" charset="0"/>
              </a:rPr>
              <a:t>Establish an understanding of new responsibilities?</a:t>
            </a:r>
          </a:p>
          <a:p>
            <a:pPr lvl="2"/>
            <a:r>
              <a:rPr lang="en-US" dirty="0">
                <a:latin typeface="Garamond" panose="02020404030301010803" pitchFamily="18" charset="0"/>
              </a:rPr>
              <a:t>Allow parents to be involved with the transition?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Create literature to support your expectations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Meet with parents to see where they are.</a:t>
            </a:r>
          </a:p>
          <a:p>
            <a:pPr lvl="2"/>
            <a:r>
              <a:rPr lang="en-US" dirty="0">
                <a:latin typeface="Garamond" panose="02020404030301010803" pitchFamily="18" charset="0"/>
              </a:rPr>
              <a:t>Recognizance helicopter mission</a:t>
            </a:r>
          </a:p>
          <a:p>
            <a:pPr lvl="2"/>
            <a:r>
              <a:rPr lang="en-US" dirty="0">
                <a:latin typeface="Garamond" panose="02020404030301010803" pitchFamily="18" charset="0"/>
              </a:rPr>
              <a:t>Low Altitude Helicopter Parents</a:t>
            </a:r>
          </a:p>
          <a:p>
            <a:pPr lvl="2"/>
            <a:r>
              <a:rPr lang="en-US" dirty="0">
                <a:latin typeface="Garamond" panose="02020404030301010803" pitchFamily="18" charset="0"/>
              </a:rPr>
              <a:t>Guerilla Warfare Helicopter Parents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33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01A93-B7FA-4599-8E8D-D9BC15214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995082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How to Engage</a:t>
            </a:r>
            <a:br>
              <a:rPr lang="en-US" dirty="0">
                <a:latin typeface="Garamond" panose="02020404030301010803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EB687-DE10-45FA-BA44-A03D5ADFE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1447801"/>
            <a:ext cx="8944211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Garamond" panose="02020404030301010803" pitchFamily="18" charset="0"/>
              </a:rPr>
              <a:t>Types of Literature (FAQ’s or Handouts)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ADA vs IDEA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FERPA 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Skills for College Success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How to Advocate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Resource Quick Reference Guide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Your New Role as a College Parent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What to Expect for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199231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15E98-6139-490F-BF2E-FE8370520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147482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When to Engage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1392-4145-47D6-86BD-C1342815B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1600200"/>
            <a:ext cx="8944211" cy="464820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Orientation - Share info about the office and expectations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Initial Intake – This can allow you to gauge their level of hovering</a:t>
            </a:r>
          </a:p>
          <a:p>
            <a:pPr lvl="2"/>
            <a:r>
              <a:rPr lang="en-US" sz="2001" dirty="0">
                <a:latin typeface="Garamond" panose="02020404030301010803" pitchFamily="18" charset="0"/>
              </a:rPr>
              <a:t>If in guerilla mode, follow-up with student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 When communication gaps needs to be closed or expectations need to be reinforced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Respond when engage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Always reinforce the office’s boundaries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48060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A7C731-6E25-4FE1-B273-2164BF18D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275" y="2063481"/>
            <a:ext cx="9402274" cy="1400530"/>
          </a:xfrm>
        </p:spPr>
        <p:txBody>
          <a:bodyPr/>
          <a:lstStyle/>
          <a:p>
            <a:pPr algn="ctr"/>
            <a:r>
              <a:rPr lang="en-US" sz="7200" dirty="0">
                <a:latin typeface="Garamond" panose="02020404030301010803" pitchFamily="18" charset="0"/>
              </a:rPr>
              <a:t>Questions</a:t>
            </a:r>
            <a:br>
              <a:rPr lang="en-US" sz="7200" dirty="0">
                <a:latin typeface="Garamond" panose="02020404030301010803" pitchFamily="18" charset="0"/>
              </a:rPr>
            </a:br>
            <a:r>
              <a:rPr lang="en-US" sz="7200" dirty="0">
                <a:latin typeface="Garamond" panose="02020404030301010803" pitchFamily="18" charset="0"/>
              </a:rPr>
              <a:t>???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FFFFDA-7F5C-44D3-8871-E31F6130D854}"/>
              </a:ext>
            </a:extLst>
          </p:cNvPr>
          <p:cNvSpPr txBox="1"/>
          <p:nvPr/>
        </p:nvSpPr>
        <p:spPr>
          <a:xfrm>
            <a:off x="3656012" y="5715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aosborne@antiochcollege.edu</a:t>
            </a:r>
          </a:p>
        </p:txBody>
      </p:sp>
    </p:spTree>
    <p:extLst>
      <p:ext uri="{BB962C8B-B14F-4D97-AF65-F5344CB8AC3E}">
        <p14:creationId xmlns:p14="http://schemas.microsoft.com/office/powerpoint/2010/main" val="349144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aramond" panose="02020404030301010803" pitchFamily="18" charset="0"/>
              </a:rPr>
              <a:t>Objectives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3025" y="1447801"/>
            <a:ext cx="8944211" cy="4800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Helicopter Parents – Perspectives </a:t>
            </a:r>
          </a:p>
          <a:p>
            <a:endParaRPr lang="en-US" sz="3200" dirty="0">
              <a:latin typeface="Garamond" panose="02020404030301010803" pitchFamily="18" charset="0"/>
            </a:endParaRPr>
          </a:p>
          <a:p>
            <a:r>
              <a:rPr lang="en-US" sz="3200" dirty="0">
                <a:latin typeface="Garamond" panose="02020404030301010803" pitchFamily="18" charset="0"/>
              </a:rPr>
              <a:t>The New Landscape</a:t>
            </a:r>
          </a:p>
          <a:p>
            <a:endParaRPr lang="en-US" sz="3200" dirty="0">
              <a:latin typeface="Garamond" panose="02020404030301010803" pitchFamily="18" charset="0"/>
            </a:endParaRPr>
          </a:p>
          <a:p>
            <a:r>
              <a:rPr lang="en-US" sz="3200" dirty="0">
                <a:latin typeface="Garamond" panose="02020404030301010803" pitchFamily="18" charset="0"/>
              </a:rPr>
              <a:t>Data</a:t>
            </a:r>
          </a:p>
          <a:p>
            <a:endParaRPr lang="en-US" sz="3200" dirty="0">
              <a:latin typeface="Garamond" panose="02020404030301010803" pitchFamily="18" charset="0"/>
            </a:endParaRPr>
          </a:p>
          <a:p>
            <a:r>
              <a:rPr lang="en-US" sz="3200" dirty="0">
                <a:latin typeface="Garamond" panose="02020404030301010803" pitchFamily="18" charset="0"/>
              </a:rPr>
              <a:t>Leveraging and Scaffolding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1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CA12-D975-4B71-9B8A-497FD2BA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Helicopter Parents –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Our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9AF4-932C-43EA-874C-E07075714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A recent study showed that 38 percent of freshmen and 29 percent of seniors said their parents intervened on their behalves to solve problems either “very often” or “sometimes.” 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Descriptors include – hovering, overprotective, enabling, annoying, tenacious, impatient, demanding, obnoxious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Insistent –Obtrusive when it comes to the Disability Office doing their  job.  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7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1E1E-E3F7-4CAD-9D00-6EA7E8356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Helicopter Parents –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Their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3E54E-C35E-4D67-BA1B-992D90211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A child’s primary advocate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Responsible IEP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The progression from shock to warrior &amp; manager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The anxious parent without a manual on fledging</a:t>
            </a:r>
          </a:p>
        </p:txBody>
      </p:sp>
    </p:spTree>
    <p:extLst>
      <p:ext uri="{BB962C8B-B14F-4D97-AF65-F5344CB8AC3E}">
        <p14:creationId xmlns:p14="http://schemas.microsoft.com/office/powerpoint/2010/main" val="326443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85C2-D5C4-4424-9017-FD5334EC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aramond" panose="02020404030301010803" pitchFamily="18" charset="0"/>
              </a:rPr>
              <a:t>The New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BE06-2932-47E5-B436-924196373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IDEA vs ADA 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New social and academic challenges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Student maturity and skill-set ?!?!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“You’re Fired” or Fear Induced </a:t>
            </a:r>
          </a:p>
        </p:txBody>
      </p:sp>
    </p:spTree>
    <p:extLst>
      <p:ext uri="{BB962C8B-B14F-4D97-AF65-F5344CB8AC3E}">
        <p14:creationId xmlns:p14="http://schemas.microsoft.com/office/powerpoint/2010/main" val="323345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B962-0D8B-4FDC-BF32-83E8F8FCC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147482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Research Shows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52756-307B-4BBE-88AB-8D4E9DB57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1676401"/>
            <a:ext cx="8944211" cy="4572000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Garamond" panose="02020404030301010803" pitchFamily="18" charset="0"/>
              </a:rPr>
              <a:t>Students with disabilities enroll in post-secondary schools at about half the rate of their non-disabled peers.</a:t>
            </a:r>
          </a:p>
          <a:p>
            <a:endParaRPr lang="en-US" sz="22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11% of college students report having a disability.</a:t>
            </a:r>
          </a:p>
          <a:p>
            <a:endParaRPr lang="en-US" sz="22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Students with disabilities have an increased risk of attrition.</a:t>
            </a:r>
          </a:p>
          <a:p>
            <a:endParaRPr lang="en-US" sz="22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Approximately 1/3 graduate in four-year colleges and 41% from two-year schools within 8 years.</a:t>
            </a:r>
          </a:p>
          <a:p>
            <a:pPr marL="57133" indent="0">
              <a:buNone/>
            </a:pPr>
            <a:endParaRPr lang="en-US" sz="2200" dirty="0">
              <a:latin typeface="Garamond" panose="02020404030301010803" pitchFamily="18" charset="0"/>
            </a:endParaRPr>
          </a:p>
          <a:p>
            <a:pPr lvl="1"/>
            <a:endParaRPr lang="en-US" sz="2000" dirty="0">
              <a:latin typeface="Garamond" panose="02020404030301010803" pitchFamily="18" charset="0"/>
            </a:endParaRPr>
          </a:p>
          <a:p>
            <a:pPr lvl="1"/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6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B962-0D8B-4FDC-BF32-83E8F8FCC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Research Shows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52756-307B-4BBE-88AB-8D4E9DB57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1524001"/>
            <a:ext cx="8944211" cy="4724400"/>
          </a:xfrm>
        </p:spPr>
        <p:txBody>
          <a:bodyPr/>
          <a:lstStyle/>
          <a:p>
            <a:r>
              <a:rPr lang="en-US" sz="2100" dirty="0">
                <a:latin typeface="Garamond" panose="02020404030301010803" pitchFamily="18" charset="0"/>
              </a:rPr>
              <a:t>Successful students are initiators, advocates, and active participants who have mastered the soft skills.</a:t>
            </a:r>
          </a:p>
          <a:p>
            <a:endParaRPr lang="en-US" sz="21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Self-determination is an indicator of college success, specifically self-advocacy skills.</a:t>
            </a:r>
          </a:p>
          <a:p>
            <a:endParaRPr lang="en-US" sz="21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Family involvement was the key indicator of successful transition to college.</a:t>
            </a:r>
          </a:p>
          <a:p>
            <a:endParaRPr lang="en-US" sz="21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Students indicate the “importance of relationships with families who supported and instructed them to become advocates for their own educational needs” as a major contributor to college success</a:t>
            </a:r>
            <a:r>
              <a:rPr lang="en-US" dirty="0">
                <a:latin typeface="Garamond" panose="02020404030301010803" pitchFamily="18" charset="0"/>
              </a:rPr>
              <a:t>.</a:t>
            </a:r>
          </a:p>
          <a:p>
            <a:pPr marL="57133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5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90836-C04C-403A-8F9F-F36FBC128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aramond" panose="02020404030301010803" pitchFamily="18" charset="0"/>
              </a:rPr>
              <a:t>What can we do?</a:t>
            </a:r>
          </a:p>
        </p:txBody>
      </p:sp>
      <p:pic>
        <p:nvPicPr>
          <p:cNvPr id="4" name="Picture 2" descr="Image result for overwhelmed student clipart">
            <a:extLst>
              <a:ext uri="{FF2B5EF4-FFF2-40B4-BE49-F238E27FC236}">
                <a16:creationId xmlns:a16="http://schemas.microsoft.com/office/drawing/2014/main" id="{8E20CDFC-8A4C-4093-B29D-9D1D520B9A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2" y="1875902"/>
            <a:ext cx="47625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3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5AE3F-E3A7-40AB-88AC-63C2A75EF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E49A2-AC42-4B55-A045-F1B82BF17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1600201"/>
            <a:ext cx="8944211" cy="4648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Why battle?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Why not leverage “helicopter parents” to lighten our workload and increase success by using them as</a:t>
            </a:r>
          </a:p>
          <a:p>
            <a:pPr lvl="2"/>
            <a:r>
              <a:rPr lang="en-US" sz="2000" dirty="0">
                <a:latin typeface="Garamond" panose="02020404030301010803" pitchFamily="18" charset="0"/>
              </a:rPr>
              <a:t>Translators</a:t>
            </a:r>
          </a:p>
          <a:p>
            <a:pPr lvl="2"/>
            <a:endParaRPr lang="en-US" sz="2000" dirty="0">
              <a:latin typeface="Garamond" panose="02020404030301010803" pitchFamily="18" charset="0"/>
            </a:endParaRPr>
          </a:p>
          <a:p>
            <a:pPr lvl="2"/>
            <a:r>
              <a:rPr lang="en-US" sz="2000" dirty="0">
                <a:latin typeface="Garamond" panose="02020404030301010803" pitchFamily="18" charset="0"/>
              </a:rPr>
              <a:t>Gap Closers</a:t>
            </a:r>
          </a:p>
          <a:p>
            <a:pPr lvl="2"/>
            <a:endParaRPr lang="en-US" sz="2000" dirty="0">
              <a:latin typeface="Garamond" panose="02020404030301010803" pitchFamily="18" charset="0"/>
            </a:endParaRPr>
          </a:p>
          <a:p>
            <a:pPr lvl="2"/>
            <a:r>
              <a:rPr lang="en-US" sz="2000" dirty="0">
                <a:latin typeface="Garamond" panose="02020404030301010803" pitchFamily="18" charset="0"/>
              </a:rPr>
              <a:t>Reinforcer  </a:t>
            </a:r>
          </a:p>
        </p:txBody>
      </p:sp>
    </p:spTree>
    <p:extLst>
      <p:ext uri="{BB962C8B-B14F-4D97-AF65-F5344CB8AC3E}">
        <p14:creationId xmlns:p14="http://schemas.microsoft.com/office/powerpoint/2010/main" val="24657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EFF986-5B24-4FFE-8015-C92B2DCBC2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425</Words>
  <Application>Microsoft Office PowerPoint</Application>
  <PresentationFormat>Custom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Cambria</vt:lpstr>
      <vt:lpstr>Century Gothic</vt:lpstr>
      <vt:lpstr>Garamond</vt:lpstr>
      <vt:lpstr>Wingdings 3</vt:lpstr>
      <vt:lpstr>Ion</vt:lpstr>
      <vt:lpstr>Redefining Resources</vt:lpstr>
      <vt:lpstr>Objectives</vt:lpstr>
      <vt:lpstr>Helicopter Parents – Our Perspective</vt:lpstr>
      <vt:lpstr>Helicopter Parents – Their Perspective</vt:lpstr>
      <vt:lpstr>The New Landscape</vt:lpstr>
      <vt:lpstr>Research Shows</vt:lpstr>
      <vt:lpstr>Research Shows</vt:lpstr>
      <vt:lpstr>What can we do?</vt:lpstr>
      <vt:lpstr>What can we do?</vt:lpstr>
      <vt:lpstr>How to Engage </vt:lpstr>
      <vt:lpstr>How to Engage </vt:lpstr>
      <vt:lpstr>When to Engage</vt:lpstr>
      <vt:lpstr>Questions 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2018-05-22T22:01:47Z</dcterms:created>
  <dcterms:modified xsi:type="dcterms:W3CDTF">2018-10-19T11:55:14Z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TC028010969991</vt:lpwstr>
  </property>
</Properties>
</file>