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 id="2147483840" r:id="rId2"/>
    <p:sldMasterId id="2147483852" r:id="rId3"/>
    <p:sldMasterId id="2147483816" r:id="rId4"/>
    <p:sldMasterId id="2147483792" r:id="rId5"/>
    <p:sldMasterId id="2147483804" r:id="rId6"/>
  </p:sldMasterIdLst>
  <p:notesMasterIdLst>
    <p:notesMasterId r:id="rId36"/>
  </p:notesMasterIdLst>
  <p:handoutMasterIdLst>
    <p:handoutMasterId r:id="rId37"/>
  </p:handoutMasterIdLst>
  <p:sldIdLst>
    <p:sldId id="282" r:id="rId7"/>
    <p:sldId id="283" r:id="rId8"/>
    <p:sldId id="309" r:id="rId9"/>
    <p:sldId id="310" r:id="rId10"/>
    <p:sldId id="302" r:id="rId11"/>
    <p:sldId id="290" r:id="rId12"/>
    <p:sldId id="294" r:id="rId13"/>
    <p:sldId id="296" r:id="rId14"/>
    <p:sldId id="305" r:id="rId15"/>
    <p:sldId id="292" r:id="rId16"/>
    <p:sldId id="303" r:id="rId17"/>
    <p:sldId id="293" r:id="rId18"/>
    <p:sldId id="298" r:id="rId19"/>
    <p:sldId id="308" r:id="rId20"/>
    <p:sldId id="311" r:id="rId21"/>
    <p:sldId id="313" r:id="rId22"/>
    <p:sldId id="312" r:id="rId23"/>
    <p:sldId id="314" r:id="rId24"/>
    <p:sldId id="315" r:id="rId25"/>
    <p:sldId id="316" r:id="rId26"/>
    <p:sldId id="318" r:id="rId27"/>
    <p:sldId id="323" r:id="rId28"/>
    <p:sldId id="324" r:id="rId29"/>
    <p:sldId id="325" r:id="rId30"/>
    <p:sldId id="321" r:id="rId31"/>
    <p:sldId id="326" r:id="rId32"/>
    <p:sldId id="317" r:id="rId33"/>
    <p:sldId id="322" r:id="rId34"/>
    <p:sldId id="327"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968C83"/>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59853" autoAdjust="0"/>
  </p:normalViewPr>
  <p:slideViewPr>
    <p:cSldViewPr snapToObjects="1">
      <p:cViewPr varScale="1">
        <p:scale>
          <a:sx n="68" d="100"/>
          <a:sy n="68" d="100"/>
        </p:scale>
        <p:origin x="1560" y="6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1929C4-3261-FC4F-B5A2-4BB0476810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773EF2-6F43-AC4E-9E0C-884596816E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380C9B-C0C8-9D41-869F-C9FCC990D6F8}" type="datetimeFigureOut">
              <a:rPr lang="en-US" smtClean="0"/>
              <a:t>10/10/2018</a:t>
            </a:fld>
            <a:endParaRPr lang="en-US"/>
          </a:p>
        </p:txBody>
      </p:sp>
      <p:sp>
        <p:nvSpPr>
          <p:cNvPr id="4" name="Footer Placeholder 3">
            <a:extLst>
              <a:ext uri="{FF2B5EF4-FFF2-40B4-BE49-F238E27FC236}">
                <a16:creationId xmlns:a16="http://schemas.microsoft.com/office/drawing/2014/main" id="{90F9E699-BECB-D54C-A79B-3A8B4DF5C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95CFE96-13C4-214A-B841-7FF1467990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0AC037-D973-024A-BBD5-0B325D4CA946}" type="slidenum">
              <a:rPr lang="en-US" smtClean="0"/>
              <a:t>‹#›</a:t>
            </a:fld>
            <a:endParaRPr lang="en-US"/>
          </a:p>
        </p:txBody>
      </p:sp>
    </p:spTree>
    <p:extLst>
      <p:ext uri="{BB962C8B-B14F-4D97-AF65-F5344CB8AC3E}">
        <p14:creationId xmlns:p14="http://schemas.microsoft.com/office/powerpoint/2010/main" val="3858175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737E2-46FD-3742-BC67-55F5354BD562}" type="datetimeFigureOut">
              <a:rPr lang="en-US" smtClean="0"/>
              <a:t>10/10/2018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D1FDB-CE02-974B-9AB1-974DAEB1C604}" type="slidenum">
              <a:rPr lang="en-US" smtClean="0"/>
              <a:t>‹#›</a:t>
            </a:fld>
            <a:endParaRPr lang="en-US"/>
          </a:p>
        </p:txBody>
      </p:sp>
    </p:spTree>
    <p:extLst>
      <p:ext uri="{BB962C8B-B14F-4D97-AF65-F5344CB8AC3E}">
        <p14:creationId xmlns:p14="http://schemas.microsoft.com/office/powerpoint/2010/main" val="37475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dirty="0"/>
          </a:p>
        </p:txBody>
      </p:sp>
    </p:spTree>
    <p:extLst>
      <p:ext uri="{BB962C8B-B14F-4D97-AF65-F5344CB8AC3E}">
        <p14:creationId xmlns:p14="http://schemas.microsoft.com/office/powerpoint/2010/main" val="28559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TypeWell is conducive to classroom settings and one on one meetings where other software isn’t a great fit since the information is presented in a more concise, direct way </a:t>
            </a:r>
          </a:p>
          <a:p>
            <a:r>
              <a:rPr lang="en-US" dirty="0"/>
              <a:t>Students receive a concise, user-friendly transcript</a:t>
            </a:r>
          </a:p>
          <a:p>
            <a:r>
              <a:rPr lang="en-US" dirty="0"/>
              <a:t>High readability </a:t>
            </a:r>
          </a:p>
          <a:p>
            <a:r>
              <a:rPr lang="en-US" dirty="0"/>
              <a:t>White space </a:t>
            </a:r>
          </a:p>
          <a:p>
            <a:r>
              <a:rPr lang="en-US" dirty="0"/>
              <a:t>Bolded key terms </a:t>
            </a:r>
          </a:p>
          <a:p>
            <a:endParaRPr lang="en-US" dirty="0"/>
          </a:p>
          <a:p>
            <a:r>
              <a:rPr lang="en-US" dirty="0"/>
              <a:t>Discuss transition from on-site to remote</a:t>
            </a:r>
          </a:p>
          <a:p>
            <a:endParaRPr lang="en-US" dirty="0"/>
          </a:p>
          <a:p>
            <a:endParaRPr lang="en-US" dirty="0"/>
          </a:p>
        </p:txBody>
      </p:sp>
      <p:sp>
        <p:nvSpPr>
          <p:cNvPr id="4" name="Slide Number Placeholder 3"/>
          <p:cNvSpPr>
            <a:spLocks noGrp="1"/>
          </p:cNvSpPr>
          <p:nvPr>
            <p:ph type="sldNum" sz="quarter" idx="10"/>
          </p:nvPr>
        </p:nvSpPr>
        <p:spPr/>
        <p:txBody>
          <a:bodyPr/>
          <a:lstStyle/>
          <a:p>
            <a:fld id="{EBCD1FDB-CE02-974B-9AB1-974DAEB1C604}" type="slidenum">
              <a:rPr lang="en-US" smtClean="0"/>
              <a:t>23</a:t>
            </a:fld>
            <a:endParaRPr lang="en-US"/>
          </a:p>
        </p:txBody>
      </p:sp>
    </p:spTree>
    <p:extLst>
      <p:ext uri="{BB962C8B-B14F-4D97-AF65-F5344CB8AC3E}">
        <p14:creationId xmlns:p14="http://schemas.microsoft.com/office/powerpoint/2010/main" val="380919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an </a:t>
            </a:r>
            <a:r>
              <a:rPr lang="en-US" dirty="0" err="1"/>
              <a:t>effecitive</a:t>
            </a:r>
            <a:r>
              <a:rPr lang="en-US" dirty="0"/>
              <a:t> remote TW process:</a:t>
            </a:r>
          </a:p>
          <a:p>
            <a:endParaRPr lang="en-US" dirty="0"/>
          </a:p>
          <a:p>
            <a:r>
              <a:rPr lang="en-US" dirty="0"/>
              <a:t>requires an ongoing dialog with instructors to ensure that accurate information is captured for students during the transcription process. </a:t>
            </a:r>
          </a:p>
          <a:p>
            <a:endParaRPr lang="en-US" dirty="0"/>
          </a:p>
          <a:p>
            <a:r>
              <a:rPr lang="en-US" dirty="0"/>
              <a:t>collaboration with instructions is key to service provision because… </a:t>
            </a:r>
          </a:p>
          <a:p>
            <a:endParaRPr lang="en-US" dirty="0"/>
          </a:p>
          <a:p>
            <a:r>
              <a:rPr lang="en-US" dirty="0"/>
              <a:t>List reasons.  </a:t>
            </a:r>
          </a:p>
        </p:txBody>
      </p:sp>
      <p:sp>
        <p:nvSpPr>
          <p:cNvPr id="4" name="Slide Number Placeholder 3"/>
          <p:cNvSpPr>
            <a:spLocks noGrp="1"/>
          </p:cNvSpPr>
          <p:nvPr>
            <p:ph type="sldNum" sz="quarter" idx="10"/>
          </p:nvPr>
        </p:nvSpPr>
        <p:spPr/>
        <p:txBody>
          <a:bodyPr/>
          <a:lstStyle/>
          <a:p>
            <a:fld id="{EBCD1FDB-CE02-974B-9AB1-974DAEB1C604}" type="slidenum">
              <a:rPr lang="en-US" smtClean="0"/>
              <a:t>24</a:t>
            </a:fld>
            <a:endParaRPr lang="en-US"/>
          </a:p>
        </p:txBody>
      </p:sp>
    </p:spTree>
    <p:extLst>
      <p:ext uri="{BB962C8B-B14F-4D97-AF65-F5344CB8AC3E}">
        <p14:creationId xmlns:p14="http://schemas.microsoft.com/office/powerpoint/2010/main" val="239641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discussion about accommodations results in greater understanding by faculty and clarifies misconceptions and generates a productive dialogue of collaboration to facilitate student success </a:t>
            </a:r>
          </a:p>
          <a:p>
            <a:endParaRPr lang="en-US" dirty="0"/>
          </a:p>
          <a:p>
            <a:r>
              <a:rPr lang="en-US" dirty="0"/>
              <a:t>Don’t be this guy.  </a:t>
            </a:r>
          </a:p>
          <a:p>
            <a:endParaRPr lang="en-US" dirty="0"/>
          </a:p>
          <a:p>
            <a:r>
              <a:rPr lang="en-US" dirty="0"/>
              <a:t>Show video. </a:t>
            </a:r>
          </a:p>
        </p:txBody>
      </p:sp>
      <p:sp>
        <p:nvSpPr>
          <p:cNvPr id="4" name="Slide Number Placeholder 3"/>
          <p:cNvSpPr>
            <a:spLocks noGrp="1"/>
          </p:cNvSpPr>
          <p:nvPr>
            <p:ph type="sldNum" sz="quarter" idx="10"/>
          </p:nvPr>
        </p:nvSpPr>
        <p:spPr/>
        <p:txBody>
          <a:bodyPr/>
          <a:lstStyle/>
          <a:p>
            <a:fld id="{EBCD1FDB-CE02-974B-9AB1-974DAEB1C604}" type="slidenum">
              <a:rPr lang="en-US" smtClean="0"/>
              <a:t>25</a:t>
            </a:fld>
            <a:endParaRPr lang="en-US"/>
          </a:p>
        </p:txBody>
      </p:sp>
    </p:spTree>
    <p:extLst>
      <p:ext uri="{BB962C8B-B14F-4D97-AF65-F5344CB8AC3E}">
        <p14:creationId xmlns:p14="http://schemas.microsoft.com/office/powerpoint/2010/main" val="346885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to collaborate with instructors to promote student success and advocacy is through the provision of closed captioning. </a:t>
            </a:r>
          </a:p>
          <a:p>
            <a:endParaRPr lang="en-US" dirty="0"/>
          </a:p>
          <a:p>
            <a:r>
              <a:rPr lang="en-US" dirty="0"/>
              <a:t>Why?</a:t>
            </a:r>
          </a:p>
          <a:p>
            <a:pPr marL="171450" indent="-171450">
              <a:buFont typeface="Arial" panose="020B0604020202020204" pitchFamily="34" charset="0"/>
              <a:buChar char="•"/>
            </a:pPr>
            <a:r>
              <a:rPr lang="en-US" dirty="0"/>
              <a:t>80% of people who used CC are not DHOH </a:t>
            </a:r>
          </a:p>
          <a:p>
            <a:pPr marL="628650" lvl="1" indent="-171450">
              <a:buFont typeface="Arial" panose="020B0604020202020204" pitchFamily="34" charset="0"/>
              <a:buChar char="•"/>
            </a:pPr>
            <a:r>
              <a:rPr lang="en-US" dirty="0"/>
              <a:t>ESL</a:t>
            </a:r>
          </a:p>
          <a:p>
            <a:pPr marL="628650" lvl="1" indent="-171450">
              <a:buFont typeface="Arial" panose="020B0604020202020204" pitchFamily="34" charset="0"/>
              <a:buChar char="•"/>
            </a:pPr>
            <a:r>
              <a:rPr lang="en-US" dirty="0"/>
              <a:t>Facilitate comprehension of dialogue spoken quickly, accents, mumbling, or background noise </a:t>
            </a:r>
          </a:p>
          <a:p>
            <a:pPr marL="628650" lvl="1" indent="-171450">
              <a:buFont typeface="Arial" panose="020B0604020202020204" pitchFamily="34" charset="0"/>
              <a:buChar char="•"/>
            </a:pPr>
            <a:r>
              <a:rPr lang="en-US" dirty="0"/>
              <a:t>Full names, brand names, or technically terminology provide clarity for readers </a:t>
            </a:r>
          </a:p>
          <a:p>
            <a:pPr marL="628650" lvl="1" indent="-171450">
              <a:buFont typeface="Arial" panose="020B0604020202020204" pitchFamily="34" charset="0"/>
              <a:buChar char="•"/>
            </a:pPr>
            <a:r>
              <a:rPr lang="en-US" dirty="0"/>
              <a:t>Help maintain concentration.  </a:t>
            </a:r>
          </a:p>
          <a:p>
            <a:pPr marL="628650" lvl="1" indent="-171450">
              <a:buFont typeface="Arial" panose="020B0604020202020204" pitchFamily="34" charset="0"/>
              <a:buChar char="•"/>
            </a:pPr>
            <a:r>
              <a:rPr lang="en-US" dirty="0"/>
              <a:t>can provide better experience for readers with learning disabilities, attention deficits, autism.  </a:t>
            </a:r>
          </a:p>
          <a:p>
            <a:pPr marL="628650" lvl="1" indent="-171450">
              <a:buFont typeface="Arial" panose="020B0604020202020204" pitchFamily="34" charset="0"/>
              <a:buChar char="•"/>
            </a:pPr>
            <a:r>
              <a:rPr lang="en-US" dirty="0"/>
              <a:t>Helps comprehension in noisy environments</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Improve engagement, retention, and overall learning experience for all students, not just those requiring accessible content </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BCD1FDB-CE02-974B-9AB1-974DAEB1C604}" type="slidenum">
              <a:rPr lang="en-US" smtClean="0"/>
              <a:t>26</a:t>
            </a:fld>
            <a:endParaRPr lang="en-US"/>
          </a:p>
        </p:txBody>
      </p:sp>
    </p:spTree>
    <p:extLst>
      <p:ext uri="{BB962C8B-B14F-4D97-AF65-F5344CB8AC3E}">
        <p14:creationId xmlns:p14="http://schemas.microsoft.com/office/powerpoint/2010/main" val="2865832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these reasons, proper captioning is important.  </a:t>
            </a:r>
          </a:p>
          <a:p>
            <a:endParaRPr lang="en-US" dirty="0"/>
          </a:p>
          <a:p>
            <a:r>
              <a:rPr lang="en-US" dirty="0"/>
              <a:t>Don’t rely on YouTube.  </a:t>
            </a:r>
          </a:p>
          <a:p>
            <a:endParaRPr lang="en-US" dirty="0"/>
          </a:p>
          <a:p>
            <a:r>
              <a:rPr lang="en-US" dirty="0"/>
              <a:t>Show video. </a:t>
            </a:r>
          </a:p>
        </p:txBody>
      </p:sp>
      <p:sp>
        <p:nvSpPr>
          <p:cNvPr id="4" name="Slide Number Placeholder 3"/>
          <p:cNvSpPr>
            <a:spLocks noGrp="1"/>
          </p:cNvSpPr>
          <p:nvPr>
            <p:ph type="sldNum" sz="quarter" idx="10"/>
          </p:nvPr>
        </p:nvSpPr>
        <p:spPr/>
        <p:txBody>
          <a:bodyPr/>
          <a:lstStyle/>
          <a:p>
            <a:fld id="{EBCD1FDB-CE02-974B-9AB1-974DAEB1C604}" type="slidenum">
              <a:rPr lang="en-US" smtClean="0"/>
              <a:t>27</a:t>
            </a:fld>
            <a:endParaRPr lang="en-US"/>
          </a:p>
        </p:txBody>
      </p:sp>
    </p:spTree>
    <p:extLst>
      <p:ext uri="{BB962C8B-B14F-4D97-AF65-F5344CB8AC3E}">
        <p14:creationId xmlns:p14="http://schemas.microsoft.com/office/powerpoint/2010/main" val="2663502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With immediate access to communication, students can participate more easily </a:t>
            </a:r>
          </a:p>
          <a:p>
            <a:pPr marL="171450" indent="-171450">
              <a:buFont typeface="Arial" panose="020B0604020202020204" pitchFamily="34" charset="0"/>
              <a:buChar char="•"/>
            </a:pPr>
            <a:r>
              <a:rPr lang="en-US" dirty="0"/>
              <a:t>Promotes self-advocacy - Students have conversations with instructors, which generates further discussion about their accommodations </a:t>
            </a:r>
          </a:p>
          <a:p>
            <a:pPr marL="171450" indent="-171450">
              <a:buFont typeface="Arial" panose="020B0604020202020204" pitchFamily="34" charset="0"/>
              <a:buChar char="•"/>
            </a:pPr>
            <a:r>
              <a:rPr lang="en-US" dirty="0"/>
              <a:t>Facilitates collaboration - </a:t>
            </a:r>
            <a:r>
              <a:rPr lang="en-US" dirty="0" err="1"/>
              <a:t>Oas</a:t>
            </a:r>
            <a:r>
              <a:rPr lang="en-US" dirty="0"/>
              <a:t> communicates with instructors about the students’ needs, which establishes advocacy and communication on behalf of the student </a:t>
            </a:r>
          </a:p>
          <a:p>
            <a:pPr marL="171450" indent="-171450">
              <a:buFont typeface="Arial" panose="020B0604020202020204" pitchFamily="34" charset="0"/>
              <a:buChar char="•"/>
            </a:pPr>
            <a:r>
              <a:rPr lang="en-US" dirty="0"/>
              <a:t>Creates more readily attainable access to communication - Students may receive STT services more easily when providers aren’t required to be present, so we can be literally anywhere that the student needs us to be </a:t>
            </a:r>
          </a:p>
          <a:p>
            <a:pPr marL="171450" indent="-171450">
              <a:buFont typeface="Arial" panose="020B0604020202020204" pitchFamily="34" charset="0"/>
              <a:buChar char="•"/>
            </a:pPr>
            <a:r>
              <a:rPr lang="en-US" dirty="0"/>
              <a:t>Promotes autonomy - Students may choose to self-identify to their peers if they utilize accommodations since no obvious accommodations are visible to others </a:t>
            </a:r>
          </a:p>
          <a:p>
            <a:pPr marL="171450" indent="-171450">
              <a:buFont typeface="Arial" panose="020B0604020202020204" pitchFamily="34" charset="0"/>
              <a:buChar char="•"/>
            </a:pPr>
            <a:r>
              <a:rPr lang="en-US" dirty="0"/>
              <a:t>Participation - Students may more easily integrate into all aspects of their education as a result of having real-time access via TypeWell technology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general, this is a service that assists in removing barriers for students as a result of effective collaboration, advocacy, and innovation in education. </a:t>
            </a:r>
          </a:p>
        </p:txBody>
      </p:sp>
      <p:sp>
        <p:nvSpPr>
          <p:cNvPr id="4" name="Slide Number Placeholder 3"/>
          <p:cNvSpPr>
            <a:spLocks noGrp="1"/>
          </p:cNvSpPr>
          <p:nvPr>
            <p:ph type="sldNum" sz="quarter" idx="10"/>
          </p:nvPr>
        </p:nvSpPr>
        <p:spPr/>
        <p:txBody>
          <a:bodyPr/>
          <a:lstStyle/>
          <a:p>
            <a:fld id="{EBCD1FDB-CE02-974B-9AB1-974DAEB1C604}" type="slidenum">
              <a:rPr lang="en-US" smtClean="0"/>
              <a:t>28</a:t>
            </a:fld>
            <a:endParaRPr lang="en-US"/>
          </a:p>
        </p:txBody>
      </p:sp>
    </p:spTree>
    <p:extLst>
      <p:ext uri="{BB962C8B-B14F-4D97-AF65-F5344CB8AC3E}">
        <p14:creationId xmlns:p14="http://schemas.microsoft.com/office/powerpoint/2010/main" val="2265537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CD1FDB-CE02-974B-9AB1-974DAEB1C604}" type="slidenum">
              <a:rPr lang="en-US" smtClean="0"/>
              <a:t>29</a:t>
            </a:fld>
            <a:endParaRPr lang="en-US"/>
          </a:p>
        </p:txBody>
      </p:sp>
    </p:spTree>
    <p:extLst>
      <p:ext uri="{BB962C8B-B14F-4D97-AF65-F5344CB8AC3E}">
        <p14:creationId xmlns:p14="http://schemas.microsoft.com/office/powerpoint/2010/main" val="2672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for self advocacy is essential. Rite of passage allows individuals with disabilities to prepare for independence while becoming an adult. </a:t>
            </a:r>
          </a:p>
        </p:txBody>
      </p:sp>
      <p:sp>
        <p:nvSpPr>
          <p:cNvPr id="4" name="Slide Number Placeholder 3"/>
          <p:cNvSpPr>
            <a:spLocks noGrp="1"/>
          </p:cNvSpPr>
          <p:nvPr>
            <p:ph type="sldNum" sz="quarter" idx="10"/>
          </p:nvPr>
        </p:nvSpPr>
        <p:spPr/>
        <p:txBody>
          <a:bodyPr/>
          <a:lstStyle/>
          <a:p>
            <a:fld id="{EBCD1FDB-CE02-974B-9AB1-974DAEB1C604}" type="slidenum">
              <a:rPr lang="en-US" smtClean="0"/>
              <a:t>4</a:t>
            </a:fld>
            <a:endParaRPr lang="en-US"/>
          </a:p>
        </p:txBody>
      </p:sp>
    </p:spTree>
    <p:extLst>
      <p:ext uri="{BB962C8B-B14F-4D97-AF65-F5344CB8AC3E}">
        <p14:creationId xmlns:p14="http://schemas.microsoft.com/office/powerpoint/2010/main" val="392320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labeling a student has its downfalls, not letting the student be aware of their diagnosis is just as harming. Give Example…  By knowing they have a diagnosis allows them to self-advocate to the Accessibility Offices and Vocational Rehabilitation programs to get the support they need. </a:t>
            </a:r>
          </a:p>
        </p:txBody>
      </p:sp>
      <p:sp>
        <p:nvSpPr>
          <p:cNvPr id="4" name="Slide Number Placeholder 3"/>
          <p:cNvSpPr>
            <a:spLocks noGrp="1"/>
          </p:cNvSpPr>
          <p:nvPr>
            <p:ph type="sldNum" sz="quarter" idx="10"/>
          </p:nvPr>
        </p:nvSpPr>
        <p:spPr/>
        <p:txBody>
          <a:bodyPr/>
          <a:lstStyle/>
          <a:p>
            <a:fld id="{EBCD1FDB-CE02-974B-9AB1-974DAEB1C604}" type="slidenum">
              <a:rPr lang="en-US" smtClean="0"/>
              <a:t>5</a:t>
            </a:fld>
            <a:endParaRPr lang="en-US"/>
          </a:p>
        </p:txBody>
      </p:sp>
    </p:spTree>
    <p:extLst>
      <p:ext uri="{BB962C8B-B14F-4D97-AF65-F5344CB8AC3E}">
        <p14:creationId xmlns:p14="http://schemas.microsoft.com/office/powerpoint/2010/main" val="7715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higher grades may lead to more options educationally, this is not the only factor that comes into play. Higher grades do not show the student has learned self-advocacy.  Students with learning disabilities spending all their time focusing on grades, may feel isolated due to all the work they put in to get the grades. Social skills are also required to lead a healthy life. </a:t>
            </a:r>
          </a:p>
        </p:txBody>
      </p:sp>
      <p:sp>
        <p:nvSpPr>
          <p:cNvPr id="4" name="Slide Number Placeholder 3"/>
          <p:cNvSpPr>
            <a:spLocks noGrp="1"/>
          </p:cNvSpPr>
          <p:nvPr>
            <p:ph type="sldNum" sz="quarter" idx="10"/>
          </p:nvPr>
        </p:nvSpPr>
        <p:spPr/>
        <p:txBody>
          <a:bodyPr/>
          <a:lstStyle/>
          <a:p>
            <a:fld id="{EBCD1FDB-CE02-974B-9AB1-974DAEB1C604}" type="slidenum">
              <a:rPr lang="en-US" smtClean="0"/>
              <a:t>9</a:t>
            </a:fld>
            <a:endParaRPr lang="en-US"/>
          </a:p>
        </p:txBody>
      </p:sp>
    </p:spTree>
    <p:extLst>
      <p:ext uri="{BB962C8B-B14F-4D97-AF65-F5344CB8AC3E}">
        <p14:creationId xmlns:p14="http://schemas.microsoft.com/office/powerpoint/2010/main" val="213477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not be farther from the truth! It is the student’s responsibility to learn how to advocate their needs. College is about problem solving, and learning how the real world works.  If the student needs assistance they can always ask their accessibility specialist or advisors on where to start. Too many parents pick their son/daughters major, and then speak up about how they should be taught. Excessive parental involvement can cause resentment amongst faculty and staff, especially if they do not work directing with students with disabilities. </a:t>
            </a:r>
          </a:p>
        </p:txBody>
      </p:sp>
      <p:sp>
        <p:nvSpPr>
          <p:cNvPr id="4" name="Slide Number Placeholder 3"/>
          <p:cNvSpPr>
            <a:spLocks noGrp="1"/>
          </p:cNvSpPr>
          <p:nvPr>
            <p:ph type="sldNum" sz="quarter" idx="10"/>
          </p:nvPr>
        </p:nvSpPr>
        <p:spPr/>
        <p:txBody>
          <a:bodyPr/>
          <a:lstStyle/>
          <a:p>
            <a:fld id="{EBCD1FDB-CE02-974B-9AB1-974DAEB1C604}" type="slidenum">
              <a:rPr lang="en-US" smtClean="0"/>
              <a:t>11</a:t>
            </a:fld>
            <a:endParaRPr lang="en-US"/>
          </a:p>
        </p:txBody>
      </p:sp>
    </p:spTree>
    <p:extLst>
      <p:ext uri="{BB962C8B-B14F-4D97-AF65-F5344CB8AC3E}">
        <p14:creationId xmlns:p14="http://schemas.microsoft.com/office/powerpoint/2010/main" val="407422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slide: students should be encouraged to take part in as many opportunities demonstrating their independence as possible. Parents, faculty, staff and the student win when the student learns to communicate their needs. </a:t>
            </a:r>
          </a:p>
        </p:txBody>
      </p:sp>
      <p:sp>
        <p:nvSpPr>
          <p:cNvPr id="4" name="Slide Number Placeholder 3"/>
          <p:cNvSpPr>
            <a:spLocks noGrp="1"/>
          </p:cNvSpPr>
          <p:nvPr>
            <p:ph type="sldNum" sz="quarter" idx="10"/>
          </p:nvPr>
        </p:nvSpPr>
        <p:spPr/>
        <p:txBody>
          <a:bodyPr/>
          <a:lstStyle/>
          <a:p>
            <a:fld id="{EBCD1FDB-CE02-974B-9AB1-974DAEB1C604}" type="slidenum">
              <a:rPr lang="en-US" smtClean="0"/>
              <a:t>12</a:t>
            </a:fld>
            <a:endParaRPr lang="en-US"/>
          </a:p>
        </p:txBody>
      </p:sp>
    </p:spTree>
    <p:extLst>
      <p:ext uri="{BB962C8B-B14F-4D97-AF65-F5344CB8AC3E}">
        <p14:creationId xmlns:p14="http://schemas.microsoft.com/office/powerpoint/2010/main" val="173374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 of working with someone to produce or create something…</a:t>
            </a:r>
          </a:p>
        </p:txBody>
      </p:sp>
      <p:sp>
        <p:nvSpPr>
          <p:cNvPr id="4" name="Slide Number Placeholder 3"/>
          <p:cNvSpPr>
            <a:spLocks noGrp="1"/>
          </p:cNvSpPr>
          <p:nvPr>
            <p:ph type="sldNum" sz="quarter" idx="10"/>
          </p:nvPr>
        </p:nvSpPr>
        <p:spPr/>
        <p:txBody>
          <a:bodyPr/>
          <a:lstStyle/>
          <a:p>
            <a:fld id="{EBCD1FDB-CE02-974B-9AB1-974DAEB1C604}" type="slidenum">
              <a:rPr lang="en-US" smtClean="0"/>
              <a:t>15</a:t>
            </a:fld>
            <a:endParaRPr lang="en-US"/>
          </a:p>
        </p:txBody>
      </p:sp>
    </p:spTree>
    <p:extLst>
      <p:ext uri="{BB962C8B-B14F-4D97-AF65-F5344CB8AC3E}">
        <p14:creationId xmlns:p14="http://schemas.microsoft.com/office/powerpoint/2010/main" val="3085445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SWITCH GEARS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students rely more on technology in education, it is necessary to adapt to facilitate changing student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Student accommodations must adapt to changes in technology by providing innovative ways for students to have a more active role in their educational success.  </a:t>
            </a:r>
          </a:p>
          <a:p>
            <a:endParaRPr lang="en-US" dirty="0"/>
          </a:p>
        </p:txBody>
      </p:sp>
      <p:sp>
        <p:nvSpPr>
          <p:cNvPr id="4" name="Slide Number Placeholder 3"/>
          <p:cNvSpPr>
            <a:spLocks noGrp="1"/>
          </p:cNvSpPr>
          <p:nvPr>
            <p:ph type="sldNum" sz="quarter" idx="10"/>
          </p:nvPr>
        </p:nvSpPr>
        <p:spPr/>
        <p:txBody>
          <a:bodyPr/>
          <a:lstStyle/>
          <a:p>
            <a:fld id="{EBCD1FDB-CE02-974B-9AB1-974DAEB1C604}" type="slidenum">
              <a:rPr lang="en-US" smtClean="0"/>
              <a:t>21</a:t>
            </a:fld>
            <a:endParaRPr lang="en-US"/>
          </a:p>
        </p:txBody>
      </p:sp>
    </p:spTree>
    <p:extLst>
      <p:ext uri="{BB962C8B-B14F-4D97-AF65-F5344CB8AC3E}">
        <p14:creationId xmlns:p14="http://schemas.microsoft.com/office/powerpoint/2010/main" val="370278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Remote TW is one service that bridges the gap between technology and student success.  </a:t>
            </a:r>
          </a:p>
          <a:p>
            <a:pPr marL="171450" indent="-171450">
              <a:buFont typeface="Arial" panose="020B0604020202020204" pitchFamily="34" charset="0"/>
              <a:buChar char="•"/>
            </a:pPr>
            <a:r>
              <a:rPr lang="en-US" dirty="0"/>
              <a:t>Explain TW process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CD1FDB-CE02-974B-9AB1-974DAEB1C604}" type="slidenum">
              <a:rPr lang="en-US" smtClean="0"/>
              <a:t>22</a:t>
            </a:fld>
            <a:endParaRPr lang="en-US"/>
          </a:p>
        </p:txBody>
      </p:sp>
    </p:spTree>
    <p:extLst>
      <p:ext uri="{BB962C8B-B14F-4D97-AF65-F5344CB8AC3E}">
        <p14:creationId xmlns:p14="http://schemas.microsoft.com/office/powerpoint/2010/main" val="277194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855CA2-2353-1947-B0FF-946C82441B8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203364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210094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713634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97EA2-E7AE-F84D-BFF6-8063478EE14B}"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46868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1259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97EA2-E7AE-F84D-BFF6-8063478EE14B}"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78235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97EA2-E7AE-F84D-BFF6-8063478EE14B}"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79504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97EA2-E7AE-F84D-BFF6-8063478EE14B}"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638432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97EA2-E7AE-F84D-BFF6-8063478EE14B}"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30605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97EA2-E7AE-F84D-BFF6-8063478EE14B}"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432802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97EA2-E7AE-F84D-BFF6-8063478EE14B}"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37023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26310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97EA2-E7AE-F84D-BFF6-8063478EE14B}"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6898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12269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0767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F09EAD-C038-024B-B91F-CE14DFDAF5B0}"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380315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059661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09EAD-C038-024B-B91F-CE14DFDAF5B0}"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652660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F09EAD-C038-024B-B91F-CE14DFDAF5B0}"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062273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F09EAD-C038-024B-B91F-CE14DFDAF5B0}"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44702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F09EAD-C038-024B-B91F-CE14DFDAF5B0}"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81061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09EAD-C038-024B-B91F-CE14DFDAF5B0}"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47874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55CA2-2353-1947-B0FF-946C82441B8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185570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09EAD-C038-024B-B91F-CE14DFDAF5B0}"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457808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09EAD-C038-024B-B91F-CE14DFDAF5B0}"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108027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435639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026365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179B85-2BE0-6E4A-B7DE-5D7B9AFCFAE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453625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31537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79B85-2BE0-6E4A-B7DE-5D7B9AFCFAE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283147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179B85-2BE0-6E4A-B7DE-5D7B9AFCFAE6}"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824156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79B85-2BE0-6E4A-B7DE-5D7B9AFCFAE6}"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333898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179B85-2BE0-6E4A-B7DE-5D7B9AFCFAE6}"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45706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855CA2-2353-1947-B0FF-946C82441B87}"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531478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79B85-2BE0-6E4A-B7DE-5D7B9AFCFAE6}"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389240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727693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417234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922470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270842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377CA9-9527-8A44-8BFB-95874792BD15}"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42780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97371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377CA9-9527-8A44-8BFB-95874792BD15}"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503814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77CA9-9527-8A44-8BFB-95874792BD15}"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69680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377CA9-9527-8A44-8BFB-95874792BD15}"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93861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55CA2-2353-1947-B0FF-946C82441B87}"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959253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77CA9-9527-8A44-8BFB-95874792BD15}"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0038080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77CA9-9527-8A44-8BFB-95874792BD15}"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162974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77CA9-9527-8A44-8BFB-95874792BD15}"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861094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77CA9-9527-8A44-8BFB-95874792BD15}"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318413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40668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20095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B7E0E3-2968-B14E-8902-64BA2B69C965}"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33107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057046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7E0E3-2968-B14E-8902-64BA2B69C965}"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799915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B7E0E3-2968-B14E-8902-64BA2B69C965}"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72063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55CA2-2353-1947-B0FF-946C82441B87}"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8070167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B7E0E3-2968-B14E-8902-64BA2B69C965}"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710679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7E0E3-2968-B14E-8902-64BA2B69C965}"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93421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7E0E3-2968-B14E-8902-64BA2B69C965}"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320352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7E0E3-2968-B14E-8902-64BA2B69C965}"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420813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7E0E3-2968-B14E-8902-64BA2B69C965}"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9433826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560499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45983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55CA2-2353-1947-B0FF-946C82441B87}"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81649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55CA2-2353-1947-B0FF-946C82441B87}"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42200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55CA2-2353-1947-B0FF-946C82441B87}"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61121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A855CA2-2353-1947-B0FF-946C82441B87}" type="datetimeFigureOut">
              <a:rPr lang="en-US" smtClean="0"/>
              <a:t>10/10/2018</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B2567CD-06E2-D944-A0E4-AFB05662915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517334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1A97EA2-E7AE-F84D-BFF6-8063478EE14B}" type="datetimeFigureOut">
              <a:rPr lang="en-US" smtClean="0"/>
              <a:t>10/10/2018</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F8A797E-2104-A542-91CF-49E94E48657D}"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915288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0F09EAD-C038-024B-B91F-CE14DFDAF5B0}" type="datetimeFigureOut">
              <a:rPr lang="en-US" smtClean="0"/>
              <a:t>10/10/2018</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EB971A-5BB7-1D4F-9483-50C6F0DEAEDC}"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71561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D179B85-2BE0-6E4A-B7DE-5D7B9AFCFAE6}" type="datetimeFigureOut">
              <a:rPr lang="en-US" smtClean="0"/>
              <a:t>10/10/2018</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C8AE68C-C474-4840-B011-8DC6619626B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02152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B377CA9-9527-8A44-8BFB-95874792BD15}" type="datetimeFigureOut">
              <a:rPr lang="en-US" smtClean="0"/>
              <a:t>10/10/2018</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07A0A6-9E92-AD4F-BCA5-F497F11A72C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998746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4B7E0E3-2968-B14E-8902-64BA2B69C965}" type="datetimeFigureOut">
              <a:rPr lang="en-US" smtClean="0"/>
              <a:t>10/10/2018</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96CC1CA-D8E9-9645-A41E-286B448A345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3764371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1cqv84ywB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7lTUXVfTVO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ldonline.org/article/6142" TargetMode="External"/><Relationship Id="rId7" Type="http://schemas.openxmlformats.org/officeDocument/2006/relationships/hyperlink" Target="https://www.youtube.com/watch?v=bN0-6C1S3f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youtube.com/watch?v=7lTUXVfTVOg" TargetMode="External"/><Relationship Id="rId5" Type="http://schemas.openxmlformats.org/officeDocument/2006/relationships/hyperlink" Target="https://www.youtube.com/watch?v=1cqv84ywBSE" TargetMode="External"/><Relationship Id="rId4" Type="http://schemas.openxmlformats.org/officeDocument/2006/relationships/hyperlink" Target="http://intellitext.us/uncategorized/choosing-between-typewell-and-cart-servic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41375"/>
            <a:ext cx="8458200" cy="1790700"/>
          </a:xfrm>
        </p:spPr>
        <p:txBody>
          <a:bodyPr>
            <a:normAutofit fontScale="90000"/>
          </a:bodyPr>
          <a:lstStyle/>
          <a:p>
            <a:r>
              <a:rPr lang="en-US" sz="5400" dirty="0"/>
              <a:t>Three Branches of Student Success</a:t>
            </a:r>
            <a:br>
              <a:rPr lang="en-US" sz="5400" dirty="0"/>
            </a:br>
            <a:r>
              <a:rPr lang="en-US" sz="3200" dirty="0"/>
              <a:t>WVU Office of Accessibility Services</a:t>
            </a:r>
            <a:br>
              <a:rPr lang="en-US" sz="5400" dirty="0"/>
            </a:br>
            <a:endParaRPr lang="en-US" sz="2700" dirty="0"/>
          </a:p>
        </p:txBody>
      </p:sp>
      <p:sp>
        <p:nvSpPr>
          <p:cNvPr id="4" name="Subtitle 3"/>
          <p:cNvSpPr>
            <a:spLocks noGrp="1"/>
          </p:cNvSpPr>
          <p:nvPr>
            <p:ph type="subTitle" idx="1"/>
          </p:nvPr>
        </p:nvSpPr>
        <p:spPr/>
        <p:txBody>
          <a:bodyPr>
            <a:noAutofit/>
          </a:bodyPr>
          <a:lstStyle/>
          <a:p>
            <a:r>
              <a:rPr lang="en-US" dirty="0"/>
              <a:t>Teressa Oliverio-Frease MS, CRC</a:t>
            </a:r>
          </a:p>
          <a:p>
            <a:r>
              <a:rPr lang="en-US" dirty="0"/>
              <a:t>Holly Fox-Schauffner BA</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Suggested Practices</a:t>
            </a:r>
          </a:p>
        </p:txBody>
      </p:sp>
      <p:sp>
        <p:nvSpPr>
          <p:cNvPr id="3" name="Content Placeholder 2"/>
          <p:cNvSpPr>
            <a:spLocks noGrp="1"/>
          </p:cNvSpPr>
          <p:nvPr>
            <p:ph idx="1"/>
          </p:nvPr>
        </p:nvSpPr>
        <p:spPr/>
        <p:txBody>
          <a:bodyPr>
            <a:normAutofit/>
          </a:bodyPr>
          <a:lstStyle/>
          <a:p>
            <a:r>
              <a:rPr lang="en-US" sz="2700" dirty="0"/>
              <a:t>Enjoy relaxing and growth oriented activities. (rec center)</a:t>
            </a:r>
          </a:p>
          <a:p>
            <a:r>
              <a:rPr lang="en-US" sz="2700" dirty="0"/>
              <a:t>Seek a balance academically and socially. </a:t>
            </a:r>
          </a:p>
          <a:p>
            <a:r>
              <a:rPr lang="en-US" sz="2700" dirty="0"/>
              <a:t>Get involved in an activity on campus. </a:t>
            </a:r>
          </a:p>
          <a:p>
            <a:r>
              <a:rPr lang="en-US" sz="2700" dirty="0"/>
              <a:t>Seek a professionals help for personal difficulties. (Carruth Center)</a:t>
            </a:r>
          </a:p>
        </p:txBody>
      </p:sp>
    </p:spTree>
    <p:extLst>
      <p:ext uri="{BB962C8B-B14F-4D97-AF65-F5344CB8AC3E}">
        <p14:creationId xmlns:p14="http://schemas.microsoft.com/office/powerpoint/2010/main" val="150823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#4</a:t>
            </a:r>
          </a:p>
        </p:txBody>
      </p:sp>
      <p:sp>
        <p:nvSpPr>
          <p:cNvPr id="4" name="Content Placeholder 3">
            <a:extLst>
              <a:ext uri="{FF2B5EF4-FFF2-40B4-BE49-F238E27FC236}">
                <a16:creationId xmlns:a16="http://schemas.microsoft.com/office/drawing/2014/main" id="{E42D5C71-25FD-4BA6-A084-A3022E71FE5C}"/>
              </a:ext>
            </a:extLst>
          </p:cNvPr>
          <p:cNvSpPr>
            <a:spLocks noGrp="1"/>
          </p:cNvSpPr>
          <p:nvPr>
            <p:ph idx="1"/>
          </p:nvPr>
        </p:nvSpPr>
        <p:spPr/>
        <p:txBody>
          <a:bodyPr/>
          <a:lstStyle/>
          <a:p>
            <a:r>
              <a:rPr lang="en-US" dirty="0"/>
              <a:t>When students encounter a difficult situation, it is best for their parents to take over…</a:t>
            </a:r>
          </a:p>
        </p:txBody>
      </p:sp>
      <p:pic>
        <p:nvPicPr>
          <p:cNvPr id="4098" name="Picture 2" descr="Image result for helicopter parents">
            <a:extLst>
              <a:ext uri="{FF2B5EF4-FFF2-40B4-BE49-F238E27FC236}">
                <a16:creationId xmlns:a16="http://schemas.microsoft.com/office/drawing/2014/main" id="{61FFB8B1-C1B6-43AE-AD45-D052078C0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66950"/>
            <a:ext cx="40957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85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77CD5C-C6DB-42C3-9C05-B30D3C46A264}"/>
              </a:ext>
            </a:extLst>
          </p:cNvPr>
          <p:cNvSpPr>
            <a:spLocks noGrp="1"/>
          </p:cNvSpPr>
          <p:nvPr>
            <p:ph type="title"/>
          </p:nvPr>
        </p:nvSpPr>
        <p:spPr/>
        <p:txBody>
          <a:bodyPr/>
          <a:lstStyle/>
          <a:p>
            <a:pPr algn="ctr"/>
            <a:r>
              <a:rPr lang="en-US" b="1" dirty="0"/>
              <a:t>Suggested Practices</a:t>
            </a:r>
          </a:p>
        </p:txBody>
      </p:sp>
      <p:sp>
        <p:nvSpPr>
          <p:cNvPr id="8" name="Content Placeholder 7">
            <a:extLst>
              <a:ext uri="{FF2B5EF4-FFF2-40B4-BE49-F238E27FC236}">
                <a16:creationId xmlns:a16="http://schemas.microsoft.com/office/drawing/2014/main" id="{588F25AB-4DBD-4A35-A6E0-09B4EE133F78}"/>
              </a:ext>
            </a:extLst>
          </p:cNvPr>
          <p:cNvSpPr>
            <a:spLocks noGrp="1"/>
          </p:cNvSpPr>
          <p:nvPr>
            <p:ph idx="1"/>
          </p:nvPr>
        </p:nvSpPr>
        <p:spPr/>
        <p:txBody>
          <a:bodyPr/>
          <a:lstStyle/>
          <a:p>
            <a:r>
              <a:rPr lang="en-US" dirty="0"/>
              <a:t>WVU Parents Club.</a:t>
            </a:r>
          </a:p>
          <a:p>
            <a:r>
              <a:rPr lang="en-US" dirty="0"/>
              <a:t>Parents need to let go, let them know gently.</a:t>
            </a:r>
          </a:p>
          <a:p>
            <a:r>
              <a:rPr lang="en-US" dirty="0"/>
              <a:t>The most valuable lesson a student can learn as they enter adulthood is about consequences. </a:t>
            </a:r>
          </a:p>
          <a:p>
            <a:r>
              <a:rPr lang="en-US" dirty="0"/>
              <a:t>Students need to learn to ask for help from those that can provide it in the post-secondary setting. </a:t>
            </a:r>
          </a:p>
        </p:txBody>
      </p:sp>
    </p:spTree>
    <p:extLst>
      <p:ext uri="{BB962C8B-B14F-4D97-AF65-F5344CB8AC3E}">
        <p14:creationId xmlns:p14="http://schemas.microsoft.com/office/powerpoint/2010/main" val="19785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85750"/>
            <a:ext cx="6858000" cy="1981199"/>
          </a:xfrm>
        </p:spPr>
        <p:txBody>
          <a:bodyPr>
            <a:normAutofit fontScale="90000"/>
          </a:bodyPr>
          <a:lstStyle/>
          <a:p>
            <a:r>
              <a:rPr lang="en-US" dirty="0"/>
              <a:t>“I am not being accommodated”</a:t>
            </a:r>
            <a:br>
              <a:rPr lang="en-US" dirty="0"/>
            </a:br>
            <a:r>
              <a:rPr lang="en-US" sz="3100" dirty="0"/>
              <a:t>OAS Asks students:</a:t>
            </a:r>
          </a:p>
        </p:txBody>
      </p:sp>
      <p:sp>
        <p:nvSpPr>
          <p:cNvPr id="3" name="Content Placeholder 2"/>
          <p:cNvSpPr>
            <a:spLocks noGrp="1"/>
          </p:cNvSpPr>
          <p:nvPr>
            <p:ph type="subTitle" idx="1"/>
          </p:nvPr>
        </p:nvSpPr>
        <p:spPr>
          <a:xfrm>
            <a:off x="1143000" y="2266950"/>
            <a:ext cx="6858000" cy="2133599"/>
          </a:xfrm>
        </p:spPr>
        <p:txBody>
          <a:bodyPr>
            <a:normAutofit/>
          </a:bodyPr>
          <a:lstStyle/>
          <a:p>
            <a:r>
              <a:rPr lang="en-US" sz="3600" dirty="0"/>
              <a:t>Have you spoken with your Faculty member about your accommodations and how they will be implemented?</a:t>
            </a:r>
          </a:p>
        </p:txBody>
      </p:sp>
    </p:spTree>
    <p:extLst>
      <p:ext uri="{BB962C8B-B14F-4D97-AF65-F5344CB8AC3E}">
        <p14:creationId xmlns:p14="http://schemas.microsoft.com/office/powerpoint/2010/main" val="45792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pic>
        <p:nvPicPr>
          <p:cNvPr id="4" name="Content Placeholder 3">
            <a:extLst>
              <a:ext uri="{FF2B5EF4-FFF2-40B4-BE49-F238E27FC236}">
                <a16:creationId xmlns:a16="http://schemas.microsoft.com/office/drawing/2014/main" id="{169B2DA8-AD67-48A7-B0A4-B4840B11A7AA}"/>
              </a:ext>
            </a:extLst>
          </p:cNvPr>
          <p:cNvPicPr>
            <a:picLocks noGrp="1" noChangeAspect="1"/>
          </p:cNvPicPr>
          <p:nvPr>
            <p:ph sz="half" idx="2"/>
          </p:nvPr>
        </p:nvPicPr>
        <p:blipFill>
          <a:blip r:embed="rId2"/>
          <a:stretch>
            <a:fillRect/>
          </a:stretch>
        </p:blipFill>
        <p:spPr>
          <a:xfrm>
            <a:off x="5320395" y="1370013"/>
            <a:ext cx="2522760" cy="3262312"/>
          </a:xfrm>
        </p:spPr>
      </p:pic>
      <p:pic>
        <p:nvPicPr>
          <p:cNvPr id="7" name="Content Placeholder 6">
            <a:extLst>
              <a:ext uri="{FF2B5EF4-FFF2-40B4-BE49-F238E27FC236}">
                <a16:creationId xmlns:a16="http://schemas.microsoft.com/office/drawing/2014/main" id="{94AA0AA8-F488-4957-953D-BF23118AD56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85939" y="1370013"/>
            <a:ext cx="2552572" cy="3262312"/>
          </a:xfrm>
        </p:spPr>
      </p:pic>
    </p:spTree>
    <p:extLst>
      <p:ext uri="{BB962C8B-B14F-4D97-AF65-F5344CB8AC3E}">
        <p14:creationId xmlns:p14="http://schemas.microsoft.com/office/powerpoint/2010/main" val="164048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9CF4-E581-462B-B791-79DD9113003B}"/>
              </a:ext>
            </a:extLst>
          </p:cNvPr>
          <p:cNvSpPr>
            <a:spLocks noGrp="1"/>
          </p:cNvSpPr>
          <p:nvPr>
            <p:ph type="title"/>
          </p:nvPr>
        </p:nvSpPr>
        <p:spPr/>
        <p:txBody>
          <a:bodyPr/>
          <a:lstStyle/>
          <a:p>
            <a:pPr algn="ctr"/>
            <a:r>
              <a:rPr lang="en-US" dirty="0"/>
              <a:t>COLLABORATION</a:t>
            </a:r>
          </a:p>
        </p:txBody>
      </p:sp>
      <p:pic>
        <p:nvPicPr>
          <p:cNvPr id="5122" name="Picture 2" descr="Image result for collaboration in universities">
            <a:extLst>
              <a:ext uri="{FF2B5EF4-FFF2-40B4-BE49-F238E27FC236}">
                <a16:creationId xmlns:a16="http://schemas.microsoft.com/office/drawing/2014/main" id="{41C9E324-C5D3-4C30-8F8B-8A8C36C776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1865" y="1370013"/>
            <a:ext cx="5580270" cy="326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180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43D9-B971-4C06-B176-C47593E108C1}"/>
              </a:ext>
            </a:extLst>
          </p:cNvPr>
          <p:cNvSpPr>
            <a:spLocks noGrp="1"/>
          </p:cNvSpPr>
          <p:nvPr>
            <p:ph type="title"/>
          </p:nvPr>
        </p:nvSpPr>
        <p:spPr/>
        <p:txBody>
          <a:bodyPr/>
          <a:lstStyle/>
          <a:p>
            <a:pPr algn="ctr"/>
            <a:r>
              <a:rPr lang="en-US" dirty="0"/>
              <a:t>HIPPA VS FERPA</a:t>
            </a:r>
          </a:p>
        </p:txBody>
      </p:sp>
      <p:sp>
        <p:nvSpPr>
          <p:cNvPr id="3" name="Content Placeholder 2">
            <a:extLst>
              <a:ext uri="{FF2B5EF4-FFF2-40B4-BE49-F238E27FC236}">
                <a16:creationId xmlns:a16="http://schemas.microsoft.com/office/drawing/2014/main" id="{2B4394B2-C348-44CC-BB7C-D8A9451286CB}"/>
              </a:ext>
            </a:extLst>
          </p:cNvPr>
          <p:cNvSpPr>
            <a:spLocks noGrp="1"/>
          </p:cNvSpPr>
          <p:nvPr>
            <p:ph idx="1"/>
          </p:nvPr>
        </p:nvSpPr>
        <p:spPr/>
        <p:txBody>
          <a:bodyPr/>
          <a:lstStyle/>
          <a:p>
            <a:r>
              <a:rPr lang="en-US" b="1" dirty="0"/>
              <a:t>FERPA</a:t>
            </a:r>
            <a:r>
              <a:rPr lang="en-US" dirty="0"/>
              <a:t>, the Family Educational Rights and Privacy Act, applies to most school health records most of the time.</a:t>
            </a:r>
          </a:p>
          <a:p>
            <a:r>
              <a:rPr lang="en-US" b="1" dirty="0"/>
              <a:t>HIPAA</a:t>
            </a:r>
            <a:r>
              <a:rPr lang="en-US" dirty="0"/>
              <a:t>, the Health Information Portability and Accountability Act, applies to some school health records some of the time.</a:t>
            </a:r>
          </a:p>
          <a:p>
            <a:endParaRPr lang="en-US" dirty="0"/>
          </a:p>
        </p:txBody>
      </p:sp>
    </p:spTree>
    <p:extLst>
      <p:ext uri="{BB962C8B-B14F-4D97-AF65-F5344CB8AC3E}">
        <p14:creationId xmlns:p14="http://schemas.microsoft.com/office/powerpoint/2010/main" val="2681798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2521-B1F8-425E-8E2D-9F1A343D8D3D}"/>
              </a:ext>
            </a:extLst>
          </p:cNvPr>
          <p:cNvSpPr>
            <a:spLocks noGrp="1"/>
          </p:cNvSpPr>
          <p:nvPr>
            <p:ph type="title"/>
          </p:nvPr>
        </p:nvSpPr>
        <p:spPr/>
        <p:txBody>
          <a:bodyPr/>
          <a:lstStyle/>
          <a:p>
            <a:pPr algn="ctr"/>
            <a:r>
              <a:rPr lang="en-US" dirty="0"/>
              <a:t>HIPPA VS FERPA</a:t>
            </a:r>
          </a:p>
        </p:txBody>
      </p:sp>
      <p:sp>
        <p:nvSpPr>
          <p:cNvPr id="4" name="Text Placeholder 3">
            <a:extLst>
              <a:ext uri="{FF2B5EF4-FFF2-40B4-BE49-F238E27FC236}">
                <a16:creationId xmlns:a16="http://schemas.microsoft.com/office/drawing/2014/main" id="{8292C474-3612-41D7-BE43-0D4B0CFAF633}"/>
              </a:ext>
            </a:extLst>
          </p:cNvPr>
          <p:cNvSpPr>
            <a:spLocks noGrp="1"/>
          </p:cNvSpPr>
          <p:nvPr>
            <p:ph type="body" idx="1"/>
          </p:nvPr>
        </p:nvSpPr>
        <p:spPr/>
        <p:txBody>
          <a:bodyPr>
            <a:normAutofit fontScale="92500" lnSpcReduction="20000"/>
          </a:bodyPr>
          <a:lstStyle/>
          <a:p>
            <a:r>
              <a:rPr lang="en-US" dirty="0"/>
              <a:t>HIPPA (Protected Health Information PHI)</a:t>
            </a:r>
          </a:p>
        </p:txBody>
      </p:sp>
      <p:sp>
        <p:nvSpPr>
          <p:cNvPr id="5" name="Content Placeholder 4">
            <a:extLst>
              <a:ext uri="{FF2B5EF4-FFF2-40B4-BE49-F238E27FC236}">
                <a16:creationId xmlns:a16="http://schemas.microsoft.com/office/drawing/2014/main" id="{08ECAA59-6612-46E3-9282-8E5E2A265666}"/>
              </a:ext>
            </a:extLst>
          </p:cNvPr>
          <p:cNvSpPr>
            <a:spLocks noGrp="1"/>
          </p:cNvSpPr>
          <p:nvPr>
            <p:ph sz="half" idx="2"/>
          </p:nvPr>
        </p:nvSpPr>
        <p:spPr/>
        <p:txBody>
          <a:bodyPr>
            <a:normAutofit lnSpcReduction="10000"/>
          </a:bodyPr>
          <a:lstStyle/>
          <a:p>
            <a:r>
              <a:rPr lang="en-US" dirty="0"/>
              <a:t>Any physical or mental health record of an individual.</a:t>
            </a:r>
          </a:p>
          <a:p>
            <a:r>
              <a:rPr lang="en-US" dirty="0"/>
              <a:t>Excluded from educational records and treatment records in FERPA</a:t>
            </a:r>
          </a:p>
        </p:txBody>
      </p:sp>
      <p:sp>
        <p:nvSpPr>
          <p:cNvPr id="6" name="Text Placeholder 5">
            <a:extLst>
              <a:ext uri="{FF2B5EF4-FFF2-40B4-BE49-F238E27FC236}">
                <a16:creationId xmlns:a16="http://schemas.microsoft.com/office/drawing/2014/main" id="{D19EA3AC-E931-437F-91EA-FD8065A2BB66}"/>
              </a:ext>
            </a:extLst>
          </p:cNvPr>
          <p:cNvSpPr>
            <a:spLocks noGrp="1"/>
          </p:cNvSpPr>
          <p:nvPr>
            <p:ph type="body" sz="quarter" idx="3"/>
          </p:nvPr>
        </p:nvSpPr>
        <p:spPr>
          <a:xfrm>
            <a:off x="4629150" y="1123951"/>
            <a:ext cx="3887788" cy="533399"/>
          </a:xfrm>
        </p:spPr>
        <p:txBody>
          <a:bodyPr/>
          <a:lstStyle/>
          <a:p>
            <a:r>
              <a:rPr lang="en-US" dirty="0"/>
              <a:t>FERPA (Educational Records)</a:t>
            </a:r>
          </a:p>
        </p:txBody>
      </p:sp>
      <p:sp>
        <p:nvSpPr>
          <p:cNvPr id="7" name="Content Placeholder 6">
            <a:extLst>
              <a:ext uri="{FF2B5EF4-FFF2-40B4-BE49-F238E27FC236}">
                <a16:creationId xmlns:a16="http://schemas.microsoft.com/office/drawing/2014/main" id="{311ED905-9697-46CD-AFE9-4140E56280EE}"/>
              </a:ext>
            </a:extLst>
          </p:cNvPr>
          <p:cNvSpPr>
            <a:spLocks noGrp="1"/>
          </p:cNvSpPr>
          <p:nvPr>
            <p:ph sz="quarter" idx="4"/>
          </p:nvPr>
        </p:nvSpPr>
        <p:spPr/>
        <p:txBody>
          <a:bodyPr>
            <a:normAutofit fontScale="77500" lnSpcReduction="20000"/>
          </a:bodyPr>
          <a:lstStyle/>
          <a:p>
            <a:r>
              <a:rPr lang="en-US" dirty="0"/>
              <a:t>Records maintained by the university directly related to a student. </a:t>
            </a:r>
          </a:p>
          <a:p>
            <a:r>
              <a:rPr lang="en-US" dirty="0"/>
              <a:t>May include: academic, health information, accommodation requests…</a:t>
            </a:r>
          </a:p>
          <a:p>
            <a:r>
              <a:rPr lang="en-US" dirty="0"/>
              <a:t>Does not require consent for: school officials with legitimate educational interest, parents, health and safety…</a:t>
            </a:r>
          </a:p>
        </p:txBody>
      </p:sp>
    </p:spTree>
    <p:extLst>
      <p:ext uri="{BB962C8B-B14F-4D97-AF65-F5344CB8AC3E}">
        <p14:creationId xmlns:p14="http://schemas.microsoft.com/office/powerpoint/2010/main" val="427126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AFF3-6224-4B4E-9557-2DBACA6458C1}"/>
              </a:ext>
            </a:extLst>
          </p:cNvPr>
          <p:cNvSpPr>
            <a:spLocks noGrp="1"/>
          </p:cNvSpPr>
          <p:nvPr>
            <p:ph type="title"/>
          </p:nvPr>
        </p:nvSpPr>
        <p:spPr/>
        <p:txBody>
          <a:bodyPr>
            <a:normAutofit fontScale="90000"/>
          </a:bodyPr>
          <a:lstStyle/>
          <a:p>
            <a:pPr algn="ctr"/>
            <a:r>
              <a:rPr lang="en-US" b="1" dirty="0"/>
              <a:t>Interactive Process:</a:t>
            </a:r>
            <a:br>
              <a:rPr lang="en-US" b="1" dirty="0"/>
            </a:br>
            <a:r>
              <a:rPr lang="en-US" b="1" dirty="0"/>
              <a:t> We are all under FERPA</a:t>
            </a:r>
          </a:p>
        </p:txBody>
      </p:sp>
      <p:pic>
        <p:nvPicPr>
          <p:cNvPr id="6146" name="Picture 2" descr="Image result for collaboration">
            <a:extLst>
              <a:ext uri="{FF2B5EF4-FFF2-40B4-BE49-F238E27FC236}">
                <a16:creationId xmlns:a16="http://schemas.microsoft.com/office/drawing/2014/main" id="{08ABA713-C863-44D6-B42B-700E0EC1E0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7125" y="1370013"/>
            <a:ext cx="4349749" cy="326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20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EE7C-33D2-451F-B137-8567F819838B}"/>
              </a:ext>
            </a:extLst>
          </p:cNvPr>
          <p:cNvSpPr>
            <a:spLocks noGrp="1"/>
          </p:cNvSpPr>
          <p:nvPr>
            <p:ph type="title"/>
          </p:nvPr>
        </p:nvSpPr>
        <p:spPr/>
        <p:txBody>
          <a:bodyPr/>
          <a:lstStyle/>
          <a:p>
            <a:r>
              <a:rPr lang="en-US" b="1" dirty="0">
                <a:solidFill>
                  <a:srgbClr val="002855"/>
                </a:solidFill>
                <a:latin typeface="Arial" panose="020B0604020202020204" pitchFamily="34" charset="0"/>
                <a:cs typeface="Arial" panose="020B0604020202020204" pitchFamily="34" charset="0"/>
              </a:rPr>
              <a:t>Faculty and Staff Can:</a:t>
            </a:r>
            <a:endParaRPr lang="en-US" dirty="0"/>
          </a:p>
        </p:txBody>
      </p:sp>
      <p:sp>
        <p:nvSpPr>
          <p:cNvPr id="3" name="Content Placeholder 2">
            <a:extLst>
              <a:ext uri="{FF2B5EF4-FFF2-40B4-BE49-F238E27FC236}">
                <a16:creationId xmlns:a16="http://schemas.microsoft.com/office/drawing/2014/main" id="{B269C20B-1F99-43DA-893B-E0281BC7A9F7}"/>
              </a:ext>
            </a:extLst>
          </p:cNvPr>
          <p:cNvSpPr>
            <a:spLocks noGrp="1"/>
          </p:cNvSpPr>
          <p:nvPr>
            <p:ph idx="1"/>
          </p:nvPr>
        </p:nvSpPr>
        <p:spPr/>
        <p:txBody>
          <a:bodyPr/>
          <a:lstStyle/>
          <a:p>
            <a:r>
              <a:rPr lang="en-US" sz="1800" dirty="0">
                <a:latin typeface="Arial" panose="020B0604020202020204" pitchFamily="34" charset="0"/>
                <a:cs typeface="Arial" panose="020B0604020202020204" pitchFamily="34" charset="0"/>
              </a:rPr>
              <a:t>Ask students who you see are struggling academically?</a:t>
            </a:r>
          </a:p>
          <a:p>
            <a:pPr lvl="1"/>
            <a:r>
              <a:rPr lang="en-US" sz="1600" dirty="0">
                <a:latin typeface="Arial" panose="020B0604020202020204" pitchFamily="34" charset="0"/>
                <a:cs typeface="Arial" panose="020B0604020202020204" pitchFamily="34" charset="0"/>
              </a:rPr>
              <a:t>What do you think would help you here at WVU?</a:t>
            </a:r>
          </a:p>
          <a:p>
            <a:pPr lvl="1"/>
            <a:r>
              <a:rPr lang="en-US" sz="1600" dirty="0">
                <a:latin typeface="Arial" panose="020B0604020202020204" pitchFamily="34" charset="0"/>
                <a:cs typeface="Arial" panose="020B0604020202020204" pitchFamily="34" charset="0"/>
              </a:rPr>
              <a:t>Have you ever gotten assistance in classes before?</a:t>
            </a:r>
          </a:p>
          <a:p>
            <a:pPr lvl="1"/>
            <a:r>
              <a:rPr lang="en-US" sz="1600" dirty="0">
                <a:latin typeface="Arial" panose="020B0604020202020204" pitchFamily="34" charset="0"/>
                <a:cs typeface="Arial" panose="020B0604020202020204" pitchFamily="34" charset="0"/>
              </a:rPr>
              <a:t>Did you have an IEP or 504 plan in high school?</a:t>
            </a:r>
          </a:p>
          <a:p>
            <a:pPr lvl="1"/>
            <a:r>
              <a:rPr lang="en-US" sz="1600" dirty="0">
                <a:latin typeface="Arial" panose="020B0604020202020204" pitchFamily="34" charset="0"/>
                <a:cs typeface="Arial" panose="020B0604020202020204" pitchFamily="34" charset="0"/>
              </a:rPr>
              <a:t>Did you ever attend a class that was more like tutoring then teaching you subject matter?</a:t>
            </a:r>
          </a:p>
          <a:p>
            <a:r>
              <a:rPr lang="en-US" sz="1800" dirty="0">
                <a:latin typeface="Arial" panose="020B0604020202020204" pitchFamily="34" charset="0"/>
                <a:cs typeface="Arial" panose="020B0604020202020204" pitchFamily="34" charset="0"/>
              </a:rPr>
              <a:t>If “YES” to any of the above please urge them to come speak to us to see if we may be of assistance</a:t>
            </a:r>
          </a:p>
          <a:p>
            <a:endParaRPr lang="en-US" dirty="0"/>
          </a:p>
        </p:txBody>
      </p:sp>
    </p:spTree>
    <p:extLst>
      <p:ext uri="{BB962C8B-B14F-4D97-AF65-F5344CB8AC3E}">
        <p14:creationId xmlns:p14="http://schemas.microsoft.com/office/powerpoint/2010/main" val="108534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592" y="603391"/>
            <a:ext cx="7200581" cy="539610"/>
          </a:xfrm>
        </p:spPr>
        <p:txBody>
          <a:bodyPr>
            <a:normAutofit fontScale="90000"/>
          </a:bodyPr>
          <a:lstStyle/>
          <a:p>
            <a:pPr algn="ctr"/>
            <a:r>
              <a:rPr lang="en-US" b="1" dirty="0"/>
              <a:t>Our goal: </a:t>
            </a:r>
            <a:endParaRPr lang="en-US" dirty="0"/>
          </a:p>
        </p:txBody>
      </p:sp>
      <p:sp>
        <p:nvSpPr>
          <p:cNvPr id="3" name="Content Placeholder 2"/>
          <p:cNvSpPr>
            <a:spLocks noGrp="1"/>
          </p:cNvSpPr>
          <p:nvPr>
            <p:ph idx="1"/>
          </p:nvPr>
        </p:nvSpPr>
        <p:spPr>
          <a:xfrm>
            <a:off x="228600" y="1276350"/>
            <a:ext cx="8686800" cy="3067050"/>
          </a:xfrm>
        </p:spPr>
        <p:txBody>
          <a:bodyPr>
            <a:noAutofit/>
          </a:bodyPr>
          <a:lstStyle/>
          <a:p>
            <a:pPr marL="0" indent="0">
              <a:buNone/>
            </a:pPr>
            <a:r>
              <a:rPr lang="en-US" dirty="0"/>
              <a:t>The Office of Accessibility Services (OAS) is dedicated to enhancing the educational opportunities for students with temporary or permanent disabilities on all West Virginia University (WVU) campuses. To ensure access to University programs, specialists work individually with students, faculty, staff, and administration to assist in the implementation of accommodations that lead to academic and personal achievement.  </a:t>
            </a:r>
            <a:endParaRPr lang="en-US" b="1" dirty="0"/>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EE31-8EBA-4ECE-9F66-DD89DC814DC6}"/>
              </a:ext>
            </a:extLst>
          </p:cNvPr>
          <p:cNvSpPr>
            <a:spLocks noGrp="1"/>
          </p:cNvSpPr>
          <p:nvPr>
            <p:ph type="title"/>
          </p:nvPr>
        </p:nvSpPr>
        <p:spPr/>
        <p:txBody>
          <a:bodyPr>
            <a:normAutofit fontScale="90000"/>
          </a:bodyPr>
          <a:lstStyle/>
          <a:p>
            <a:r>
              <a:rPr lang="en-US" b="1" dirty="0">
                <a:solidFill>
                  <a:srgbClr val="002855"/>
                </a:solidFill>
                <a:latin typeface="Arial" panose="020B0604020202020204" pitchFamily="34" charset="0"/>
                <a:cs typeface="Arial" panose="020B0604020202020204" pitchFamily="34" charset="0"/>
              </a:rPr>
              <a:t>When Speaking with a Student:</a:t>
            </a:r>
            <a:endParaRPr lang="en-US" dirty="0"/>
          </a:p>
        </p:txBody>
      </p:sp>
      <p:sp>
        <p:nvSpPr>
          <p:cNvPr id="3" name="Content Placeholder 2">
            <a:extLst>
              <a:ext uri="{FF2B5EF4-FFF2-40B4-BE49-F238E27FC236}">
                <a16:creationId xmlns:a16="http://schemas.microsoft.com/office/drawing/2014/main" id="{FDE838AF-4AE7-473F-B8C6-D2A069630912}"/>
              </a:ext>
            </a:extLst>
          </p:cNvPr>
          <p:cNvSpPr>
            <a:spLocks noGrp="1"/>
          </p:cNvSpPr>
          <p:nvPr>
            <p:ph idx="1"/>
          </p:nvPr>
        </p:nvSpPr>
        <p:spPr/>
        <p:txBody>
          <a:bodyPr/>
          <a:lstStyle/>
          <a:p>
            <a:pPr>
              <a:lnSpc>
                <a:spcPct val="100000"/>
              </a:lnSpc>
            </a:pPr>
            <a:r>
              <a:rPr lang="en-US" sz="1800" dirty="0">
                <a:latin typeface="Arial" panose="020B0604020202020204" pitchFamily="34" charset="0"/>
                <a:cs typeface="Arial" panose="020B0604020202020204" pitchFamily="34" charset="0"/>
              </a:rPr>
              <a:t>Be direct</a:t>
            </a:r>
          </a:p>
          <a:p>
            <a:pPr lvl="1">
              <a:lnSpc>
                <a:spcPct val="100000"/>
              </a:lnSpc>
            </a:pPr>
            <a:r>
              <a:rPr lang="en-US" sz="1400" dirty="0">
                <a:latin typeface="Arial" panose="020B0604020202020204" pitchFamily="34" charset="0"/>
                <a:cs typeface="Arial" panose="020B0604020202020204" pitchFamily="34" charset="0"/>
              </a:rPr>
              <a:t>At times you may need to describe all steps even ones you find to be intuitive</a:t>
            </a:r>
          </a:p>
          <a:p>
            <a:pPr>
              <a:lnSpc>
                <a:spcPct val="100000"/>
              </a:lnSpc>
            </a:pPr>
            <a:r>
              <a:rPr lang="en-US" sz="1800" dirty="0">
                <a:latin typeface="Arial" panose="020B0604020202020204" pitchFamily="34" charset="0"/>
                <a:cs typeface="Arial" panose="020B0604020202020204" pitchFamily="34" charset="0"/>
              </a:rPr>
              <a:t>Break information into small chunks</a:t>
            </a:r>
          </a:p>
          <a:p>
            <a:pPr lvl="1">
              <a:lnSpc>
                <a:spcPct val="100000"/>
              </a:lnSpc>
            </a:pPr>
            <a:r>
              <a:rPr lang="en-US" sz="1400" dirty="0">
                <a:latin typeface="Arial" panose="020B0604020202020204" pitchFamily="34" charset="0"/>
                <a:cs typeface="Arial" panose="020B0604020202020204" pitchFamily="34" charset="0"/>
              </a:rPr>
              <a:t>Give students processing time</a:t>
            </a:r>
          </a:p>
          <a:p>
            <a:pPr>
              <a:lnSpc>
                <a:spcPct val="100000"/>
              </a:lnSpc>
            </a:pPr>
            <a:r>
              <a:rPr lang="en-US" sz="1800" dirty="0">
                <a:latin typeface="Arial" panose="020B0604020202020204" pitchFamily="34" charset="0"/>
                <a:cs typeface="Arial" panose="020B0604020202020204" pitchFamily="34" charset="0"/>
              </a:rPr>
              <a:t>Have students repeat information or put it into their own words</a:t>
            </a:r>
          </a:p>
          <a:p>
            <a:pPr>
              <a:lnSpc>
                <a:spcPct val="100000"/>
              </a:lnSpc>
            </a:pPr>
            <a:r>
              <a:rPr lang="en-US" sz="1800" dirty="0">
                <a:latin typeface="Arial" panose="020B0604020202020204" pitchFamily="34" charset="0"/>
                <a:cs typeface="Arial" panose="020B0604020202020204" pitchFamily="34" charset="0"/>
              </a:rPr>
              <a:t>Follow up with an email with the information or steps the students has to complete</a:t>
            </a:r>
          </a:p>
          <a:p>
            <a:pPr>
              <a:lnSpc>
                <a:spcPct val="100000"/>
              </a:lnSpc>
            </a:pPr>
            <a:r>
              <a:rPr lang="en-US" sz="1800" dirty="0">
                <a:latin typeface="Arial" panose="020B0604020202020204" pitchFamily="34" charset="0"/>
                <a:cs typeface="Arial" panose="020B0604020202020204" pitchFamily="34" charset="0"/>
              </a:rPr>
              <a:t>Don’t be afraid to ask for an Accessibility Specialist to team an advising session</a:t>
            </a:r>
          </a:p>
          <a:p>
            <a:endParaRPr lang="en-US" dirty="0"/>
          </a:p>
        </p:txBody>
      </p:sp>
    </p:spTree>
    <p:extLst>
      <p:ext uri="{BB962C8B-B14F-4D97-AF65-F5344CB8AC3E}">
        <p14:creationId xmlns:p14="http://schemas.microsoft.com/office/powerpoint/2010/main" val="2038953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D7B0-62C8-4E68-AA7B-6EEA3A6AA496}"/>
              </a:ext>
            </a:extLst>
          </p:cNvPr>
          <p:cNvSpPr>
            <a:spLocks noGrp="1"/>
          </p:cNvSpPr>
          <p:nvPr>
            <p:ph type="ctrTitle"/>
          </p:nvPr>
        </p:nvSpPr>
        <p:spPr>
          <a:xfrm>
            <a:off x="1143000" y="487362"/>
            <a:ext cx="6858000" cy="1425575"/>
          </a:xfrm>
        </p:spPr>
        <p:txBody>
          <a:bodyPr>
            <a:normAutofit/>
          </a:bodyPr>
          <a:lstStyle/>
          <a:p>
            <a:r>
              <a:rPr lang="en-US" sz="8000" b="1" dirty="0"/>
              <a:t>Innovation</a:t>
            </a:r>
          </a:p>
        </p:txBody>
      </p:sp>
      <p:sp>
        <p:nvSpPr>
          <p:cNvPr id="3" name="Subtitle 2">
            <a:extLst>
              <a:ext uri="{FF2B5EF4-FFF2-40B4-BE49-F238E27FC236}">
                <a16:creationId xmlns:a16="http://schemas.microsoft.com/office/drawing/2014/main" id="{B2C813B8-6E46-4046-87FE-CB300713C72E}"/>
              </a:ext>
            </a:extLst>
          </p:cNvPr>
          <p:cNvSpPr>
            <a:spLocks noGrp="1"/>
          </p:cNvSpPr>
          <p:nvPr>
            <p:ph type="subTitle" idx="1"/>
          </p:nvPr>
        </p:nvSpPr>
        <p:spPr>
          <a:xfrm>
            <a:off x="1600200" y="1924367"/>
            <a:ext cx="6019800" cy="2628583"/>
          </a:xfrm>
        </p:spPr>
        <p:txBody>
          <a:bodyPr>
            <a:normAutofit/>
          </a:bodyPr>
          <a:lstStyle/>
          <a:p>
            <a:pPr algn="l"/>
            <a:endParaRPr lang="en-US" sz="2000" dirty="0"/>
          </a:p>
        </p:txBody>
      </p:sp>
      <p:pic>
        <p:nvPicPr>
          <p:cNvPr id="5" name="Picture 4">
            <a:extLst>
              <a:ext uri="{FF2B5EF4-FFF2-40B4-BE49-F238E27FC236}">
                <a16:creationId xmlns:a16="http://schemas.microsoft.com/office/drawing/2014/main" id="{7CE2D3F8-95B9-4ADA-B998-8D1601C90294}"/>
              </a:ext>
            </a:extLst>
          </p:cNvPr>
          <p:cNvPicPr>
            <a:picLocks noChangeAspect="1"/>
          </p:cNvPicPr>
          <p:nvPr/>
        </p:nvPicPr>
        <p:blipFill>
          <a:blip r:embed="rId3"/>
          <a:stretch>
            <a:fillRect/>
          </a:stretch>
        </p:blipFill>
        <p:spPr>
          <a:xfrm>
            <a:off x="1676400" y="1916747"/>
            <a:ext cx="2576697" cy="2532600"/>
          </a:xfrm>
          <a:prstGeom prst="rect">
            <a:avLst/>
          </a:prstGeom>
        </p:spPr>
      </p:pic>
      <p:pic>
        <p:nvPicPr>
          <p:cNvPr id="7" name="Picture 6">
            <a:extLst>
              <a:ext uri="{FF2B5EF4-FFF2-40B4-BE49-F238E27FC236}">
                <a16:creationId xmlns:a16="http://schemas.microsoft.com/office/drawing/2014/main" id="{DBE23895-786D-4FB9-8747-27BC46B58858}"/>
              </a:ext>
            </a:extLst>
          </p:cNvPr>
          <p:cNvPicPr>
            <a:picLocks noChangeAspect="1"/>
          </p:cNvPicPr>
          <p:nvPr/>
        </p:nvPicPr>
        <p:blipFill>
          <a:blip r:embed="rId4"/>
          <a:stretch>
            <a:fillRect/>
          </a:stretch>
        </p:blipFill>
        <p:spPr>
          <a:xfrm>
            <a:off x="4253099" y="1924367"/>
            <a:ext cx="3214502" cy="2476183"/>
          </a:xfrm>
          <a:prstGeom prst="rect">
            <a:avLst/>
          </a:prstGeom>
        </p:spPr>
      </p:pic>
    </p:spTree>
    <p:extLst>
      <p:ext uri="{BB962C8B-B14F-4D97-AF65-F5344CB8AC3E}">
        <p14:creationId xmlns:p14="http://schemas.microsoft.com/office/powerpoint/2010/main" val="1081391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2B7A95-E019-41C0-9334-B24011733371}"/>
              </a:ext>
            </a:extLst>
          </p:cNvPr>
          <p:cNvPicPr>
            <a:picLocks noGrp="1" noChangeAspect="1"/>
          </p:cNvPicPr>
          <p:nvPr>
            <p:ph idx="1"/>
          </p:nvPr>
        </p:nvPicPr>
        <p:blipFill>
          <a:blip r:embed="rId3"/>
          <a:stretch>
            <a:fillRect/>
          </a:stretch>
        </p:blipFill>
        <p:spPr>
          <a:xfrm>
            <a:off x="2286000" y="1200150"/>
            <a:ext cx="3993697" cy="223647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983444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C5F04E-5287-4F7C-B2C1-F6C99BC43305}"/>
              </a:ext>
            </a:extLst>
          </p:cNvPr>
          <p:cNvPicPr>
            <a:picLocks noGrp="1" noChangeAspect="1"/>
          </p:cNvPicPr>
          <p:nvPr>
            <p:ph idx="1"/>
          </p:nvPr>
        </p:nvPicPr>
        <p:blipFill>
          <a:blip r:embed="rId3"/>
          <a:stretch>
            <a:fillRect/>
          </a:stretch>
        </p:blipFill>
        <p:spPr>
          <a:xfrm>
            <a:off x="1066800" y="556260"/>
            <a:ext cx="7275195" cy="4041775"/>
          </a:xfrm>
        </p:spPr>
      </p:pic>
    </p:spTree>
    <p:extLst>
      <p:ext uri="{BB962C8B-B14F-4D97-AF65-F5344CB8AC3E}">
        <p14:creationId xmlns:p14="http://schemas.microsoft.com/office/powerpoint/2010/main" val="2176489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91E110-CFC7-4D35-B8FE-A727590725CC}"/>
              </a:ext>
            </a:extLst>
          </p:cNvPr>
          <p:cNvSpPr>
            <a:spLocks noGrp="1"/>
          </p:cNvSpPr>
          <p:nvPr>
            <p:ph type="title"/>
          </p:nvPr>
        </p:nvSpPr>
        <p:spPr/>
        <p:txBody>
          <a:bodyPr/>
          <a:lstStyle/>
          <a:p>
            <a:r>
              <a:rPr lang="en-US" dirty="0"/>
              <a:t>Preparing for class</a:t>
            </a:r>
          </a:p>
        </p:txBody>
      </p:sp>
      <p:sp>
        <p:nvSpPr>
          <p:cNvPr id="5" name="Content Placeholder 4">
            <a:extLst>
              <a:ext uri="{FF2B5EF4-FFF2-40B4-BE49-F238E27FC236}">
                <a16:creationId xmlns:a16="http://schemas.microsoft.com/office/drawing/2014/main" id="{95A807B9-6739-48D3-A757-20DB88F0FCED}"/>
              </a:ext>
            </a:extLst>
          </p:cNvPr>
          <p:cNvSpPr>
            <a:spLocks noGrp="1"/>
          </p:cNvSpPr>
          <p:nvPr>
            <p:ph idx="1"/>
          </p:nvPr>
        </p:nvSpPr>
        <p:spPr/>
        <p:txBody>
          <a:bodyPr>
            <a:normAutofit/>
          </a:bodyPr>
          <a:lstStyle/>
          <a:p>
            <a:r>
              <a:rPr lang="en-US" sz="3200" dirty="0"/>
              <a:t>Collaborate with instructors</a:t>
            </a:r>
          </a:p>
          <a:p>
            <a:pPr lvl="1"/>
            <a:r>
              <a:rPr lang="en-US" sz="3200" dirty="0"/>
              <a:t>Vocabulary and terminology </a:t>
            </a:r>
          </a:p>
          <a:p>
            <a:pPr lvl="1"/>
            <a:r>
              <a:rPr lang="en-US" sz="3200" dirty="0"/>
              <a:t>Class conventions </a:t>
            </a:r>
          </a:p>
          <a:p>
            <a:pPr lvl="1"/>
            <a:r>
              <a:rPr lang="en-US" sz="3200" dirty="0"/>
              <a:t>Material for captioning</a:t>
            </a:r>
          </a:p>
          <a:p>
            <a:pPr lvl="1"/>
            <a:endParaRPr lang="en-US" sz="1400" dirty="0"/>
          </a:p>
          <a:p>
            <a:pPr marL="457200" lvl="1" indent="0">
              <a:buNone/>
            </a:pPr>
            <a:endParaRPr lang="en-US" sz="1400" dirty="0"/>
          </a:p>
          <a:p>
            <a:pPr marL="0" indent="0">
              <a:buNone/>
            </a:pPr>
            <a:endParaRPr lang="en-US" sz="1800" dirty="0"/>
          </a:p>
        </p:txBody>
      </p:sp>
    </p:spTree>
    <p:extLst>
      <p:ext uri="{BB962C8B-B14F-4D97-AF65-F5344CB8AC3E}">
        <p14:creationId xmlns:p14="http://schemas.microsoft.com/office/powerpoint/2010/main" val="3086238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63D0-3E39-453A-BFBA-5C2D37800A7A}"/>
              </a:ext>
            </a:extLst>
          </p:cNvPr>
          <p:cNvSpPr>
            <a:spLocks noGrp="1"/>
          </p:cNvSpPr>
          <p:nvPr>
            <p:ph type="title"/>
          </p:nvPr>
        </p:nvSpPr>
        <p:spPr/>
        <p:txBody>
          <a:bodyPr/>
          <a:lstStyle/>
          <a:p>
            <a:r>
              <a:rPr lang="en-US" dirty="0"/>
              <a:t>Working with instructors </a:t>
            </a:r>
          </a:p>
        </p:txBody>
      </p:sp>
      <p:sp>
        <p:nvSpPr>
          <p:cNvPr id="3" name="Content Placeholder 2">
            <a:extLst>
              <a:ext uri="{FF2B5EF4-FFF2-40B4-BE49-F238E27FC236}">
                <a16:creationId xmlns:a16="http://schemas.microsoft.com/office/drawing/2014/main" id="{1FA464DE-5E5C-427C-AEF0-E6415ADDA5C9}"/>
              </a:ext>
            </a:extLst>
          </p:cNvPr>
          <p:cNvSpPr>
            <a:spLocks noGrp="1"/>
          </p:cNvSpPr>
          <p:nvPr>
            <p:ph idx="1"/>
          </p:nvPr>
        </p:nvSpPr>
        <p:spPr/>
        <p:txBody>
          <a:bodyPr/>
          <a:lstStyle/>
          <a:p>
            <a:r>
              <a:rPr lang="en-US" dirty="0">
                <a:hlinkClick r:id="rId3"/>
              </a:rPr>
              <a:t>How not to work with instructors</a:t>
            </a:r>
            <a:r>
              <a:rPr lang="en-US" dirty="0"/>
              <a:t> </a:t>
            </a:r>
          </a:p>
        </p:txBody>
      </p:sp>
    </p:spTree>
    <p:extLst>
      <p:ext uri="{BB962C8B-B14F-4D97-AF65-F5344CB8AC3E}">
        <p14:creationId xmlns:p14="http://schemas.microsoft.com/office/powerpoint/2010/main" val="1596515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32669-8A48-4016-9BC9-BC4E7A7BFC6D}"/>
              </a:ext>
            </a:extLst>
          </p:cNvPr>
          <p:cNvSpPr>
            <a:spLocks noGrp="1"/>
          </p:cNvSpPr>
          <p:nvPr>
            <p:ph type="title"/>
          </p:nvPr>
        </p:nvSpPr>
        <p:spPr/>
        <p:txBody>
          <a:bodyPr/>
          <a:lstStyle/>
          <a:p>
            <a:r>
              <a:rPr lang="en-US" dirty="0"/>
              <a:t>Captioning</a:t>
            </a:r>
          </a:p>
        </p:txBody>
      </p:sp>
      <p:pic>
        <p:nvPicPr>
          <p:cNvPr id="5" name="Content Placeholder 4">
            <a:extLst>
              <a:ext uri="{FF2B5EF4-FFF2-40B4-BE49-F238E27FC236}">
                <a16:creationId xmlns:a16="http://schemas.microsoft.com/office/drawing/2014/main" id="{9930CE78-2747-4E7A-8AB4-734E3F9F31A9}"/>
              </a:ext>
            </a:extLst>
          </p:cNvPr>
          <p:cNvPicPr>
            <a:picLocks noGrp="1" noChangeAspect="1"/>
          </p:cNvPicPr>
          <p:nvPr>
            <p:ph idx="1"/>
          </p:nvPr>
        </p:nvPicPr>
        <p:blipFill>
          <a:blip r:embed="rId3"/>
          <a:stretch>
            <a:fillRect/>
          </a:stretch>
        </p:blipFill>
        <p:spPr>
          <a:xfrm>
            <a:off x="1496516" y="1101688"/>
            <a:ext cx="6352084" cy="3368979"/>
          </a:xfrm>
        </p:spPr>
      </p:pic>
    </p:spTree>
    <p:extLst>
      <p:ext uri="{BB962C8B-B14F-4D97-AF65-F5344CB8AC3E}">
        <p14:creationId xmlns:p14="http://schemas.microsoft.com/office/powerpoint/2010/main" val="3603595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F1605-6C25-43E8-8DC1-D4E80A2F3200}"/>
              </a:ext>
            </a:extLst>
          </p:cNvPr>
          <p:cNvSpPr>
            <a:spLocks noGrp="1"/>
          </p:cNvSpPr>
          <p:nvPr>
            <p:ph type="title"/>
          </p:nvPr>
        </p:nvSpPr>
        <p:spPr/>
        <p:txBody>
          <a:bodyPr/>
          <a:lstStyle/>
          <a:p>
            <a:r>
              <a:rPr lang="en-US" dirty="0"/>
              <a:t>Closed Caption</a:t>
            </a:r>
          </a:p>
        </p:txBody>
      </p:sp>
      <p:sp>
        <p:nvSpPr>
          <p:cNvPr id="5" name="Content Placeholder 4">
            <a:extLst>
              <a:ext uri="{FF2B5EF4-FFF2-40B4-BE49-F238E27FC236}">
                <a16:creationId xmlns:a16="http://schemas.microsoft.com/office/drawing/2014/main" id="{2D5066C0-86F4-4B29-A04A-A5DBCEED932F}"/>
              </a:ext>
            </a:extLst>
          </p:cNvPr>
          <p:cNvSpPr>
            <a:spLocks noGrp="1"/>
          </p:cNvSpPr>
          <p:nvPr>
            <p:ph idx="1"/>
          </p:nvPr>
        </p:nvSpPr>
        <p:spPr/>
        <p:txBody>
          <a:bodyPr>
            <a:normAutofit/>
          </a:bodyPr>
          <a:lstStyle/>
          <a:p>
            <a:r>
              <a:rPr lang="en-US" dirty="0">
                <a:hlinkClick r:id="rId3"/>
              </a:rPr>
              <a:t>YouTube Caption Fail</a:t>
            </a:r>
            <a:endParaRPr lang="en-US" dirty="0"/>
          </a:p>
          <a:p>
            <a:endParaRPr lang="en-US" dirty="0"/>
          </a:p>
        </p:txBody>
      </p:sp>
    </p:spTree>
    <p:extLst>
      <p:ext uri="{BB962C8B-B14F-4D97-AF65-F5344CB8AC3E}">
        <p14:creationId xmlns:p14="http://schemas.microsoft.com/office/powerpoint/2010/main" val="2078419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920-060E-421E-8DEE-41C3E4D1CCF0}"/>
              </a:ext>
            </a:extLst>
          </p:cNvPr>
          <p:cNvSpPr>
            <a:spLocks noGrp="1"/>
          </p:cNvSpPr>
          <p:nvPr>
            <p:ph type="ctrTitle"/>
          </p:nvPr>
        </p:nvSpPr>
        <p:spPr>
          <a:xfrm>
            <a:off x="381000" y="841375"/>
            <a:ext cx="8305800" cy="1044575"/>
          </a:xfrm>
        </p:spPr>
        <p:txBody>
          <a:bodyPr>
            <a:normAutofit fontScale="90000"/>
          </a:bodyPr>
          <a:lstStyle/>
          <a:p>
            <a:r>
              <a:rPr lang="en-US" dirty="0"/>
              <a:t>Benefits of speech-to-text services </a:t>
            </a:r>
          </a:p>
        </p:txBody>
      </p:sp>
      <p:sp>
        <p:nvSpPr>
          <p:cNvPr id="3" name="Subtitle 2">
            <a:extLst>
              <a:ext uri="{FF2B5EF4-FFF2-40B4-BE49-F238E27FC236}">
                <a16:creationId xmlns:a16="http://schemas.microsoft.com/office/drawing/2014/main" id="{9CF051C6-788B-469C-82ED-FBE9D3963544}"/>
              </a:ext>
            </a:extLst>
          </p:cNvPr>
          <p:cNvSpPr>
            <a:spLocks noGrp="1"/>
          </p:cNvSpPr>
          <p:nvPr>
            <p:ph type="subTitle" idx="1"/>
          </p:nvPr>
        </p:nvSpPr>
        <p:spPr>
          <a:xfrm>
            <a:off x="1143000" y="1733550"/>
            <a:ext cx="7162800" cy="2743199"/>
          </a:xfrm>
        </p:spPr>
        <p:txBody>
          <a:bodyPr>
            <a:normAutofit fontScale="92500"/>
          </a:bodyPr>
          <a:lstStyle/>
          <a:p>
            <a:pPr marL="342900" indent="-342900" algn="l">
              <a:buFont typeface="Wingdings" panose="05000000000000000000" pitchFamily="2" charset="2"/>
              <a:buChar char="ü"/>
            </a:pPr>
            <a:r>
              <a:rPr lang="en-US" dirty="0"/>
              <a:t>Promotes self-advocacy </a:t>
            </a:r>
          </a:p>
          <a:p>
            <a:pPr marL="342900" indent="-342900" algn="l">
              <a:buFont typeface="Wingdings" panose="05000000000000000000" pitchFamily="2" charset="2"/>
              <a:buChar char="ü"/>
            </a:pPr>
            <a:r>
              <a:rPr lang="en-US" dirty="0"/>
              <a:t>Facilitates collaboration</a:t>
            </a:r>
          </a:p>
          <a:p>
            <a:pPr marL="342900" indent="-342900" algn="l">
              <a:buFont typeface="Wingdings" panose="05000000000000000000" pitchFamily="2" charset="2"/>
              <a:buChar char="ü"/>
            </a:pPr>
            <a:r>
              <a:rPr lang="en-US" dirty="0"/>
              <a:t>Creates more readily attainable access to communication</a:t>
            </a:r>
          </a:p>
          <a:p>
            <a:pPr marL="342900" indent="-342900" algn="l">
              <a:buFont typeface="Wingdings" panose="05000000000000000000" pitchFamily="2" charset="2"/>
              <a:buChar char="ü"/>
            </a:pPr>
            <a:r>
              <a:rPr lang="en-US" dirty="0"/>
              <a:t>Promotes autonomy </a:t>
            </a:r>
          </a:p>
          <a:p>
            <a:pPr marL="342900" indent="-342900" algn="l">
              <a:buFont typeface="Wingdings" panose="05000000000000000000" pitchFamily="2" charset="2"/>
              <a:buChar char="ü"/>
            </a:pPr>
            <a:r>
              <a:rPr lang="en-US" dirty="0"/>
              <a:t>Participation </a:t>
            </a:r>
          </a:p>
          <a:p>
            <a:pPr marL="342900" indent="-342900" algn="l">
              <a:buFont typeface="Wingdings" panose="05000000000000000000" pitchFamily="2" charset="2"/>
              <a:buChar char="ü"/>
            </a:pPr>
            <a:r>
              <a:rPr lang="en-US" dirty="0"/>
              <a:t>Removes barriers </a:t>
            </a:r>
          </a:p>
        </p:txBody>
      </p:sp>
    </p:spTree>
    <p:extLst>
      <p:ext uri="{BB962C8B-B14F-4D97-AF65-F5344CB8AC3E}">
        <p14:creationId xmlns:p14="http://schemas.microsoft.com/office/powerpoint/2010/main" val="27177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8D55-E3A9-417E-AACD-A47D62A48255}"/>
              </a:ext>
            </a:extLst>
          </p:cNvPr>
          <p:cNvSpPr>
            <a:spLocks noGrp="1"/>
          </p:cNvSpPr>
          <p:nvPr>
            <p:ph type="title"/>
          </p:nvPr>
        </p:nvSpPr>
        <p:spPr>
          <a:xfrm>
            <a:off x="628650" y="274639"/>
            <a:ext cx="7886700" cy="696912"/>
          </a:xfrm>
        </p:spPr>
        <p:txBody>
          <a:bodyPr/>
          <a:lstStyle/>
          <a:p>
            <a:r>
              <a:rPr lang="en-US" dirty="0"/>
              <a:t>Sources</a:t>
            </a:r>
          </a:p>
        </p:txBody>
      </p:sp>
      <p:sp>
        <p:nvSpPr>
          <p:cNvPr id="3" name="Content Placeholder 2">
            <a:extLst>
              <a:ext uri="{FF2B5EF4-FFF2-40B4-BE49-F238E27FC236}">
                <a16:creationId xmlns:a16="http://schemas.microsoft.com/office/drawing/2014/main" id="{177DE187-A47D-4E56-BCA5-B7AC1365533D}"/>
              </a:ext>
            </a:extLst>
          </p:cNvPr>
          <p:cNvSpPr>
            <a:spLocks noGrp="1"/>
          </p:cNvSpPr>
          <p:nvPr>
            <p:ph idx="1"/>
          </p:nvPr>
        </p:nvSpPr>
        <p:spPr>
          <a:xfrm>
            <a:off x="628650" y="971551"/>
            <a:ext cx="7886700" cy="3660774"/>
          </a:xfrm>
        </p:spPr>
        <p:txBody>
          <a:bodyPr>
            <a:normAutofit/>
          </a:bodyPr>
          <a:lstStyle/>
          <a:p>
            <a:pPr marL="0" indent="0">
              <a:buNone/>
            </a:pPr>
            <a:r>
              <a:rPr lang="en-US" sz="1400" dirty="0" err="1"/>
              <a:t>Goldhammer</a:t>
            </a:r>
            <a:r>
              <a:rPr lang="en-US" sz="1400" dirty="0"/>
              <a:t>, R., &amp; Brinkerhoff, L. C. (</a:t>
            </a:r>
            <a:r>
              <a:rPr lang="en-US" sz="1400" dirty="0" err="1"/>
              <a:t>n.d.</a:t>
            </a:r>
            <a:r>
              <a:rPr lang="en-US" sz="1400" dirty="0"/>
              <a:t>). </a:t>
            </a:r>
            <a:r>
              <a:rPr lang="en-US" sz="1400" i="1" dirty="0"/>
              <a:t>Self-Advocacy for College Students</a:t>
            </a:r>
            <a:r>
              <a:rPr lang="en-US" sz="1400" dirty="0"/>
              <a:t>. Retrieved October 10, </a:t>
            </a:r>
          </a:p>
          <a:p>
            <a:pPr marL="0" indent="0">
              <a:buNone/>
            </a:pPr>
            <a:r>
              <a:rPr lang="en-US" sz="1400" dirty="0"/>
              <a:t>	2018, from </a:t>
            </a:r>
            <a:r>
              <a:rPr lang="en-US" sz="1400" dirty="0">
                <a:hlinkClick r:id="rId3"/>
              </a:rPr>
              <a:t>http://www.ldonline.org/article/6142</a:t>
            </a:r>
            <a:endParaRPr lang="en-US" sz="1400" dirty="0"/>
          </a:p>
          <a:p>
            <a:pPr marL="0" indent="0">
              <a:buNone/>
            </a:pPr>
            <a:r>
              <a:rPr lang="en-US" sz="1400" dirty="0" err="1"/>
              <a:t>Intellitext</a:t>
            </a:r>
            <a:r>
              <a:rPr lang="en-US" sz="1400" dirty="0"/>
              <a:t>. </a:t>
            </a:r>
            <a:r>
              <a:rPr lang="en-US" sz="1400" i="1" dirty="0"/>
              <a:t>Choosing Between </a:t>
            </a:r>
            <a:r>
              <a:rPr lang="en-US" sz="1400" i="1" dirty="0" err="1"/>
              <a:t>TypeWell</a:t>
            </a:r>
            <a:r>
              <a:rPr lang="en-US" sz="1400" i="1" dirty="0"/>
              <a:t> and Cart Services</a:t>
            </a:r>
            <a:r>
              <a:rPr lang="en-US" sz="1400" dirty="0"/>
              <a:t>. Retrieved from</a:t>
            </a:r>
          </a:p>
          <a:p>
            <a:pPr marL="0" indent="0">
              <a:buNone/>
            </a:pPr>
            <a:r>
              <a:rPr lang="en-US" sz="1400" dirty="0"/>
              <a:t>	</a:t>
            </a:r>
            <a:r>
              <a:rPr lang="en-US" sz="1400" dirty="0">
                <a:hlinkClick r:id="rId4"/>
              </a:rPr>
              <a:t>http://intellitext.us/uncategorized/choosing-between-typewell-and-cart-services.html</a:t>
            </a:r>
            <a:endParaRPr lang="en-US" sz="1400" dirty="0"/>
          </a:p>
          <a:p>
            <a:pPr marL="0" indent="0">
              <a:buNone/>
            </a:pPr>
            <a:r>
              <a:rPr lang="en-US" sz="1400" dirty="0"/>
              <a:t>Kelly, L. (2010, Dec 15). A Few Minutes in the Life of a Sign Language Interpreter, The Classroom. </a:t>
            </a:r>
          </a:p>
          <a:p>
            <a:pPr marL="0" indent="0">
              <a:buNone/>
            </a:pPr>
            <a:r>
              <a:rPr lang="en-US" sz="1400" dirty="0"/>
              <a:t>	[Video file].  Retrieved from </a:t>
            </a:r>
            <a:r>
              <a:rPr lang="en-US" sz="1400" u="sng" dirty="0">
                <a:hlinkClick r:id="rId5"/>
              </a:rPr>
              <a:t>https://www.youtube.com/watch?v=1cqv84ywBSE</a:t>
            </a:r>
            <a:r>
              <a:rPr lang="en-US" sz="1400" dirty="0"/>
              <a:t> </a:t>
            </a:r>
          </a:p>
          <a:p>
            <a:pPr marL="0" indent="0">
              <a:buNone/>
            </a:pPr>
            <a:r>
              <a:rPr lang="en-US" sz="1400" dirty="0"/>
              <a:t>Reilly, J., et al.  (Producers and Directors), &amp; (2010). </a:t>
            </a:r>
            <a:r>
              <a:rPr lang="en-US" sz="1400" i="1" dirty="0"/>
              <a:t>Check It Out!  </a:t>
            </a:r>
            <a:r>
              <a:rPr lang="en-US" sz="1400" dirty="0"/>
              <a:t>[Television series].  USA:  Adult Swim. </a:t>
            </a:r>
          </a:p>
          <a:p>
            <a:pPr marL="0" indent="0">
              <a:buNone/>
            </a:pPr>
            <a:r>
              <a:rPr lang="en-US" sz="1400" dirty="0"/>
              <a:t>Rhett &amp; Link.  (2012, May 10).  </a:t>
            </a:r>
            <a:r>
              <a:rPr lang="en-US" sz="1400" i="1" dirty="0"/>
              <a:t>CAPTION FAIL:  Mr. Cuddles.  </a:t>
            </a:r>
            <a:r>
              <a:rPr lang="en-US" sz="1400" dirty="0"/>
              <a:t>[Video file].  Retrieved from 	</a:t>
            </a:r>
            <a:r>
              <a:rPr lang="en-US" sz="1400" u="sng" dirty="0">
                <a:hlinkClick r:id="rId6"/>
              </a:rPr>
              <a:t>https://www.youtube.com/watch?v=7lTUXVfTVOg</a:t>
            </a:r>
            <a:endParaRPr lang="en-US" sz="1400" dirty="0"/>
          </a:p>
          <a:p>
            <a:pPr marL="0" indent="0">
              <a:buNone/>
            </a:pPr>
            <a:r>
              <a:rPr lang="en-US" sz="1400" dirty="0"/>
              <a:t>Strada Communications, Inc. (2015, March5). What is </a:t>
            </a:r>
            <a:r>
              <a:rPr lang="en-US" sz="1400" dirty="0" err="1"/>
              <a:t>TypeWell</a:t>
            </a:r>
            <a:r>
              <a:rPr lang="en-US" sz="1400" dirty="0"/>
              <a:t> Transcription? [Video file].  Retrieved </a:t>
            </a:r>
          </a:p>
          <a:p>
            <a:pPr marL="0" indent="0">
              <a:buNone/>
            </a:pPr>
            <a:r>
              <a:rPr lang="en-US" sz="1400" dirty="0"/>
              <a:t>	from </a:t>
            </a:r>
            <a:r>
              <a:rPr lang="en-US" sz="1400" u="sng" dirty="0">
                <a:hlinkClick r:id="rId7"/>
              </a:rPr>
              <a:t>https://www.youtube.com/watch?v=bN0-6C1S3fU</a:t>
            </a:r>
            <a:endParaRPr lang="en-US" sz="1400" u="sng"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70625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Branches of Student Success</a:t>
            </a:r>
          </a:p>
        </p:txBody>
      </p:sp>
      <p:sp>
        <p:nvSpPr>
          <p:cNvPr id="5" name="Content Placeholder 4">
            <a:extLst>
              <a:ext uri="{FF2B5EF4-FFF2-40B4-BE49-F238E27FC236}">
                <a16:creationId xmlns:a16="http://schemas.microsoft.com/office/drawing/2014/main" id="{767A831F-466C-46E9-B066-E27BDA644976}"/>
              </a:ext>
            </a:extLst>
          </p:cNvPr>
          <p:cNvSpPr>
            <a:spLocks noGrp="1"/>
          </p:cNvSpPr>
          <p:nvPr>
            <p:ph idx="1"/>
          </p:nvPr>
        </p:nvSpPr>
        <p:spPr/>
        <p:txBody>
          <a:bodyPr>
            <a:normAutofit/>
          </a:bodyPr>
          <a:lstStyle/>
          <a:p>
            <a:r>
              <a:rPr lang="en-US" b="1" dirty="0"/>
              <a:t>Advocacy</a:t>
            </a:r>
            <a:r>
              <a:rPr lang="en-US" dirty="0"/>
              <a:t>-</a:t>
            </a:r>
            <a:r>
              <a:rPr lang="en-US" sz="2400" dirty="0"/>
              <a:t>OAS utilizes a customer service approach to promote student-instructor inclusion.</a:t>
            </a:r>
          </a:p>
          <a:p>
            <a:r>
              <a:rPr lang="en-US" b="1" dirty="0"/>
              <a:t>Collaboration</a:t>
            </a:r>
            <a:r>
              <a:rPr lang="en-US" dirty="0"/>
              <a:t>-</a:t>
            </a:r>
            <a:r>
              <a:rPr lang="en-US" sz="2400" dirty="0"/>
              <a:t>OAS collaboratively works with other departments to assist in accommodating the student.</a:t>
            </a:r>
          </a:p>
          <a:p>
            <a:r>
              <a:rPr lang="en-US" b="1" dirty="0"/>
              <a:t>Innovation</a:t>
            </a:r>
            <a:r>
              <a:rPr lang="en-US" dirty="0"/>
              <a:t>-</a:t>
            </a:r>
            <a:r>
              <a:rPr lang="en-US" sz="2400" dirty="0"/>
              <a:t>OAS places high importance on the innovation and adaptation of current and appropriate student services. </a:t>
            </a:r>
          </a:p>
        </p:txBody>
      </p:sp>
    </p:spTree>
    <p:extLst>
      <p:ext uri="{BB962C8B-B14F-4D97-AF65-F5344CB8AC3E}">
        <p14:creationId xmlns:p14="http://schemas.microsoft.com/office/powerpoint/2010/main" val="1352423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FEDC-A0EB-0C45-A186-CDB709D0E69B}"/>
              </a:ext>
            </a:extLst>
          </p:cNvPr>
          <p:cNvSpPr>
            <a:spLocks noGrp="1"/>
          </p:cNvSpPr>
          <p:nvPr>
            <p:ph type="title"/>
          </p:nvPr>
        </p:nvSpPr>
        <p:spPr/>
        <p:txBody>
          <a:bodyPr>
            <a:noAutofit/>
          </a:bodyPr>
          <a:lstStyle/>
          <a:p>
            <a:pPr algn="ctr"/>
            <a:r>
              <a:rPr lang="en-US" sz="8000" dirty="0"/>
              <a:t>Self-Advocacy</a:t>
            </a:r>
          </a:p>
        </p:txBody>
      </p:sp>
      <p:sp>
        <p:nvSpPr>
          <p:cNvPr id="3" name="Content Placeholder 2">
            <a:extLst>
              <a:ext uri="{FF2B5EF4-FFF2-40B4-BE49-F238E27FC236}">
                <a16:creationId xmlns:a16="http://schemas.microsoft.com/office/drawing/2014/main" id="{C6DED80C-CE75-9C43-88F9-6F33A71A3B01}"/>
              </a:ext>
            </a:extLst>
          </p:cNvPr>
          <p:cNvSpPr>
            <a:spLocks noGrp="1"/>
          </p:cNvSpPr>
          <p:nvPr>
            <p:ph idx="1"/>
          </p:nvPr>
        </p:nvSpPr>
        <p:spPr>
          <a:xfrm>
            <a:off x="628650" y="1370013"/>
            <a:ext cx="7219950" cy="2116137"/>
          </a:xfrm>
        </p:spPr>
        <p:txBody>
          <a:bodyPr>
            <a:normAutofit/>
          </a:bodyPr>
          <a:lstStyle/>
          <a:p>
            <a:pPr marL="0" indent="0">
              <a:buNone/>
            </a:pPr>
            <a:r>
              <a:rPr lang="en-US" sz="3200" dirty="0"/>
              <a:t>“Rite of Passage”</a:t>
            </a:r>
          </a:p>
          <a:p>
            <a:pPr marL="0" indent="0">
              <a:buNone/>
            </a:pPr>
            <a:r>
              <a:rPr lang="en-US" sz="3200" dirty="0"/>
              <a:t>Independent decision-making and the ability to express one’s needs are two critical parts of self-advocacy </a:t>
            </a:r>
          </a:p>
        </p:txBody>
      </p:sp>
      <p:pic>
        <p:nvPicPr>
          <p:cNvPr id="1028" name="Picture 4" descr="Image result for self advocacy">
            <a:extLst>
              <a:ext uri="{FF2B5EF4-FFF2-40B4-BE49-F238E27FC236}">
                <a16:creationId xmlns:a16="http://schemas.microsoft.com/office/drawing/2014/main" id="{C3BA4E46-C2F2-41E3-981B-4385035B8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28950"/>
            <a:ext cx="23622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1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9ACB-190A-439B-BDE7-3285A8269A59}"/>
              </a:ext>
            </a:extLst>
          </p:cNvPr>
          <p:cNvSpPr>
            <a:spLocks noGrp="1"/>
          </p:cNvSpPr>
          <p:nvPr>
            <p:ph type="title"/>
          </p:nvPr>
        </p:nvSpPr>
        <p:spPr/>
        <p:txBody>
          <a:bodyPr/>
          <a:lstStyle/>
          <a:p>
            <a:r>
              <a:rPr lang="en-US" dirty="0"/>
              <a:t>Myth #1</a:t>
            </a:r>
          </a:p>
        </p:txBody>
      </p:sp>
      <p:sp>
        <p:nvSpPr>
          <p:cNvPr id="3" name="Content Placeholder 2">
            <a:extLst>
              <a:ext uri="{FF2B5EF4-FFF2-40B4-BE49-F238E27FC236}">
                <a16:creationId xmlns:a16="http://schemas.microsoft.com/office/drawing/2014/main" id="{FB80A71D-63A8-4475-907B-EBC22D858CE2}"/>
              </a:ext>
            </a:extLst>
          </p:cNvPr>
          <p:cNvSpPr>
            <a:spLocks noGrp="1"/>
          </p:cNvSpPr>
          <p:nvPr>
            <p:ph idx="1"/>
          </p:nvPr>
        </p:nvSpPr>
        <p:spPr/>
        <p:txBody>
          <a:bodyPr/>
          <a:lstStyle/>
          <a:p>
            <a:r>
              <a:rPr lang="en-US" dirty="0"/>
              <a:t>Avoid labeling the student with a diagnosis because it can be damaging to their self-esteem….</a:t>
            </a:r>
          </a:p>
        </p:txBody>
      </p:sp>
      <p:pic>
        <p:nvPicPr>
          <p:cNvPr id="1026" name="Picture 2" descr="Image result for disability awareness">
            <a:extLst>
              <a:ext uri="{FF2B5EF4-FFF2-40B4-BE49-F238E27FC236}">
                <a16:creationId xmlns:a16="http://schemas.microsoft.com/office/drawing/2014/main" id="{5E2178AE-10EA-40AD-B456-1300A0EE6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72383"/>
            <a:ext cx="3981450" cy="238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4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0"/>
            <a:ext cx="7618016" cy="704850"/>
          </a:xfrm>
        </p:spPr>
        <p:txBody>
          <a:bodyPr>
            <a:normAutofit/>
          </a:bodyPr>
          <a:lstStyle/>
          <a:p>
            <a:pPr algn="ctr"/>
            <a:r>
              <a:rPr lang="en-US" b="1" dirty="0"/>
              <a:t>Suggested Practices</a:t>
            </a:r>
            <a:endParaRPr lang="en-US" dirty="0"/>
          </a:p>
        </p:txBody>
      </p:sp>
      <p:sp>
        <p:nvSpPr>
          <p:cNvPr id="3" name="Content Placeholder 2"/>
          <p:cNvSpPr>
            <a:spLocks noGrp="1"/>
          </p:cNvSpPr>
          <p:nvPr>
            <p:ph idx="1"/>
          </p:nvPr>
        </p:nvSpPr>
        <p:spPr/>
        <p:txBody>
          <a:bodyPr>
            <a:normAutofit/>
          </a:bodyPr>
          <a:lstStyle/>
          <a:p>
            <a:r>
              <a:rPr lang="en-US" altLang="en-US" sz="2400" dirty="0"/>
              <a:t>Teach the student how to describe their disability, strengths, weaknesses, etc. </a:t>
            </a:r>
          </a:p>
          <a:p>
            <a:r>
              <a:rPr lang="en-US" altLang="en-US" sz="2400" dirty="0"/>
              <a:t>Accept the diagnosis, and use it to determine your learning needs.  Do not let it determine your identity. </a:t>
            </a:r>
          </a:p>
          <a:p>
            <a:r>
              <a:rPr lang="en-US" altLang="en-US" sz="2400" dirty="0"/>
              <a:t>Sample accommodations.</a:t>
            </a:r>
          </a:p>
          <a:p>
            <a:pPr marL="0" indent="0">
              <a:buNone/>
            </a:pPr>
            <a:endParaRPr lang="en-US" altLang="en-US" sz="2400"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#2</a:t>
            </a:r>
          </a:p>
        </p:txBody>
      </p:sp>
      <p:sp>
        <p:nvSpPr>
          <p:cNvPr id="3" name="Content Placeholder 2"/>
          <p:cNvSpPr>
            <a:spLocks noGrp="1"/>
          </p:cNvSpPr>
          <p:nvPr>
            <p:ph idx="1"/>
          </p:nvPr>
        </p:nvSpPr>
        <p:spPr/>
        <p:txBody>
          <a:bodyPr/>
          <a:lstStyle/>
          <a:p>
            <a:r>
              <a:rPr lang="en-US" dirty="0"/>
              <a:t>Just because the student has accommodations at a post-secondary level guarantees their needs will be met…..</a:t>
            </a:r>
          </a:p>
        </p:txBody>
      </p:sp>
      <p:pic>
        <p:nvPicPr>
          <p:cNvPr id="2050" name="Picture 2" descr="Image result for assume">
            <a:extLst>
              <a:ext uri="{FF2B5EF4-FFF2-40B4-BE49-F238E27FC236}">
                <a16:creationId xmlns:a16="http://schemas.microsoft.com/office/drawing/2014/main" id="{B8D5CC0D-47B4-47A8-A6EF-1A531CC3E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0" y="2295524"/>
            <a:ext cx="26289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70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750"/>
            <a:ext cx="7886700" cy="990600"/>
          </a:xfrm>
        </p:spPr>
        <p:txBody>
          <a:bodyPr>
            <a:noAutofit/>
          </a:bodyPr>
          <a:lstStyle/>
          <a:p>
            <a:pPr algn="ctr"/>
            <a:br>
              <a:rPr lang="en-US" b="1" dirty="0"/>
            </a:br>
            <a:r>
              <a:rPr lang="en-US" b="1" dirty="0"/>
              <a:t>Suggested Practices</a:t>
            </a:r>
            <a:br>
              <a:rPr lang="en-US" sz="3600" dirty="0"/>
            </a:br>
            <a:endParaRPr lang="en-US" sz="3600" b="1" dirty="0"/>
          </a:p>
        </p:txBody>
      </p:sp>
      <p:sp>
        <p:nvSpPr>
          <p:cNvPr id="3" name="Content Placeholder 2"/>
          <p:cNvSpPr>
            <a:spLocks noGrp="1"/>
          </p:cNvSpPr>
          <p:nvPr>
            <p:ph idx="1"/>
          </p:nvPr>
        </p:nvSpPr>
        <p:spPr>
          <a:xfrm>
            <a:off x="628650" y="1276351"/>
            <a:ext cx="7886700" cy="3355974"/>
          </a:xfrm>
        </p:spPr>
        <p:txBody>
          <a:bodyPr>
            <a:normAutofit/>
          </a:bodyPr>
          <a:lstStyle/>
          <a:p>
            <a:r>
              <a:rPr lang="en-US" dirty="0"/>
              <a:t>Take responsibility. </a:t>
            </a:r>
          </a:p>
          <a:p>
            <a:r>
              <a:rPr lang="en-US" dirty="0"/>
              <a:t>Practice becoming more assertive.</a:t>
            </a:r>
          </a:p>
          <a:p>
            <a:r>
              <a:rPr lang="en-US" dirty="0"/>
              <a:t>Get to know the instructors in the program. </a:t>
            </a:r>
          </a:p>
        </p:txBody>
      </p:sp>
    </p:spTree>
    <p:extLst>
      <p:ext uri="{BB962C8B-B14F-4D97-AF65-F5344CB8AC3E}">
        <p14:creationId xmlns:p14="http://schemas.microsoft.com/office/powerpoint/2010/main" val="59691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Myth #3</a:t>
            </a:r>
          </a:p>
        </p:txBody>
      </p:sp>
      <p:sp>
        <p:nvSpPr>
          <p:cNvPr id="7" name="Content Placeholder 6">
            <a:extLst>
              <a:ext uri="{FF2B5EF4-FFF2-40B4-BE49-F238E27FC236}">
                <a16:creationId xmlns:a16="http://schemas.microsoft.com/office/drawing/2014/main" id="{160310BD-D1F3-40B6-B293-3DA393EFAC70}"/>
              </a:ext>
            </a:extLst>
          </p:cNvPr>
          <p:cNvSpPr>
            <a:spLocks noGrp="1"/>
          </p:cNvSpPr>
          <p:nvPr>
            <p:ph idx="1"/>
          </p:nvPr>
        </p:nvSpPr>
        <p:spPr/>
        <p:txBody>
          <a:bodyPr/>
          <a:lstStyle/>
          <a:p>
            <a:r>
              <a:rPr lang="en-US" dirty="0"/>
              <a:t>Obtaining the highest grades possible is the best way to measure self-advocacy….</a:t>
            </a:r>
          </a:p>
        </p:txBody>
      </p:sp>
      <p:pic>
        <p:nvPicPr>
          <p:cNvPr id="3074" name="Picture 2" descr="Image result for highest grades">
            <a:extLst>
              <a:ext uri="{FF2B5EF4-FFF2-40B4-BE49-F238E27FC236}">
                <a16:creationId xmlns:a16="http://schemas.microsoft.com/office/drawing/2014/main" id="{3ECB2DFC-F159-44A0-AD92-B99B1E9BF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77" y="2419350"/>
            <a:ext cx="4127423"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6515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WVUBrand.thmx</Template>
  <TotalTime>141</TotalTime>
  <Words>1541</Words>
  <Application>Microsoft Office PowerPoint</Application>
  <PresentationFormat>On-screen Show (16:9)</PresentationFormat>
  <Paragraphs>174</Paragraphs>
  <Slides>29</Slides>
  <Notes>16</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29</vt:i4>
      </vt:variant>
    </vt:vector>
  </HeadingPairs>
  <TitlesOfParts>
    <vt:vector size="39" baseType="lpstr">
      <vt:lpstr>Arial</vt:lpstr>
      <vt:lpstr>Calibri</vt:lpstr>
      <vt:lpstr>Calibri Light</vt:lpstr>
      <vt:lpstr>Wingdings</vt:lpstr>
      <vt:lpstr>1_Custom Design</vt:lpstr>
      <vt:lpstr>5_Custom Design</vt:lpstr>
      <vt:lpstr>2_Custom Design</vt:lpstr>
      <vt:lpstr>Custom Design</vt:lpstr>
      <vt:lpstr>3_Custom Design</vt:lpstr>
      <vt:lpstr>4_Custom Design</vt:lpstr>
      <vt:lpstr>Three Branches of Student Success WVU Office of Accessibility Services </vt:lpstr>
      <vt:lpstr>Our goal: </vt:lpstr>
      <vt:lpstr>Three Branches of Student Success</vt:lpstr>
      <vt:lpstr>Self-Advocacy</vt:lpstr>
      <vt:lpstr>Myth #1</vt:lpstr>
      <vt:lpstr>Suggested Practices</vt:lpstr>
      <vt:lpstr>Myth #2</vt:lpstr>
      <vt:lpstr> Suggested Practices </vt:lpstr>
      <vt:lpstr>Myth #3</vt:lpstr>
      <vt:lpstr>Suggested Practices</vt:lpstr>
      <vt:lpstr>Myth #4</vt:lpstr>
      <vt:lpstr>Suggested Practices</vt:lpstr>
      <vt:lpstr>“I am not being accommodated” OAS Asks students:</vt:lpstr>
      <vt:lpstr>Forms</vt:lpstr>
      <vt:lpstr>COLLABORATION</vt:lpstr>
      <vt:lpstr>HIPPA VS FERPA</vt:lpstr>
      <vt:lpstr>HIPPA VS FERPA</vt:lpstr>
      <vt:lpstr>Interactive Process:  We are all under FERPA</vt:lpstr>
      <vt:lpstr>Faculty and Staff Can:</vt:lpstr>
      <vt:lpstr>When Speaking with a Student:</vt:lpstr>
      <vt:lpstr>Innovation</vt:lpstr>
      <vt:lpstr>PowerPoint Presentation</vt:lpstr>
      <vt:lpstr>PowerPoint Presentation</vt:lpstr>
      <vt:lpstr>Preparing for class</vt:lpstr>
      <vt:lpstr>Working with instructors </vt:lpstr>
      <vt:lpstr>Captioning</vt:lpstr>
      <vt:lpstr>Closed Caption</vt:lpstr>
      <vt:lpstr>Benefits of speech-to-text services </vt:lpstr>
      <vt:lpstr>Sources</vt:lpstr>
    </vt:vector>
  </TitlesOfParts>
  <Manager/>
  <Company>West Virginia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 Schwer</dc:creator>
  <cp:keywords/>
  <dc:description/>
  <cp:lastModifiedBy>Teressa Oliverio Frease</cp:lastModifiedBy>
  <cp:revision>219</cp:revision>
  <cp:lastPrinted>2018-04-19T18:55:11Z</cp:lastPrinted>
  <dcterms:created xsi:type="dcterms:W3CDTF">2011-03-24T20:59:43Z</dcterms:created>
  <dcterms:modified xsi:type="dcterms:W3CDTF">2018-10-10T17:25:55Z</dcterms:modified>
  <cp:category/>
</cp:coreProperties>
</file>