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5" r:id="rId1"/>
    <p:sldMasterId id="2147483751" r:id="rId2"/>
  </p:sldMasterIdLst>
  <p:notesMasterIdLst>
    <p:notesMasterId r:id="rId12"/>
  </p:notesMasterIdLst>
  <p:handoutMasterIdLst>
    <p:handoutMasterId r:id="rId13"/>
  </p:handoutMasterIdLst>
  <p:sldIdLst>
    <p:sldId id="256" r:id="rId3"/>
    <p:sldId id="266" r:id="rId4"/>
    <p:sldId id="273" r:id="rId5"/>
    <p:sldId id="276" r:id="rId6"/>
    <p:sldId id="269" r:id="rId7"/>
    <p:sldId id="274" r:id="rId8"/>
    <p:sldId id="275" r:id="rId9"/>
    <p:sldId id="270" r:id="rId10"/>
    <p:sldId id="258"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SU uCOM"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D6E"/>
    <a:srgbClr val="BB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87417" autoAdjust="0"/>
  </p:normalViewPr>
  <p:slideViewPr>
    <p:cSldViewPr snapToGrid="0" snapToObjects="1">
      <p:cViewPr varScale="1">
        <p:scale>
          <a:sx n="56" d="100"/>
          <a:sy n="56" d="100"/>
        </p:scale>
        <p:origin x="1508" y="5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11" d="100"/>
          <a:sy n="111" d="100"/>
        </p:scale>
        <p:origin x="-3944"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slide" Target="slides/slide5.xml"/><Relationship Id="rId1" Type="http://schemas.openxmlformats.org/officeDocument/2006/relationships/slide" Target="slides/slide1.xml"/><Relationship Id="rId5" Type="http://schemas.openxmlformats.org/officeDocument/2006/relationships/slide" Target="slides/slide8.xml"/><Relationship Id="rId4"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A5B6E0F-1DB3-5A43-B8F9-5E1E696749DF}" type="datetimeFigureOut">
              <a:t>10/10/2018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9C1F9FE-B8FF-F345-B45D-636AC2B598BD}" type="slidenum">
              <a:t>‹#›</a:t>
            </a:fld>
            <a:endParaRPr lang="en-US"/>
          </a:p>
        </p:txBody>
      </p:sp>
    </p:spTree>
    <p:extLst>
      <p:ext uri="{BB962C8B-B14F-4D97-AF65-F5344CB8AC3E}">
        <p14:creationId xmlns:p14="http://schemas.microsoft.com/office/powerpoint/2010/main" val="1905765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1BC211-ACBD-CB48-B939-364088D2CD6D}" type="datetimeFigureOut">
              <a:t>10/10/2018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04D311-73F7-5D42-B843-E8305C73070F}" type="slidenum">
              <a:t>‹#›</a:t>
            </a:fld>
            <a:endParaRPr lang="en-US"/>
          </a:p>
        </p:txBody>
      </p:sp>
    </p:spTree>
    <p:extLst>
      <p:ext uri="{BB962C8B-B14F-4D97-AF65-F5344CB8AC3E}">
        <p14:creationId xmlns:p14="http://schemas.microsoft.com/office/powerpoint/2010/main" val="11940208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04D311-73F7-5D42-B843-E8305C73070F}" type="slidenum">
              <a:rPr lang="en-US" smtClean="0"/>
              <a:t>2</a:t>
            </a:fld>
            <a:endParaRPr lang="en-US"/>
          </a:p>
        </p:txBody>
      </p:sp>
    </p:spTree>
    <p:extLst>
      <p:ext uri="{BB962C8B-B14F-4D97-AF65-F5344CB8AC3E}">
        <p14:creationId xmlns:p14="http://schemas.microsoft.com/office/powerpoint/2010/main" val="301409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04D311-73F7-5D42-B843-E8305C73070F}" type="slidenum">
              <a:rPr lang="en-US" smtClean="0"/>
              <a:t>3</a:t>
            </a:fld>
            <a:endParaRPr lang="en-US"/>
          </a:p>
        </p:txBody>
      </p:sp>
    </p:spTree>
    <p:extLst>
      <p:ext uri="{BB962C8B-B14F-4D97-AF65-F5344CB8AC3E}">
        <p14:creationId xmlns:p14="http://schemas.microsoft.com/office/powerpoint/2010/main" val="166084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D904D311-73F7-5D42-B843-E8305C73070F}" type="slidenum">
              <a:rPr lang="en-US" smtClean="0"/>
              <a:t>4</a:t>
            </a:fld>
            <a:endParaRPr lang="en-US"/>
          </a:p>
        </p:txBody>
      </p:sp>
    </p:spTree>
    <p:extLst>
      <p:ext uri="{BB962C8B-B14F-4D97-AF65-F5344CB8AC3E}">
        <p14:creationId xmlns:p14="http://schemas.microsoft.com/office/powerpoint/2010/main" val="3583922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04D311-73F7-5D42-B843-E8305C73070F}" type="slidenum">
              <a:rPr lang="en-US" smtClean="0"/>
              <a:t>5</a:t>
            </a:fld>
            <a:endParaRPr lang="en-US"/>
          </a:p>
        </p:txBody>
      </p:sp>
    </p:spTree>
    <p:extLst>
      <p:ext uri="{BB962C8B-B14F-4D97-AF65-F5344CB8AC3E}">
        <p14:creationId xmlns:p14="http://schemas.microsoft.com/office/powerpoint/2010/main" val="282543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04D311-73F7-5D42-B843-E8305C73070F}" type="slidenum">
              <a:rPr lang="en-US" smtClean="0"/>
              <a:t>6</a:t>
            </a:fld>
            <a:endParaRPr lang="en-US"/>
          </a:p>
        </p:txBody>
      </p:sp>
    </p:spTree>
    <p:extLst>
      <p:ext uri="{BB962C8B-B14F-4D97-AF65-F5344CB8AC3E}">
        <p14:creationId xmlns:p14="http://schemas.microsoft.com/office/powerpoint/2010/main" val="1403329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D904D311-73F7-5D42-B843-E8305C73070F}" type="slidenum">
              <a:rPr lang="en-US" smtClean="0"/>
              <a:t>7</a:t>
            </a:fld>
            <a:endParaRPr lang="en-US"/>
          </a:p>
        </p:txBody>
      </p:sp>
    </p:spTree>
    <p:extLst>
      <p:ext uri="{BB962C8B-B14F-4D97-AF65-F5344CB8AC3E}">
        <p14:creationId xmlns:p14="http://schemas.microsoft.com/office/powerpoint/2010/main" val="1909003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04D311-73F7-5D42-B843-E8305C73070F}" type="slidenum">
              <a:rPr lang="en-US" smtClean="0"/>
              <a:t>8</a:t>
            </a:fld>
            <a:endParaRPr lang="en-US"/>
          </a:p>
        </p:txBody>
      </p:sp>
    </p:spTree>
    <p:extLst>
      <p:ext uri="{BB962C8B-B14F-4D97-AF65-F5344CB8AC3E}">
        <p14:creationId xmlns:p14="http://schemas.microsoft.com/office/powerpoint/2010/main" val="2512794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04D311-73F7-5D42-B843-E8305C73070F}" type="slidenum">
              <a:rPr lang="en-US" smtClean="0"/>
              <a:t>9</a:t>
            </a:fld>
            <a:endParaRPr lang="en-US"/>
          </a:p>
        </p:txBody>
      </p:sp>
    </p:spTree>
    <p:extLst>
      <p:ext uri="{BB962C8B-B14F-4D97-AF65-F5344CB8AC3E}">
        <p14:creationId xmlns:p14="http://schemas.microsoft.com/office/powerpoint/2010/main" val="383920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4803898"/>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9" name="Content Placeholder 2" descr="add specific description" title="add specific title"/>
          <p:cNvSpPr>
            <a:spLocks noGrp="1"/>
          </p:cNvSpPr>
          <p:nvPr>
            <p:ph idx="13"/>
          </p:nvPr>
        </p:nvSpPr>
        <p:spPr>
          <a:xfrm>
            <a:off x="746930" y="1830387"/>
            <a:ext cx="8229600" cy="4525963"/>
          </a:xfrm>
          <a:prstGeom prst="rect">
            <a:avLst/>
          </a:prstGeom>
          <a:ln>
            <a:solidFill>
              <a:srgbClr val="FFFFFF"/>
            </a:solidFill>
          </a:ln>
        </p:spPr>
        <p:txBody>
          <a:bodyPr/>
          <a:lstStyle>
            <a:lvl1pPr>
              <a:defRPr>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4"/>
            <a:r>
              <a:rPr lang="en-US" dirty="0"/>
              <a:t>Fourth level</a:t>
            </a:r>
          </a:p>
        </p:txBody>
      </p:sp>
      <p:sp>
        <p:nvSpPr>
          <p:cNvPr id="13" name="Content Placeholder 2" descr="add specific description" title="add specific title"/>
          <p:cNvSpPr>
            <a:spLocks noGrp="1"/>
          </p:cNvSpPr>
          <p:nvPr>
            <p:ph idx="15" hasCustomPrompt="1"/>
          </p:nvPr>
        </p:nvSpPr>
        <p:spPr>
          <a:xfrm>
            <a:off x="5573888" y="229810"/>
            <a:ext cx="3392206"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UNIT NAME HERE</a:t>
            </a:r>
          </a:p>
          <a:p>
            <a:pPr lvl="0"/>
            <a:r>
              <a:rPr lang="en-US" dirty="0"/>
              <a:t>LINE 2 AS NEEDED</a:t>
            </a:r>
          </a:p>
        </p:txBody>
      </p:sp>
      <p:sp>
        <p:nvSpPr>
          <p:cNvPr id="14" name="Content Placeholder 2" descr="add specific description" title="add specific title"/>
          <p:cNvSpPr>
            <a:spLocks noGrp="1"/>
          </p:cNvSpPr>
          <p:nvPr>
            <p:ph idx="16" hasCustomPrompt="1"/>
          </p:nvPr>
        </p:nvSpPr>
        <p:spPr>
          <a:xfrm>
            <a:off x="4315389" y="1052951"/>
            <a:ext cx="4642821" cy="636119"/>
          </a:xfrm>
          <a:prstGeom prst="rect">
            <a:avLst/>
          </a:prstGeom>
          <a:ln>
            <a:solidFill>
              <a:schemeClr val="bg1"/>
            </a:solidFill>
          </a:ln>
        </p:spPr>
        <p:txBody>
          <a:bodyPr/>
          <a:lstStyle>
            <a:lvl1pPr algn="r">
              <a:lnSpc>
                <a:spcPts val="1640"/>
              </a:lnSpc>
              <a:spcBef>
                <a:spcPts val="0"/>
              </a:spcBef>
              <a:defRPr sz="1600" b="1" baseline="0">
                <a:solidFill>
                  <a:schemeClr val="tx1">
                    <a:lumMod val="65000"/>
                    <a:lumOff val="3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TOPIC TITLE HERE</a:t>
            </a:r>
          </a:p>
        </p:txBody>
      </p:sp>
      <p:sp>
        <p:nvSpPr>
          <p:cNvPr id="11" name="Title Placeholder 11"/>
          <p:cNvSpPr>
            <a:spLocks noGrp="1"/>
          </p:cNvSpPr>
          <p:nvPr>
            <p:ph type="title"/>
          </p:nvPr>
        </p:nvSpPr>
        <p:spPr>
          <a:xfrm>
            <a:off x="306917" y="1208106"/>
            <a:ext cx="4180936" cy="508313"/>
          </a:xfrm>
          <a:prstGeom prst="rect">
            <a:avLst/>
          </a:prstGeom>
        </p:spPr>
        <p:txBody>
          <a:bodyPr vert="horz" lIns="91440" tIns="45720" rIns="91440" bIns="45720" rtlCol="0" anchor="ctr">
            <a:normAutofit/>
          </a:bodyPr>
          <a:lstStyle/>
          <a:p>
            <a:endParaRPr lang="en-US" dirty="0"/>
          </a:p>
        </p:txBody>
      </p:sp>
    </p:spTree>
    <p:extLst>
      <p:ext uri="{BB962C8B-B14F-4D97-AF65-F5344CB8AC3E}">
        <p14:creationId xmlns:p14="http://schemas.microsoft.com/office/powerpoint/2010/main" val="3793167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g Phrase-Word Slide WHITE1">
    <p:spTree>
      <p:nvGrpSpPr>
        <p:cNvPr id="1" name=""/>
        <p:cNvGrpSpPr/>
        <p:nvPr/>
      </p:nvGrpSpPr>
      <p:grpSpPr>
        <a:xfrm>
          <a:off x="0" y="0"/>
          <a:ext cx="0" cy="0"/>
          <a:chOff x="0" y="0"/>
          <a:chExt cx="0" cy="0"/>
        </a:xfrm>
      </p:grpSpPr>
      <p:sp>
        <p:nvSpPr>
          <p:cNvPr id="10" name="Content Placeholder 2" descr="add specific description" title="add specific title"/>
          <p:cNvSpPr>
            <a:spLocks noGrp="1"/>
          </p:cNvSpPr>
          <p:nvPr>
            <p:ph idx="16" hasCustomPrompt="1"/>
          </p:nvPr>
        </p:nvSpPr>
        <p:spPr>
          <a:xfrm>
            <a:off x="651757" y="1734522"/>
            <a:ext cx="7194020" cy="4417350"/>
          </a:xfrm>
          <a:prstGeom prst="rect">
            <a:avLst/>
          </a:prstGeom>
          <a:ln>
            <a:solidFill>
              <a:srgbClr val="FFFFFF"/>
            </a:solidFill>
          </a:ln>
        </p:spPr>
        <p:txBody>
          <a:bodyPr/>
          <a:lstStyle>
            <a:lvl1pPr algn="l">
              <a:lnSpc>
                <a:spcPts val="8400"/>
              </a:lnSpc>
              <a:spcBef>
                <a:spcPts val="0"/>
              </a:spcBef>
              <a:defRPr sz="8000" b="1" baseline="0">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BIG WORD BIG PHRASE</a:t>
            </a:r>
            <a:br>
              <a:rPr lang="en-US" dirty="0"/>
            </a:br>
            <a:r>
              <a:rPr lang="en-US" dirty="0"/>
              <a:t>SLIDE</a:t>
            </a:r>
          </a:p>
        </p:txBody>
      </p:sp>
      <p:sp>
        <p:nvSpPr>
          <p:cNvPr id="11" name="Content Placeholder 2" descr="add specific description" title="add specific title"/>
          <p:cNvSpPr>
            <a:spLocks noGrp="1"/>
          </p:cNvSpPr>
          <p:nvPr>
            <p:ph idx="15" hasCustomPrompt="1"/>
          </p:nvPr>
        </p:nvSpPr>
        <p:spPr>
          <a:xfrm>
            <a:off x="5573888" y="229810"/>
            <a:ext cx="3392206"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UNIT NAME HERE</a:t>
            </a:r>
          </a:p>
          <a:p>
            <a:pPr lvl="0"/>
            <a:r>
              <a:rPr lang="en-US" dirty="0"/>
              <a:t>LINE 2 AS NEEDED</a:t>
            </a:r>
          </a:p>
        </p:txBody>
      </p:sp>
      <p:sp>
        <p:nvSpPr>
          <p:cNvPr id="4" name="Title Placeholder 11"/>
          <p:cNvSpPr>
            <a:spLocks noGrp="1"/>
          </p:cNvSpPr>
          <p:nvPr>
            <p:ph type="title"/>
          </p:nvPr>
        </p:nvSpPr>
        <p:spPr>
          <a:xfrm>
            <a:off x="306917" y="1208106"/>
            <a:ext cx="4180936" cy="508313"/>
          </a:xfrm>
          <a:prstGeom prst="rect">
            <a:avLst/>
          </a:prstGeom>
        </p:spPr>
        <p:txBody>
          <a:bodyPr vert="horz" lIns="91440" tIns="45720" rIns="91440" bIns="45720" rtlCol="0" anchor="ctr">
            <a:normAutofit/>
          </a:bodyPr>
          <a:lstStyle/>
          <a:p>
            <a:endParaRPr lang="en-US" dirty="0"/>
          </a:p>
        </p:txBody>
      </p:sp>
    </p:spTree>
    <p:extLst>
      <p:ext uri="{BB962C8B-B14F-4D97-AF65-F5344CB8AC3E}">
        <p14:creationId xmlns:p14="http://schemas.microsoft.com/office/powerpoint/2010/main" val="1106801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g Phrase-Word Slide RED">
    <p:spTree>
      <p:nvGrpSpPr>
        <p:cNvPr id="1" name=""/>
        <p:cNvGrpSpPr/>
        <p:nvPr/>
      </p:nvGrpSpPr>
      <p:grpSpPr>
        <a:xfrm>
          <a:off x="0" y="0"/>
          <a:ext cx="0" cy="0"/>
          <a:chOff x="0" y="0"/>
          <a:chExt cx="0" cy="0"/>
        </a:xfrm>
      </p:grpSpPr>
      <p:sp>
        <p:nvSpPr>
          <p:cNvPr id="4" name="Rectangle 3"/>
          <p:cNvSpPr/>
          <p:nvPr userDrawn="1"/>
        </p:nvSpPr>
        <p:spPr>
          <a:xfrm>
            <a:off x="0" y="763857"/>
            <a:ext cx="9144000" cy="6094144"/>
          </a:xfrm>
          <a:prstGeom prst="rect">
            <a:avLst/>
          </a:prstGeom>
          <a:solidFill>
            <a:srgbClr val="B70F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B0000"/>
              </a:solidFill>
            </a:endParaRPr>
          </a:p>
        </p:txBody>
      </p:sp>
      <p:sp>
        <p:nvSpPr>
          <p:cNvPr id="8" name="Content Placeholder 2" descr="add specific description" title="add specific title"/>
          <p:cNvSpPr>
            <a:spLocks noGrp="1"/>
          </p:cNvSpPr>
          <p:nvPr>
            <p:ph idx="15" hasCustomPrompt="1"/>
          </p:nvPr>
        </p:nvSpPr>
        <p:spPr>
          <a:xfrm>
            <a:off x="5573888" y="242139"/>
            <a:ext cx="3392206"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UNIT NAME HERE</a:t>
            </a:r>
          </a:p>
          <a:p>
            <a:pPr lvl="0"/>
            <a:r>
              <a:rPr lang="en-US" dirty="0"/>
              <a:t>LINE 2 AS NEEDED</a:t>
            </a:r>
          </a:p>
        </p:txBody>
      </p:sp>
      <p:sp>
        <p:nvSpPr>
          <p:cNvPr id="9" name="Content Placeholder 2" descr="add specific description" title="add specific title"/>
          <p:cNvSpPr>
            <a:spLocks noGrp="1"/>
          </p:cNvSpPr>
          <p:nvPr>
            <p:ph idx="16" hasCustomPrompt="1"/>
          </p:nvPr>
        </p:nvSpPr>
        <p:spPr>
          <a:xfrm>
            <a:off x="651757" y="1734522"/>
            <a:ext cx="7194020" cy="4417350"/>
          </a:xfrm>
          <a:prstGeom prst="rect">
            <a:avLst/>
          </a:prstGeom>
          <a:ln>
            <a:solidFill>
              <a:srgbClr val="BB0000"/>
            </a:solidFill>
          </a:ln>
        </p:spPr>
        <p:txBody>
          <a:bodyPr/>
          <a:lstStyle>
            <a:lvl1pPr algn="l">
              <a:lnSpc>
                <a:spcPts val="8400"/>
              </a:lnSpc>
              <a:spcBef>
                <a:spcPts val="0"/>
              </a:spcBef>
              <a:defRPr sz="8000" b="1"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BIG WORD</a:t>
            </a:r>
          </a:p>
          <a:p>
            <a:pPr lvl="0"/>
            <a:r>
              <a:rPr lang="en-US" dirty="0"/>
              <a:t>BIG PHRASE</a:t>
            </a:r>
            <a:br>
              <a:rPr lang="en-US" dirty="0"/>
            </a:br>
            <a:r>
              <a:rPr lang="en-US" dirty="0"/>
              <a:t>SLIDE</a:t>
            </a:r>
          </a:p>
        </p:txBody>
      </p:sp>
      <p:sp>
        <p:nvSpPr>
          <p:cNvPr id="5" name="Title Placeholder 11"/>
          <p:cNvSpPr>
            <a:spLocks noGrp="1"/>
          </p:cNvSpPr>
          <p:nvPr>
            <p:ph type="title"/>
          </p:nvPr>
        </p:nvSpPr>
        <p:spPr>
          <a:xfrm>
            <a:off x="306917" y="1208106"/>
            <a:ext cx="4180936" cy="508313"/>
          </a:xfrm>
          <a:prstGeom prst="rect">
            <a:avLst/>
          </a:prstGeom>
        </p:spPr>
        <p:txBody>
          <a:bodyPr vert="horz" lIns="91440" tIns="45720" rIns="91440" bIns="45720" rtlCol="0" anchor="ctr">
            <a:normAutofit/>
          </a:bodyPr>
          <a:lstStyle/>
          <a:p>
            <a:endParaRPr lang="en-US" dirty="0"/>
          </a:p>
        </p:txBody>
      </p:sp>
    </p:spTree>
    <p:extLst>
      <p:ext uri="{BB962C8B-B14F-4D97-AF65-F5344CB8AC3E}">
        <p14:creationId xmlns:p14="http://schemas.microsoft.com/office/powerpoint/2010/main" val="1471957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11" name="Content Placeholder 2" descr="add specific descripton" title="add specific title"/>
          <p:cNvSpPr>
            <a:spLocks noGrp="1"/>
          </p:cNvSpPr>
          <p:nvPr>
            <p:ph idx="15" hasCustomPrompt="1"/>
          </p:nvPr>
        </p:nvSpPr>
        <p:spPr>
          <a:xfrm>
            <a:off x="5573888" y="229810"/>
            <a:ext cx="3392206"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UNIT NAME HERE</a:t>
            </a:r>
          </a:p>
          <a:p>
            <a:pPr lvl="0"/>
            <a:r>
              <a:rPr lang="en-US" dirty="0"/>
              <a:t>LINE 2 AS NEEDED</a:t>
            </a:r>
          </a:p>
        </p:txBody>
      </p:sp>
      <p:sp>
        <p:nvSpPr>
          <p:cNvPr id="13" name="Content Placeholder 2" descr="add specific description" title="add specific title"/>
          <p:cNvSpPr>
            <a:spLocks noGrp="1"/>
          </p:cNvSpPr>
          <p:nvPr>
            <p:ph idx="17" hasCustomPrompt="1"/>
          </p:nvPr>
        </p:nvSpPr>
        <p:spPr>
          <a:xfrm>
            <a:off x="4881010" y="5372665"/>
            <a:ext cx="3392206" cy="1094025"/>
          </a:xfrm>
          <a:prstGeom prst="rect">
            <a:avLst/>
          </a:prstGeom>
          <a:ln>
            <a:solidFill>
              <a:schemeClr val="bg1"/>
            </a:solidFill>
          </a:ln>
        </p:spPr>
        <p:txBody>
          <a:bodyPr/>
          <a:lstStyle>
            <a:lvl1pPr algn="r">
              <a:lnSpc>
                <a:spcPct val="110000"/>
              </a:lnSpc>
              <a:spcBef>
                <a:spcPts val="0"/>
              </a:spcBef>
              <a:defRPr sz="2400" baseline="-25000">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algn="r">
              <a:lnSpc>
                <a:spcPct val="110000"/>
              </a:lnSpc>
            </a:pPr>
            <a:r>
              <a:rPr lang="en-US" sz="2400" dirty="0">
                <a:solidFill>
                  <a:schemeClr val="tx1">
                    <a:lumMod val="75000"/>
                    <a:lumOff val="25000"/>
                  </a:schemeClr>
                </a:solidFill>
                <a:cs typeface="Arial"/>
              </a:rPr>
              <a:t>– </a:t>
            </a:r>
            <a:r>
              <a:rPr lang="en-US" sz="2400" dirty="0" err="1">
                <a:solidFill>
                  <a:schemeClr val="tx1">
                    <a:lumMod val="75000"/>
                    <a:lumOff val="25000"/>
                  </a:schemeClr>
                </a:solidFill>
                <a:cs typeface="Arial"/>
              </a:rPr>
              <a:t>Firstandlast</a:t>
            </a:r>
            <a:r>
              <a:rPr lang="en-US" sz="2400" dirty="0">
                <a:solidFill>
                  <a:schemeClr val="tx1">
                    <a:lumMod val="75000"/>
                    <a:lumOff val="25000"/>
                  </a:schemeClr>
                </a:solidFill>
                <a:cs typeface="Arial"/>
              </a:rPr>
              <a:t> Name</a:t>
            </a:r>
          </a:p>
          <a:p>
            <a:pPr algn="r">
              <a:lnSpc>
                <a:spcPct val="110000"/>
              </a:lnSpc>
            </a:pPr>
            <a:r>
              <a:rPr lang="en-US" sz="1800" dirty="0">
                <a:solidFill>
                  <a:schemeClr val="tx1">
                    <a:lumMod val="60000"/>
                    <a:lumOff val="40000"/>
                  </a:schemeClr>
                </a:solidFill>
                <a:cs typeface="Arial"/>
              </a:rPr>
              <a:t>   Optional title line</a:t>
            </a:r>
            <a:endParaRPr lang="en-US" dirty="0"/>
          </a:p>
        </p:txBody>
      </p:sp>
      <p:sp>
        <p:nvSpPr>
          <p:cNvPr id="14" name="Text Placeholder 13"/>
          <p:cNvSpPr>
            <a:spLocks noGrp="1"/>
          </p:cNvSpPr>
          <p:nvPr>
            <p:ph type="body" sz="quarter" idx="18" hasCustomPrompt="1"/>
          </p:nvPr>
        </p:nvSpPr>
        <p:spPr>
          <a:xfrm>
            <a:off x="944698" y="1734523"/>
            <a:ext cx="7200384" cy="3789978"/>
          </a:xfrm>
          <a:prstGeom prst="rect">
            <a:avLst/>
          </a:prstGeom>
          <a:ln>
            <a:solidFill>
              <a:srgbClr val="FFFFFF"/>
            </a:solidFill>
          </a:ln>
        </p:spPr>
        <p:txBody>
          <a:bodyPr vert="horz"/>
          <a:lstStyle>
            <a:lvl1pPr algn="ctr">
              <a:defRPr lang="en-US" sz="3200" b="0" smtClean="0">
                <a:solidFill>
                  <a:srgbClr val="BB0032"/>
                </a:solidFill>
                <a:cs typeface="Arial"/>
              </a:defRPr>
            </a:lvl1pPr>
          </a:lstStyle>
          <a:p>
            <a:pPr lvl="0"/>
            <a:r>
              <a:rPr lang="en-US" sz="6500" b="0" dirty="0">
                <a:solidFill>
                  <a:srgbClr val="BB0032"/>
                </a:solidFill>
                <a:latin typeface="+mj-lt"/>
                <a:cs typeface="Arial"/>
              </a:rPr>
              <a:t>“Notable quote</a:t>
            </a:r>
            <a:br>
              <a:rPr lang="en-US" sz="6500" b="0" dirty="0">
                <a:solidFill>
                  <a:srgbClr val="BB0032"/>
                </a:solidFill>
                <a:latin typeface="+mj-lt"/>
                <a:cs typeface="Arial"/>
              </a:rPr>
            </a:br>
            <a:r>
              <a:rPr lang="en-US" sz="6500" b="0" dirty="0">
                <a:solidFill>
                  <a:srgbClr val="BB0032"/>
                </a:solidFill>
                <a:latin typeface="+mj-lt"/>
                <a:cs typeface="Arial"/>
              </a:rPr>
              <a:t>goes right here,</a:t>
            </a:r>
            <a:br>
              <a:rPr lang="en-US" sz="6500" b="0" dirty="0">
                <a:solidFill>
                  <a:srgbClr val="BB0032"/>
                </a:solidFill>
                <a:latin typeface="+mj-lt"/>
                <a:cs typeface="Arial"/>
              </a:rPr>
            </a:br>
            <a:r>
              <a:rPr lang="en-US" sz="6500" b="0" dirty="0">
                <a:solidFill>
                  <a:srgbClr val="BB0032"/>
                </a:solidFill>
                <a:latin typeface="+mj-lt"/>
                <a:cs typeface="Arial"/>
              </a:rPr>
              <a:t>yes right here.”</a:t>
            </a:r>
            <a:endParaRPr lang="en-US" dirty="0"/>
          </a:p>
        </p:txBody>
      </p:sp>
      <p:sp>
        <p:nvSpPr>
          <p:cNvPr id="5" name="Title Placeholder 11"/>
          <p:cNvSpPr>
            <a:spLocks noGrp="1"/>
          </p:cNvSpPr>
          <p:nvPr>
            <p:ph type="title"/>
          </p:nvPr>
        </p:nvSpPr>
        <p:spPr>
          <a:xfrm>
            <a:off x="306917" y="1208106"/>
            <a:ext cx="4180936" cy="508313"/>
          </a:xfrm>
          <a:prstGeom prst="rect">
            <a:avLst/>
          </a:prstGeom>
        </p:spPr>
        <p:txBody>
          <a:bodyPr vert="horz" lIns="91440" tIns="45720" rIns="91440" bIns="45720" rtlCol="0" anchor="ctr">
            <a:normAutofit/>
          </a:bodyPr>
          <a:lstStyle/>
          <a:p>
            <a:endParaRPr lang="en-US" dirty="0"/>
          </a:p>
        </p:txBody>
      </p:sp>
    </p:spTree>
    <p:extLst>
      <p:ext uri="{BB962C8B-B14F-4D97-AF65-F5344CB8AC3E}">
        <p14:creationId xmlns:p14="http://schemas.microsoft.com/office/powerpoint/2010/main" val="1627922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Photo Slide">
    <p:spTree>
      <p:nvGrpSpPr>
        <p:cNvPr id="1" name=""/>
        <p:cNvGrpSpPr/>
        <p:nvPr/>
      </p:nvGrpSpPr>
      <p:grpSpPr>
        <a:xfrm>
          <a:off x="0" y="0"/>
          <a:ext cx="0" cy="0"/>
          <a:chOff x="0" y="0"/>
          <a:chExt cx="0" cy="0"/>
        </a:xfrm>
      </p:grpSpPr>
      <p:sp>
        <p:nvSpPr>
          <p:cNvPr id="7" name="Picture Placeholder 6" descr="add specific description of photo" title="Add specific title of photo"/>
          <p:cNvSpPr>
            <a:spLocks noGrp="1"/>
          </p:cNvSpPr>
          <p:nvPr>
            <p:ph type="pic" sz="quarter" idx="13" hasCustomPrompt="1"/>
          </p:nvPr>
        </p:nvSpPr>
        <p:spPr>
          <a:xfrm>
            <a:off x="0" y="923936"/>
            <a:ext cx="9144000" cy="5934064"/>
          </a:xfrm>
          <a:prstGeom prst="rect">
            <a:avLst/>
          </a:prstGeom>
        </p:spPr>
        <p:txBody>
          <a:bodyPr vert="horz"/>
          <a:lstStyle>
            <a:lvl1pPr>
              <a:defRPr>
                <a:solidFill>
                  <a:schemeClr val="bg1">
                    <a:lumMod val="75000"/>
                  </a:schemeClr>
                </a:solidFill>
              </a:defRPr>
            </a:lvl1pPr>
          </a:lstStyle>
          <a:p>
            <a:r>
              <a:rPr lang="en-US" dirty="0"/>
              <a:t>Full slide picture</a:t>
            </a:r>
          </a:p>
        </p:txBody>
      </p:sp>
      <p:sp>
        <p:nvSpPr>
          <p:cNvPr id="11" name="Content Placeholder 2" descr="add specific description " title="add specific title"/>
          <p:cNvSpPr>
            <a:spLocks noGrp="1"/>
          </p:cNvSpPr>
          <p:nvPr>
            <p:ph idx="15" hasCustomPrompt="1"/>
          </p:nvPr>
        </p:nvSpPr>
        <p:spPr>
          <a:xfrm>
            <a:off x="5573888" y="229810"/>
            <a:ext cx="3392206"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UNIT NAME HERE</a:t>
            </a:r>
          </a:p>
          <a:p>
            <a:pPr lvl="0"/>
            <a:r>
              <a:rPr lang="en-US" dirty="0"/>
              <a:t>LINE 2 AS NEEDED</a:t>
            </a:r>
          </a:p>
        </p:txBody>
      </p:sp>
      <p:sp>
        <p:nvSpPr>
          <p:cNvPr id="12" name="Content Placeholder 2" descr="add specific description" title="add specific title"/>
          <p:cNvSpPr>
            <a:spLocks noGrp="1"/>
          </p:cNvSpPr>
          <p:nvPr>
            <p:ph idx="14"/>
          </p:nvPr>
        </p:nvSpPr>
        <p:spPr>
          <a:xfrm>
            <a:off x="4868540" y="1436104"/>
            <a:ext cx="3998889" cy="1591385"/>
          </a:xfrm>
          <a:prstGeom prst="rect">
            <a:avLst/>
          </a:prstGeom>
          <a:ln w="19050" cmpd="sng">
            <a:solidFill>
              <a:schemeClr val="tx1">
                <a:lumMod val="50000"/>
                <a:lumOff val="50000"/>
              </a:schemeClr>
            </a:solidFill>
          </a:ln>
          <a:effectLst/>
        </p:spPr>
        <p:txBody>
          <a:bodyPr/>
          <a:lstStyle>
            <a:lvl1pPr marL="91440">
              <a:lnSpc>
                <a:spcPts val="3440"/>
              </a:lnSpc>
              <a:spcBef>
                <a:spcPts val="0"/>
              </a:spcBef>
              <a:defRPr sz="2000" b="1">
                <a:solidFill>
                  <a:srgbClr val="BB0000"/>
                </a:solidFill>
              </a:defRPr>
            </a:lvl1pPr>
            <a:lvl2pPr marL="91440" indent="182880">
              <a:spcBef>
                <a:spcPts val="200"/>
              </a:spcBef>
              <a:spcAft>
                <a:spcPts val="0"/>
              </a:spcAft>
              <a:buClr>
                <a:srgbClr val="BB0000"/>
              </a:buClr>
              <a:buFont typeface="Arial"/>
              <a:buChar char="•"/>
              <a:defRPr sz="1600">
                <a:solidFill>
                  <a:schemeClr val="tx1">
                    <a:lumMod val="65000"/>
                    <a:lumOff val="35000"/>
                  </a:schemeClr>
                </a:solidFill>
              </a:defRPr>
            </a:lvl2pPr>
            <a:lvl3pPr marL="91440" indent="182880">
              <a:spcBef>
                <a:spcPts val="200"/>
              </a:spcBef>
              <a:spcAft>
                <a:spcPts val="0"/>
              </a:spcAft>
              <a:buClr>
                <a:srgbClr val="BB0000"/>
              </a:buClr>
              <a:defRPr sz="1600">
                <a:solidFill>
                  <a:schemeClr val="tx1">
                    <a:lumMod val="65000"/>
                    <a:lumOff val="35000"/>
                  </a:schemeClr>
                </a:solidFill>
              </a:defRPr>
            </a:lvl3pPr>
            <a:lvl5pPr marL="502920" indent="0">
              <a:spcBef>
                <a:spcPts val="350"/>
              </a:spcBef>
              <a:buFont typeface="Arial"/>
              <a:buNone/>
              <a:defRPr sz="18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2"/>
            <a:r>
              <a:rPr lang="en-US" dirty="0"/>
              <a:t>Fourth level</a:t>
            </a:r>
          </a:p>
        </p:txBody>
      </p:sp>
      <p:sp>
        <p:nvSpPr>
          <p:cNvPr id="5" name="Title Placeholder 11"/>
          <p:cNvSpPr>
            <a:spLocks noGrp="1"/>
          </p:cNvSpPr>
          <p:nvPr>
            <p:ph type="title"/>
          </p:nvPr>
        </p:nvSpPr>
        <p:spPr>
          <a:xfrm>
            <a:off x="306917" y="1208106"/>
            <a:ext cx="4180936" cy="508313"/>
          </a:xfrm>
          <a:prstGeom prst="rect">
            <a:avLst/>
          </a:prstGeom>
        </p:spPr>
        <p:txBody>
          <a:bodyPr vert="horz" lIns="91440" tIns="45720" rIns="91440" bIns="45720" rtlCol="0" anchor="ctr">
            <a:normAutofit/>
          </a:bodyPr>
          <a:lstStyle/>
          <a:p>
            <a:endParaRPr lang="en-US" dirty="0"/>
          </a:p>
        </p:txBody>
      </p:sp>
    </p:spTree>
    <p:extLst>
      <p:ext uri="{BB962C8B-B14F-4D97-AF65-F5344CB8AC3E}">
        <p14:creationId xmlns:p14="http://schemas.microsoft.com/office/powerpoint/2010/main" val="3201747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Text Slide">
    <p:spTree>
      <p:nvGrpSpPr>
        <p:cNvPr id="1" name=""/>
        <p:cNvGrpSpPr/>
        <p:nvPr/>
      </p:nvGrpSpPr>
      <p:grpSpPr>
        <a:xfrm>
          <a:off x="0" y="0"/>
          <a:ext cx="0" cy="0"/>
          <a:chOff x="0" y="0"/>
          <a:chExt cx="0" cy="0"/>
        </a:xfrm>
      </p:grpSpPr>
      <p:sp>
        <p:nvSpPr>
          <p:cNvPr id="7" name="Picture Placeholder 6" descr="add specific description" title="add specific title"/>
          <p:cNvSpPr>
            <a:spLocks noGrp="1"/>
          </p:cNvSpPr>
          <p:nvPr>
            <p:ph type="pic" sz="quarter" idx="13" hasCustomPrompt="1"/>
          </p:nvPr>
        </p:nvSpPr>
        <p:spPr>
          <a:xfrm>
            <a:off x="0" y="923936"/>
            <a:ext cx="3883850" cy="5934064"/>
          </a:xfrm>
          <a:prstGeom prst="rect">
            <a:avLst/>
          </a:prstGeom>
        </p:spPr>
        <p:txBody>
          <a:bodyPr vert="horz"/>
          <a:lstStyle>
            <a:lvl1pPr>
              <a:defRPr>
                <a:solidFill>
                  <a:srgbClr val="BFBFBF"/>
                </a:solidFill>
              </a:defRPr>
            </a:lvl1pPr>
          </a:lstStyle>
          <a:p>
            <a:r>
              <a:rPr lang="en-US" dirty="0"/>
              <a:t>½ slide picture</a:t>
            </a:r>
          </a:p>
        </p:txBody>
      </p:sp>
      <p:sp>
        <p:nvSpPr>
          <p:cNvPr id="8" name="Content Placeholder 2" descr="add specific description" title="add specific title"/>
          <p:cNvSpPr>
            <a:spLocks noGrp="1"/>
          </p:cNvSpPr>
          <p:nvPr>
            <p:ph idx="14"/>
          </p:nvPr>
        </p:nvSpPr>
        <p:spPr>
          <a:xfrm>
            <a:off x="4137592" y="1830387"/>
            <a:ext cx="4701503" cy="4525963"/>
          </a:xfrm>
          <a:prstGeom prst="rect">
            <a:avLst/>
          </a:prstGeom>
          <a:ln>
            <a:solidFill>
              <a:srgbClr val="FFFFFF"/>
            </a:solidFill>
          </a:ln>
        </p:spPr>
        <p:txBody>
          <a:bodyPr/>
          <a:lstStyle>
            <a:lvl1pPr>
              <a:lnSpc>
                <a:spcPts val="3440"/>
              </a:lnSpc>
              <a:spcBef>
                <a:spcPts val="0"/>
              </a:spcBef>
              <a:defRPr>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4"/>
            <a:r>
              <a:rPr lang="en-US" dirty="0"/>
              <a:t>Fifth level</a:t>
            </a:r>
          </a:p>
        </p:txBody>
      </p:sp>
      <p:sp>
        <p:nvSpPr>
          <p:cNvPr id="12" name="Content Placeholder 2" descr="add specific descripton&#10;" title="add specific title"/>
          <p:cNvSpPr>
            <a:spLocks noGrp="1"/>
          </p:cNvSpPr>
          <p:nvPr>
            <p:ph idx="15" hasCustomPrompt="1"/>
          </p:nvPr>
        </p:nvSpPr>
        <p:spPr>
          <a:xfrm>
            <a:off x="5573888" y="229810"/>
            <a:ext cx="3392206"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UNIT NAME HERE</a:t>
            </a:r>
          </a:p>
          <a:p>
            <a:pPr lvl="0"/>
            <a:r>
              <a:rPr lang="en-US" dirty="0"/>
              <a:t>LINE 2 AS NEEDED</a:t>
            </a:r>
          </a:p>
        </p:txBody>
      </p:sp>
      <p:sp>
        <p:nvSpPr>
          <p:cNvPr id="13" name="Content Placeholder 2" descr="add specific descripton" title="add specific title"/>
          <p:cNvSpPr>
            <a:spLocks noGrp="1"/>
          </p:cNvSpPr>
          <p:nvPr>
            <p:ph idx="16" hasCustomPrompt="1"/>
          </p:nvPr>
        </p:nvSpPr>
        <p:spPr>
          <a:xfrm>
            <a:off x="4315389" y="1052951"/>
            <a:ext cx="4642821" cy="636119"/>
          </a:xfrm>
          <a:prstGeom prst="rect">
            <a:avLst/>
          </a:prstGeom>
          <a:ln>
            <a:solidFill>
              <a:schemeClr val="bg1"/>
            </a:solidFill>
          </a:ln>
        </p:spPr>
        <p:txBody>
          <a:bodyPr/>
          <a:lstStyle>
            <a:lvl1pPr algn="r">
              <a:lnSpc>
                <a:spcPts val="1640"/>
              </a:lnSpc>
              <a:spcBef>
                <a:spcPts val="0"/>
              </a:spcBef>
              <a:defRPr sz="1600" b="1" baseline="0">
                <a:solidFill>
                  <a:schemeClr val="tx1">
                    <a:lumMod val="65000"/>
                    <a:lumOff val="3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TOPIC TITLE HERE</a:t>
            </a:r>
          </a:p>
        </p:txBody>
      </p:sp>
      <p:sp>
        <p:nvSpPr>
          <p:cNvPr id="6" name="Title Placeholder 11"/>
          <p:cNvSpPr>
            <a:spLocks noGrp="1"/>
          </p:cNvSpPr>
          <p:nvPr>
            <p:ph type="title"/>
          </p:nvPr>
        </p:nvSpPr>
        <p:spPr>
          <a:xfrm>
            <a:off x="306917" y="1208106"/>
            <a:ext cx="4180936" cy="508313"/>
          </a:xfrm>
          <a:prstGeom prst="rect">
            <a:avLst/>
          </a:prstGeom>
        </p:spPr>
        <p:txBody>
          <a:bodyPr vert="horz" lIns="91440" tIns="45720" rIns="91440" bIns="45720" rtlCol="0" anchor="ctr">
            <a:normAutofit/>
          </a:bodyPr>
          <a:lstStyle/>
          <a:p>
            <a:endParaRPr lang="en-US" dirty="0"/>
          </a:p>
        </p:txBody>
      </p:sp>
    </p:spTree>
    <p:extLst>
      <p:ext uri="{BB962C8B-B14F-4D97-AF65-F5344CB8AC3E}">
        <p14:creationId xmlns:p14="http://schemas.microsoft.com/office/powerpoint/2010/main" val="1673681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Content Placeholder 2"/>
          <p:cNvSpPr>
            <a:spLocks noGrp="1"/>
          </p:cNvSpPr>
          <p:nvPr>
            <p:ph idx="15" hasCustomPrompt="1"/>
          </p:nvPr>
        </p:nvSpPr>
        <p:spPr>
          <a:xfrm>
            <a:off x="5573888" y="229810"/>
            <a:ext cx="3392206"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UNIT NAME HERE</a:t>
            </a:r>
          </a:p>
          <a:p>
            <a:pPr lvl="0"/>
            <a:r>
              <a:rPr lang="en-US" dirty="0"/>
              <a:t>LINE 2 AS NEEDED</a:t>
            </a:r>
          </a:p>
        </p:txBody>
      </p:sp>
      <p:sp>
        <p:nvSpPr>
          <p:cNvPr id="5" name="Content Placeholder 2"/>
          <p:cNvSpPr>
            <a:spLocks noGrp="1"/>
          </p:cNvSpPr>
          <p:nvPr>
            <p:ph idx="16" hasCustomPrompt="1"/>
          </p:nvPr>
        </p:nvSpPr>
        <p:spPr>
          <a:xfrm>
            <a:off x="4315389" y="1052951"/>
            <a:ext cx="4642821" cy="636119"/>
          </a:xfrm>
          <a:prstGeom prst="rect">
            <a:avLst/>
          </a:prstGeom>
          <a:ln>
            <a:solidFill>
              <a:schemeClr val="bg1"/>
            </a:solidFill>
          </a:ln>
        </p:spPr>
        <p:txBody>
          <a:bodyPr/>
          <a:lstStyle>
            <a:lvl1pPr algn="r">
              <a:lnSpc>
                <a:spcPts val="1640"/>
              </a:lnSpc>
              <a:spcBef>
                <a:spcPts val="0"/>
              </a:spcBef>
              <a:defRPr sz="1600" b="1" baseline="0">
                <a:solidFill>
                  <a:schemeClr val="tx1">
                    <a:lumMod val="65000"/>
                    <a:lumOff val="3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TOPIC TITLE HERE</a:t>
            </a:r>
          </a:p>
        </p:txBody>
      </p:sp>
      <p:sp>
        <p:nvSpPr>
          <p:cNvPr id="6" name="Content Placeholder 2" descr="add specific description&#10;" title="add specific title"/>
          <p:cNvSpPr>
            <a:spLocks noGrp="1"/>
          </p:cNvSpPr>
          <p:nvPr>
            <p:ph idx="14"/>
          </p:nvPr>
        </p:nvSpPr>
        <p:spPr>
          <a:xfrm>
            <a:off x="1400403" y="1830387"/>
            <a:ext cx="6527582" cy="4525963"/>
          </a:xfrm>
          <a:prstGeom prst="rect">
            <a:avLst/>
          </a:prstGeom>
          <a:ln>
            <a:solidFill>
              <a:srgbClr val="FFFFFF"/>
            </a:solidFill>
          </a:ln>
        </p:spPr>
        <p:txBody>
          <a:bodyPr/>
          <a:lstStyle>
            <a:lvl1pPr algn="ctr">
              <a:lnSpc>
                <a:spcPts val="3440"/>
              </a:lnSpc>
              <a:spcBef>
                <a:spcPts val="0"/>
              </a:spcBef>
              <a:defRPr>
                <a:solidFill>
                  <a:schemeClr val="bg1">
                    <a:lumMod val="7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endParaRPr lang="en-US" dirty="0"/>
          </a:p>
          <a:p>
            <a:pPr lvl="0"/>
            <a:endParaRPr lang="en-US" dirty="0"/>
          </a:p>
          <a:p>
            <a:pPr lvl="0"/>
            <a:endParaRPr lang="en-US" dirty="0"/>
          </a:p>
          <a:p>
            <a:pPr lvl="0"/>
            <a:endParaRPr lang="en-US" dirty="0"/>
          </a:p>
          <a:p>
            <a:pPr lvl="0"/>
            <a:r>
              <a:rPr lang="en-US" dirty="0"/>
              <a:t>chart/graph/table</a:t>
            </a:r>
          </a:p>
        </p:txBody>
      </p:sp>
      <p:sp>
        <p:nvSpPr>
          <p:cNvPr id="8" name="Title Placeholder 11"/>
          <p:cNvSpPr>
            <a:spLocks noGrp="1"/>
          </p:cNvSpPr>
          <p:nvPr>
            <p:ph type="title"/>
          </p:nvPr>
        </p:nvSpPr>
        <p:spPr>
          <a:xfrm>
            <a:off x="306917" y="1208106"/>
            <a:ext cx="4180936" cy="508313"/>
          </a:xfrm>
          <a:prstGeom prst="rect">
            <a:avLst/>
          </a:prstGeom>
        </p:spPr>
        <p:txBody>
          <a:bodyPr vert="horz" lIns="91440" tIns="45720" rIns="91440" bIns="45720" rtlCol="0" anchor="ctr">
            <a:normAutofit/>
          </a:bodyPr>
          <a:lstStyle/>
          <a:p>
            <a:endParaRPr lang="en-US" dirty="0"/>
          </a:p>
        </p:txBody>
      </p:sp>
    </p:spTree>
    <p:extLst>
      <p:ext uri="{BB962C8B-B14F-4D97-AF65-F5344CB8AC3E}">
        <p14:creationId xmlns:p14="http://schemas.microsoft.com/office/powerpoint/2010/main" val="38332825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3709460" y="6356350"/>
            <a:ext cx="2133600" cy="365125"/>
          </a:xfrm>
          <a:prstGeom prst="rect">
            <a:avLst/>
          </a:prstGeom>
          <a:ln>
            <a:solidFill>
              <a:schemeClr val="bg1"/>
            </a:solidFill>
          </a:ln>
        </p:spPr>
        <p:txBody>
          <a:bodyPr vert="horz" lIns="91440" tIns="45720" rIns="91440" bIns="45720" rtlCol="0" anchor="ctr"/>
          <a:lstStyle>
            <a:lvl1pPr algn="ctr">
              <a:defRPr sz="1200">
                <a:solidFill>
                  <a:schemeClr val="tx1">
                    <a:tint val="75000"/>
                  </a:schemeClr>
                </a:solidFill>
              </a:defRPr>
            </a:lvl1pPr>
          </a:lstStyle>
          <a:p>
            <a:fld id="{0F0D8E7B-AF3B-B444-8E74-E549FC814F53}" type="datetimeFigureOut">
              <a:rPr lang="en-US" smtClean="0"/>
              <a:pPr/>
              <a:t>10/10/2018</a:t>
            </a:fld>
            <a:endParaRPr lang="en-US" dirty="0"/>
          </a:p>
        </p:txBody>
      </p:sp>
      <p:sp>
        <p:nvSpPr>
          <p:cNvPr id="7" name="Rectangle 6"/>
          <p:cNvSpPr/>
          <p:nvPr userDrawn="1"/>
        </p:nvSpPr>
        <p:spPr>
          <a:xfrm>
            <a:off x="0" y="2974444"/>
            <a:ext cx="9144000" cy="2962806"/>
          </a:xfrm>
          <a:prstGeom prst="rect">
            <a:avLst/>
          </a:prstGeom>
          <a:solidFill>
            <a:srgbClr val="B70F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title="The Ohio State University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5250" y="1600201"/>
            <a:ext cx="6424083" cy="931492"/>
          </a:xfrm>
          <a:prstGeom prst="rect">
            <a:avLst/>
          </a:prstGeom>
        </p:spPr>
      </p:pic>
    </p:spTree>
    <p:extLst>
      <p:ext uri="{BB962C8B-B14F-4D97-AF65-F5344CB8AC3E}">
        <p14:creationId xmlns:p14="http://schemas.microsoft.com/office/powerpoint/2010/main" val="1848112563"/>
      </p:ext>
    </p:extLst>
  </p:cSld>
  <p:clrMap bg1="lt1" tx1="dk1" bg2="lt2" tx2="dk2" accent1="accent1" accent2="accent2" accent3="accent3" accent4="accent4" accent5="accent5" accent6="accent6" hlink="hlink" folHlink="folHlink"/>
  <p:sldLayoutIdLst>
    <p:sldLayoutId id="214748377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44000" cy="910167"/>
            <a:chOff x="0" y="1040406"/>
            <a:chExt cx="9144000" cy="910167"/>
          </a:xfrm>
        </p:grpSpPr>
        <p:sp>
          <p:nvSpPr>
            <p:cNvPr id="8" name="Rectangle 7"/>
            <p:cNvSpPr/>
            <p:nvPr/>
          </p:nvSpPr>
          <p:spPr>
            <a:xfrm>
              <a:off x="0" y="1040406"/>
              <a:ext cx="9144000" cy="910167"/>
            </a:xfrm>
            <a:prstGeom prst="rect">
              <a:avLst/>
            </a:prstGeom>
            <a:solidFill>
              <a:srgbClr val="B70F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TheOhioStateUniversity-REV-Horiz-RGBHEX.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6917" y="1238314"/>
              <a:ext cx="3284042" cy="476186"/>
            </a:xfrm>
            <a:prstGeom prst="rect">
              <a:avLst/>
            </a:prstGeom>
          </p:spPr>
        </p:pic>
      </p:grpSp>
      <p:sp>
        <p:nvSpPr>
          <p:cNvPr id="2" name="Rectangle 1"/>
          <p:cNvSpPr/>
          <p:nvPr userDrawn="1"/>
        </p:nvSpPr>
        <p:spPr>
          <a:xfrm>
            <a:off x="8518368" y="6351239"/>
            <a:ext cx="435436" cy="338554"/>
          </a:xfrm>
          <a:prstGeom prst="rect">
            <a:avLst/>
          </a:prstGeom>
        </p:spPr>
        <p:txBody>
          <a:bodyPr wrap="none">
            <a:spAutoFit/>
          </a:bodyPr>
          <a:lstStyle/>
          <a:p>
            <a:fld id="{B5C881AA-F0C4-B947-803C-EA0A96934EAC}" type="slidenum">
              <a:rPr lang="en-US" sz="1600" smtClean="0">
                <a:solidFill>
                  <a:srgbClr val="636D6E"/>
                </a:solidFill>
              </a:rPr>
              <a:pPr/>
              <a:t>‹#›</a:t>
            </a:fld>
            <a:endParaRPr lang="en-US" sz="1600" dirty="0">
              <a:solidFill>
                <a:srgbClr val="636D6E"/>
              </a:solidFill>
            </a:endParaRPr>
          </a:p>
        </p:txBody>
      </p:sp>
      <p:sp>
        <p:nvSpPr>
          <p:cNvPr id="12" name="Title Placeholder 11"/>
          <p:cNvSpPr>
            <a:spLocks noGrp="1"/>
          </p:cNvSpPr>
          <p:nvPr>
            <p:ph type="title"/>
          </p:nvPr>
        </p:nvSpPr>
        <p:spPr>
          <a:xfrm>
            <a:off x="306917" y="1208106"/>
            <a:ext cx="4180936" cy="508313"/>
          </a:xfrm>
          <a:prstGeom prst="rect">
            <a:avLst/>
          </a:prstGeom>
        </p:spPr>
        <p:txBody>
          <a:bodyPr vert="horz" lIns="91440" tIns="45720" rIns="91440" bIns="45720" rtlCol="0" anchor="ctr">
            <a:normAutofit/>
          </a:bodyPr>
          <a:lstStyle/>
          <a:p>
            <a:endParaRPr lang="en-US" dirty="0"/>
          </a:p>
        </p:txBody>
      </p:sp>
    </p:spTree>
    <p:extLst>
      <p:ext uri="{BB962C8B-B14F-4D97-AF65-F5344CB8AC3E}">
        <p14:creationId xmlns:p14="http://schemas.microsoft.com/office/powerpoint/2010/main" val="4027036291"/>
      </p:ext>
    </p:extLst>
  </p:cSld>
  <p:clrMap bg1="lt1" tx1="dk1" bg2="lt2" tx2="dk2" accent1="accent1" accent2="accent2" accent3="accent3" accent4="accent4" accent5="accent5" accent6="accent6" hlink="hlink" folHlink="folHlink"/>
  <p:sldLayoutIdLst>
    <p:sldLayoutId id="2147483752" r:id="rId1"/>
    <p:sldLayoutId id="2147483754" r:id="rId2"/>
    <p:sldLayoutId id="2147483769" r:id="rId3"/>
    <p:sldLayoutId id="2147483767" r:id="rId4"/>
    <p:sldLayoutId id="2147483758" r:id="rId5"/>
    <p:sldLayoutId id="2147483768" r:id="rId6"/>
    <p:sldLayoutId id="2147483763" r:id="rId7"/>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0" indent="-228600" algn="l" defTabSz="457200" rtl="0" eaLnBrk="1" latinLnBrk="0" hangingPunct="1">
        <a:spcBef>
          <a:spcPts val="500"/>
        </a:spcBef>
        <a:buFont typeface="Arial"/>
        <a:buChar char="•"/>
        <a:defRPr sz="2400" kern="1200">
          <a:solidFill>
            <a:schemeClr val="tx1"/>
          </a:solidFill>
          <a:latin typeface="+mn-lt"/>
          <a:ea typeface="+mn-ea"/>
          <a:cs typeface="+mn-cs"/>
        </a:defRPr>
      </a:lvl3pPr>
      <a:lvl4pPr marL="548640" indent="0" algn="l" defTabSz="457200" rtl="0" eaLnBrk="1" latinLnBrk="0" hangingPunct="1">
        <a:spcBef>
          <a:spcPts val="0"/>
        </a:spcBef>
        <a:buFont typeface="Arial"/>
        <a:buNone/>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hidden="1">
            <a:extLst>
              <a:ext uri="{FF2B5EF4-FFF2-40B4-BE49-F238E27FC236}">
                <a16:creationId xmlns:a16="http://schemas.microsoft.com/office/drawing/2014/main" id="{393B3CB3-E858-4286-8ACD-886135E936F3}"/>
              </a:ext>
            </a:extLst>
          </p:cNvPr>
          <p:cNvSpPr>
            <a:spLocks noGrp="1"/>
          </p:cNvSpPr>
          <p:nvPr>
            <p:ph type="title" idx="4294967295"/>
          </p:nvPr>
        </p:nvSpPr>
        <p:spPr>
          <a:xfrm>
            <a:off x="628650" y="365125"/>
            <a:ext cx="7886700" cy="1325563"/>
          </a:xfrm>
          <a:prstGeom prst="rect">
            <a:avLst/>
          </a:prstGeom>
        </p:spPr>
        <p:txBody>
          <a:bodyPr/>
          <a:lstStyle/>
          <a:p>
            <a:r>
              <a:rPr lang="en-US" dirty="0"/>
              <a:t>Where ADA Meets Title IX</a:t>
            </a:r>
          </a:p>
        </p:txBody>
      </p:sp>
      <p:sp>
        <p:nvSpPr>
          <p:cNvPr id="15" name="Title"/>
          <p:cNvSpPr txBox="1">
            <a:spLocks/>
          </p:cNvSpPr>
          <p:nvPr/>
        </p:nvSpPr>
        <p:spPr>
          <a:xfrm>
            <a:off x="379098" y="3692458"/>
            <a:ext cx="8554002" cy="823382"/>
          </a:xfrm>
          <a:prstGeom prst="rect">
            <a:avLst/>
          </a:prstGeom>
        </p:spPr>
        <p:txBody>
          <a:bodyPr anchor="t"/>
          <a:lstStyle>
            <a:lvl1pPr marL="0" indent="0" algn="ctr" defTabSz="457200" rtl="0" eaLnBrk="1" latinLnBrk="0" hangingPunct="1">
              <a:spcBef>
                <a:spcPct val="20000"/>
              </a:spcBef>
              <a:buFont typeface="Arial"/>
              <a:buNone/>
              <a:defRPr sz="4000" kern="1200" baseline="0">
                <a:solidFill>
                  <a:schemeClr val="bg1"/>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5500" dirty="0">
                <a:latin typeface="Times New Roman"/>
                <a:ea typeface="Cambria"/>
                <a:cs typeface="Times New Roman"/>
              </a:rPr>
              <a:t>Where ADA Meets Title IX</a:t>
            </a:r>
          </a:p>
        </p:txBody>
      </p:sp>
      <p:sp>
        <p:nvSpPr>
          <p:cNvPr id="2" name="Presenters">
            <a:extLst>
              <a:ext uri="{FF2B5EF4-FFF2-40B4-BE49-F238E27FC236}">
                <a16:creationId xmlns:a16="http://schemas.microsoft.com/office/drawing/2014/main" id="{662E83CA-5206-4441-9B88-9DE70999F47E}"/>
              </a:ext>
            </a:extLst>
          </p:cNvPr>
          <p:cNvSpPr txBox="1"/>
          <p:nvPr/>
        </p:nvSpPr>
        <p:spPr>
          <a:xfrm>
            <a:off x="857487" y="5007384"/>
            <a:ext cx="7590277" cy="83099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solidFill>
                  <a:schemeClr val="bg1"/>
                </a:solidFill>
                <a:latin typeface="Times New Roman"/>
                <a:cs typeface="Times New Roman"/>
              </a:rPr>
              <a:t>Courtney McCrary: Student Life Disability Services</a:t>
            </a:r>
          </a:p>
          <a:p>
            <a:pPr algn="ctr"/>
            <a:r>
              <a:rPr lang="en-US" sz="2400" dirty="0">
                <a:solidFill>
                  <a:schemeClr val="bg1"/>
                </a:solidFill>
                <a:latin typeface="Times New Roman"/>
                <a:cs typeface="Times New Roman"/>
              </a:rPr>
              <a:t>Holly Davis: Student Life Student Advocacy Center</a:t>
            </a:r>
          </a:p>
        </p:txBody>
      </p:sp>
    </p:spTree>
    <p:extLst>
      <p:ext uri="{BB962C8B-B14F-4D97-AF65-F5344CB8AC3E}">
        <p14:creationId xmlns:p14="http://schemas.microsoft.com/office/powerpoint/2010/main" val="2284477403"/>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arning Outcomes Title">
            <a:extLst>
              <a:ext uri="{FF2B5EF4-FFF2-40B4-BE49-F238E27FC236}">
                <a16:creationId xmlns:a16="http://schemas.microsoft.com/office/drawing/2014/main" id="{4C903C90-E500-460D-A98B-0B8FEE618C85}"/>
              </a:ext>
            </a:extLst>
          </p:cNvPr>
          <p:cNvSpPr>
            <a:spLocks noGrp="1"/>
          </p:cNvSpPr>
          <p:nvPr>
            <p:ph type="title"/>
          </p:nvPr>
        </p:nvSpPr>
        <p:spPr>
          <a:xfrm>
            <a:off x="1565910" y="1316070"/>
            <a:ext cx="5703570" cy="508313"/>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Learning Outcomes</a:t>
            </a:r>
          </a:p>
        </p:txBody>
      </p:sp>
      <p:sp>
        <p:nvSpPr>
          <p:cNvPr id="12" name="Learning Outcomes Text">
            <a:extLst>
              <a:ext uri="{FF2B5EF4-FFF2-40B4-BE49-F238E27FC236}">
                <a16:creationId xmlns:a16="http://schemas.microsoft.com/office/drawing/2014/main" id="{52132270-E45C-412B-B368-A58D2AAA3679}"/>
              </a:ext>
            </a:extLst>
          </p:cNvPr>
          <p:cNvSpPr txBox="1"/>
          <p:nvPr/>
        </p:nvSpPr>
        <p:spPr>
          <a:xfrm>
            <a:off x="1017305" y="2122136"/>
            <a:ext cx="7259444" cy="3416320"/>
          </a:xfrm>
          <a:prstGeom prst="rect">
            <a:avLst/>
          </a:prstGeom>
          <a:noFill/>
        </p:spPr>
        <p:txBody>
          <a:bodyPr wrap="square" rtlCol="0" anchor="t">
            <a:spAutoFit/>
          </a:bodyPr>
          <a:lstStyle/>
          <a:p>
            <a:pPr marL="285750" indent="-285750">
              <a:buFont typeface="Arial"/>
              <a:buChar char="•"/>
            </a:pPr>
            <a:r>
              <a:rPr lang="en-US" sz="2400" dirty="0">
                <a:latin typeface="Times New Roman"/>
                <a:cs typeface="Times New Roman"/>
              </a:rPr>
              <a:t>Understand the intersection of ADA and Title IX</a:t>
            </a:r>
          </a:p>
          <a:p>
            <a:endParaRPr lang="en-US" sz="2400" dirty="0">
              <a:latin typeface="Times New Roman"/>
              <a:cs typeface="Times New Roman"/>
            </a:endParaRPr>
          </a:p>
          <a:p>
            <a:pPr marL="285750" indent="-285750">
              <a:buFont typeface="Arial"/>
              <a:buChar char="•"/>
            </a:pPr>
            <a:r>
              <a:rPr lang="en-US" sz="2400" dirty="0">
                <a:latin typeface="Times New Roman"/>
                <a:cs typeface="Times New Roman"/>
              </a:rPr>
              <a:t>Utilize concepts to build a referral relationship between Disability Service and Sexual Violence Support Offices on your campus</a:t>
            </a:r>
          </a:p>
          <a:p>
            <a:endParaRPr lang="en-US" sz="2400" dirty="0">
              <a:latin typeface="Times New Roman"/>
              <a:cs typeface="Times New Roman"/>
            </a:endParaRPr>
          </a:p>
          <a:p>
            <a:pPr marL="285750" indent="-285750">
              <a:buFont typeface="Arial"/>
              <a:buChar char="•"/>
            </a:pPr>
            <a:r>
              <a:rPr lang="en-US" sz="2400" dirty="0">
                <a:latin typeface="Times New Roman"/>
                <a:cs typeface="Times New Roman"/>
              </a:rPr>
              <a:t>Identify best practices for facilitating reasonable accommodations for victims/survivors of sexual violence</a:t>
            </a:r>
          </a:p>
        </p:txBody>
      </p:sp>
    </p:spTree>
    <p:extLst>
      <p:ext uri="{BB962C8B-B14F-4D97-AF65-F5344CB8AC3E}">
        <p14:creationId xmlns:p14="http://schemas.microsoft.com/office/powerpoint/2010/main" val="3293156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IX Title">
            <a:extLst>
              <a:ext uri="{FF2B5EF4-FFF2-40B4-BE49-F238E27FC236}">
                <a16:creationId xmlns:a16="http://schemas.microsoft.com/office/drawing/2014/main" id="{E569E290-8CD5-4B78-AF5A-619C60C11ED6}"/>
              </a:ext>
            </a:extLst>
          </p:cNvPr>
          <p:cNvSpPr>
            <a:spLocks noGrp="1"/>
          </p:cNvSpPr>
          <p:nvPr>
            <p:ph type="title"/>
          </p:nvPr>
        </p:nvSpPr>
        <p:spPr>
          <a:xfrm>
            <a:off x="1748790" y="1364652"/>
            <a:ext cx="5909310" cy="508313"/>
          </a:xfrm>
        </p:spPr>
        <p:txBody>
          <a:bodyPr>
            <a:noAutofit/>
          </a:bodyPr>
          <a:lstStyle/>
          <a:p>
            <a:r>
              <a:rPr lang="en-US" sz="5400" b="1" dirty="0">
                <a:latin typeface="Times New Roman" panose="02020603050405020304" pitchFamily="18" charset="0"/>
                <a:cs typeface="Times New Roman" panose="02020603050405020304" pitchFamily="18" charset="0"/>
              </a:rPr>
              <a:t>Title IX Overview</a:t>
            </a:r>
          </a:p>
        </p:txBody>
      </p:sp>
      <p:sp>
        <p:nvSpPr>
          <p:cNvPr id="7" name="Title IX Text"/>
          <p:cNvSpPr txBox="1"/>
          <p:nvPr/>
        </p:nvSpPr>
        <p:spPr>
          <a:xfrm>
            <a:off x="512956" y="2229973"/>
            <a:ext cx="4326673" cy="4093428"/>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Times New Roman"/>
                <a:cs typeface="Times New Roman"/>
              </a:rPr>
              <a:t>Educational Amendments of 1972</a:t>
            </a:r>
            <a:br>
              <a:rPr lang="en-US" sz="2000" dirty="0">
                <a:latin typeface="Times New Roman"/>
                <a:cs typeface="Times New Roman"/>
              </a:rPr>
            </a:br>
            <a:endParaRPr lang="en-US" sz="2000" dirty="0">
              <a:latin typeface="Times New Roman"/>
              <a:cs typeface="Times New Roman"/>
            </a:endParaRPr>
          </a:p>
          <a:p>
            <a:pPr marL="285750" indent="-285750">
              <a:buFont typeface="Arial" panose="020B0604020202020204" pitchFamily="34" charset="0"/>
              <a:buChar char="•"/>
            </a:pPr>
            <a:r>
              <a:rPr lang="en-US" sz="2000" dirty="0">
                <a:latin typeface="Times New Roman"/>
                <a:cs typeface="Times New Roman"/>
              </a:rPr>
              <a:t>Meant to fill gap in protecting against sex-based discrimination left by the Civil Rights Act of 1964</a:t>
            </a:r>
            <a:br>
              <a:rPr lang="en-US" sz="2000" dirty="0">
                <a:latin typeface="Times New Roman"/>
                <a:cs typeface="Times New Roman"/>
              </a:rPr>
            </a:br>
            <a:endParaRPr lang="en-US" sz="2000" dirty="0">
              <a:latin typeface="Times New Roman"/>
              <a:cs typeface="Times New Roman"/>
            </a:endParaRPr>
          </a:p>
          <a:p>
            <a:pPr marL="285750" indent="-285750">
              <a:buFont typeface="Arial" panose="020B0604020202020204" pitchFamily="34" charset="0"/>
              <a:buChar char="•"/>
            </a:pPr>
            <a:r>
              <a:rPr lang="en-US" sz="2000" dirty="0">
                <a:latin typeface="Times New Roman"/>
                <a:cs typeface="Times New Roman"/>
              </a:rPr>
              <a:t>Specifically protects against sex-based discrimination in federally funded programs that receive financial assistance</a:t>
            </a:r>
            <a:br>
              <a:rPr lang="en-US" sz="2000" dirty="0">
                <a:latin typeface="Times New Roman"/>
                <a:cs typeface="Times New Roman"/>
              </a:rPr>
            </a:br>
            <a:endParaRPr lang="en-US" sz="2000" dirty="0">
              <a:latin typeface="Times New Roman"/>
              <a:cs typeface="Times New Roman"/>
            </a:endParaRPr>
          </a:p>
          <a:p>
            <a:pPr marL="285750" indent="-285750">
              <a:buFont typeface="Arial" panose="020B0604020202020204" pitchFamily="34" charset="0"/>
              <a:buChar char="•"/>
            </a:pPr>
            <a:r>
              <a:rPr lang="en-US" sz="2000" dirty="0">
                <a:latin typeface="Times New Roman"/>
                <a:cs typeface="Times New Roman"/>
              </a:rPr>
              <a:t>Obama-era guidance: focused on victim/survivor</a:t>
            </a:r>
          </a:p>
        </p:txBody>
      </p:sp>
      <p:pic>
        <p:nvPicPr>
          <p:cNvPr id="4" name="Title IX Scroll" descr="A scroll or newspaper article with Title IX listed as the title. A red ribbon is tied around the middle of the scroll, and arms and eyes are added to appear as if the scroll is a Title IX superhero character. "/>
          <p:cNvPicPr>
            <a:picLocks noGrp="1" noChangeAspect="1"/>
          </p:cNvPicPr>
          <p:nvPr>
            <p:ph idx="13"/>
          </p:nvPr>
        </p:nvPicPr>
        <p:blipFill>
          <a:blip r:embed="rId3">
            <a:extLst>
              <a:ext uri="{28A0092B-C50C-407E-A947-70E740481C1C}">
                <a14:useLocalDpi xmlns:a14="http://schemas.microsoft.com/office/drawing/2010/main" val="0"/>
              </a:ext>
            </a:extLst>
          </a:blip>
          <a:stretch>
            <a:fillRect/>
          </a:stretch>
        </p:blipFill>
        <p:spPr>
          <a:xfrm>
            <a:off x="4986641" y="2429197"/>
            <a:ext cx="3903041" cy="3434676"/>
          </a:xfrm>
        </p:spPr>
      </p:pic>
    </p:spTree>
    <p:extLst>
      <p:ext uri="{BB962C8B-B14F-4D97-AF65-F5344CB8AC3E}">
        <p14:creationId xmlns:p14="http://schemas.microsoft.com/office/powerpoint/2010/main" val="934002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ptember 2017 Guidance Titlex">
            <a:extLst>
              <a:ext uri="{FF2B5EF4-FFF2-40B4-BE49-F238E27FC236}">
                <a16:creationId xmlns:a16="http://schemas.microsoft.com/office/drawing/2014/main" id="{83A88237-B32B-4CDA-B527-B2DD98099DC8}"/>
              </a:ext>
            </a:extLst>
          </p:cNvPr>
          <p:cNvSpPr>
            <a:spLocks noGrp="1"/>
          </p:cNvSpPr>
          <p:nvPr>
            <p:ph type="title"/>
          </p:nvPr>
        </p:nvSpPr>
        <p:spPr>
          <a:xfrm>
            <a:off x="273045" y="1004179"/>
            <a:ext cx="7190745" cy="508313"/>
          </a:xfrm>
        </p:spPr>
        <p:txBody>
          <a:bodyPr>
            <a:noAutofit/>
          </a:bodyPr>
          <a:lstStyle/>
          <a:p>
            <a:pPr algn="ctr"/>
            <a:r>
              <a:rPr lang="en-US" sz="4000" b="1" dirty="0">
                <a:latin typeface="Times New Roman" panose="02020603050405020304" pitchFamily="18" charset="0"/>
                <a:cs typeface="Times New Roman" panose="02020603050405020304" pitchFamily="18" charset="0"/>
              </a:rPr>
              <a:t>September 2017 Guidance</a:t>
            </a:r>
          </a:p>
        </p:txBody>
      </p:sp>
      <p:sp>
        <p:nvSpPr>
          <p:cNvPr id="7" name="Interim Measures Text"/>
          <p:cNvSpPr txBox="1"/>
          <p:nvPr/>
        </p:nvSpPr>
        <p:spPr>
          <a:xfrm>
            <a:off x="323246" y="1603932"/>
            <a:ext cx="8547709" cy="5570756"/>
          </a:xfrm>
          <a:prstGeom prst="rect">
            <a:avLst/>
          </a:prstGeom>
          <a:noFill/>
        </p:spPr>
        <p:txBody>
          <a:bodyPr wrap="square" rtlCol="0" anchor="t">
            <a:spAutoFit/>
          </a:bodyPr>
          <a:lstStyle/>
          <a:p>
            <a:r>
              <a:rPr lang="en-US" sz="1600" b="1" u="sng" dirty="0">
                <a:latin typeface="Times New Roman"/>
                <a:cs typeface="Times New Roman"/>
              </a:rPr>
              <a:t>Question 3</a:t>
            </a:r>
            <a:br>
              <a:rPr lang="en-US" sz="1600" b="1" u="sng" dirty="0">
                <a:latin typeface="Times New Roman"/>
                <a:cs typeface="Times New Roman"/>
              </a:rPr>
            </a:br>
            <a:r>
              <a:rPr lang="en-US" sz="1600" dirty="0">
                <a:latin typeface="Times New Roman"/>
                <a:cs typeface="Times New Roman"/>
              </a:rPr>
              <a:t>What are interim measures and is a school required to provide interim measures?</a:t>
            </a:r>
            <a:endParaRPr lang="en-US" sz="1600" b="1" u="sng" dirty="0">
              <a:latin typeface="Times New Roman"/>
              <a:cs typeface="Times New Roman"/>
            </a:endParaRPr>
          </a:p>
          <a:p>
            <a:endParaRPr lang="en-US" sz="1600" dirty="0">
              <a:latin typeface="Times New Roman"/>
              <a:cs typeface="Times New Roman"/>
            </a:endParaRPr>
          </a:p>
          <a:p>
            <a:r>
              <a:rPr lang="en-US" sz="1600" b="1" u="sng" dirty="0">
                <a:latin typeface="Times New Roman"/>
                <a:cs typeface="Times New Roman"/>
              </a:rPr>
              <a:t>Answer</a:t>
            </a:r>
          </a:p>
          <a:p>
            <a:r>
              <a:rPr lang="en-US" sz="1600" dirty="0">
                <a:latin typeface="Times New Roman"/>
                <a:cs typeface="Times New Roman"/>
              </a:rPr>
              <a:t>Interim measures are individualized services offered as appropriate to either both the reporting or responding parties involved in an alleged incident of sexual misconduct, prior to an investigation or while an investigation is pending</a:t>
            </a:r>
            <a:r>
              <a:rPr lang="en-US" sz="1600" baseline="30000" dirty="0">
                <a:latin typeface="Times New Roman"/>
                <a:cs typeface="Times New Roman"/>
              </a:rPr>
              <a:t>9</a:t>
            </a:r>
            <a:r>
              <a:rPr lang="en-US" sz="1600" dirty="0">
                <a:latin typeface="Times New Roman"/>
                <a:cs typeface="Times New Roman"/>
              </a:rPr>
              <a:t>. Interim measures include counseling, extensions of time or other course-related adjustments, modifications of work or class schedules, campus escort services, restrictions on contact between the parties, changes in work or housing locations, leaves of absence, increased security and monitoring of certain areas of campus, and other similar accommodations. </a:t>
            </a:r>
            <a:endParaRPr lang="en-US" sz="1600" b="1" u="sng" dirty="0">
              <a:latin typeface="Times New Roman"/>
              <a:cs typeface="Times New Roman"/>
            </a:endParaRPr>
          </a:p>
          <a:p>
            <a:endParaRPr lang="en-US" sz="1600" dirty="0">
              <a:latin typeface="Times New Roman"/>
              <a:cs typeface="Times New Roman"/>
            </a:endParaRPr>
          </a:p>
          <a:p>
            <a:r>
              <a:rPr lang="en-US" sz="1600" dirty="0">
                <a:latin typeface="Times New Roman"/>
                <a:cs typeface="Times New Roman"/>
              </a:rPr>
              <a:t>It may be appropriate for a school to take interim measures during the investigation of a complaint</a:t>
            </a:r>
            <a:r>
              <a:rPr lang="en-US" sz="1600" baseline="30000" dirty="0">
                <a:latin typeface="Times New Roman"/>
                <a:cs typeface="Times New Roman"/>
              </a:rPr>
              <a:t>10</a:t>
            </a:r>
            <a:r>
              <a:rPr lang="en-US" sz="1600" dirty="0">
                <a:latin typeface="Times New Roman"/>
                <a:cs typeface="Times New Roman"/>
              </a:rPr>
              <a:t>. In fairly assessing the need for a party to receive interim measures, a school may not rely on fixed rules or operating assumptions that favor one party over another, nor may a school make such measures available only to one party. Interim measures should be individualized and appropriate based on the information gathered by the Title IX Coordinator, making every effort to avoid depriving any student of her or his education. The measures needed by each student may change over time, and the Title IX Coordinator should communicate with each student throughout the investigation to ensure that any interim measures are necessary and effective based on the students' evolving needs. </a:t>
            </a:r>
          </a:p>
          <a:p>
            <a:endParaRPr lang="en-US" sz="1600" dirty="0">
              <a:latin typeface="Times New Roman"/>
              <a:cs typeface="Times New Roman"/>
            </a:endParaRPr>
          </a:p>
          <a:p>
            <a:r>
              <a:rPr lang="en-US" sz="1200" dirty="0">
                <a:latin typeface="Times New Roman"/>
                <a:cs typeface="Times New Roman"/>
              </a:rPr>
              <a:t>*Selections from the United States Department of Education Q &amp; A on Sexual Misconduct </a:t>
            </a:r>
          </a:p>
          <a:p>
            <a:endParaRPr lang="en-US" sz="2000" dirty="0">
              <a:latin typeface="Times New Roman"/>
              <a:cs typeface="Times New Roman"/>
            </a:endParaRPr>
          </a:p>
        </p:txBody>
      </p:sp>
      <p:pic>
        <p:nvPicPr>
          <p:cNvPr id="5" name="Department of Education Seal" descr="Department of Education logo, which is a seal with a large tree in the center of United States of America at the bottom.">
            <a:extLst>
              <a:ext uri="{FF2B5EF4-FFF2-40B4-BE49-F238E27FC236}">
                <a16:creationId xmlns:a16="http://schemas.microsoft.com/office/drawing/2014/main" id="{7843F0E3-CC44-4005-A365-A8D970F7323B}"/>
              </a:ext>
            </a:extLst>
          </p:cNvPr>
          <p:cNvPicPr>
            <a:picLocks noGrp="1" noChangeAspect="1"/>
          </p:cNvPicPr>
          <p:nvPr>
            <p:ph idx="15"/>
          </p:nvPr>
        </p:nvPicPr>
        <p:blipFill>
          <a:blip r:embed="rId3">
            <a:extLst>
              <a:ext uri="{28A0092B-C50C-407E-A947-70E740481C1C}">
                <a14:useLocalDpi xmlns:a14="http://schemas.microsoft.com/office/drawing/2010/main" val="0"/>
              </a:ext>
            </a:extLst>
          </a:blip>
          <a:stretch>
            <a:fillRect/>
          </a:stretch>
        </p:blipFill>
        <p:spPr>
          <a:xfrm>
            <a:off x="7463790" y="1095619"/>
            <a:ext cx="1407165" cy="1407165"/>
          </a:xfrm>
        </p:spPr>
      </p:pic>
    </p:spTree>
    <p:extLst>
      <p:ext uri="{BB962C8B-B14F-4D97-AF65-F5344CB8AC3E}">
        <p14:creationId xmlns:p14="http://schemas.microsoft.com/office/powerpoint/2010/main" val="423477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terim Measures Title">
            <a:extLst>
              <a:ext uri="{FF2B5EF4-FFF2-40B4-BE49-F238E27FC236}">
                <a16:creationId xmlns:a16="http://schemas.microsoft.com/office/drawing/2014/main" id="{AC935CCC-A401-4F1E-A60E-2A8C89323AE3}"/>
              </a:ext>
            </a:extLst>
          </p:cNvPr>
          <p:cNvSpPr>
            <a:spLocks noGrp="1"/>
          </p:cNvSpPr>
          <p:nvPr>
            <p:ph type="title"/>
          </p:nvPr>
        </p:nvSpPr>
        <p:spPr>
          <a:xfrm>
            <a:off x="2627207" y="1137329"/>
            <a:ext cx="4180936" cy="508313"/>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Interim Measures</a:t>
            </a:r>
          </a:p>
        </p:txBody>
      </p:sp>
      <p:sp>
        <p:nvSpPr>
          <p:cNvPr id="8" name="Interim Measures Tex"/>
          <p:cNvSpPr txBox="1"/>
          <p:nvPr/>
        </p:nvSpPr>
        <p:spPr>
          <a:xfrm>
            <a:off x="658368" y="1884447"/>
            <a:ext cx="7929774" cy="2831544"/>
          </a:xfrm>
          <a:prstGeom prst="rect">
            <a:avLst/>
          </a:prstGeom>
          <a:noFill/>
        </p:spPr>
        <p:txBody>
          <a:bodyPr wrap="square" rtlCol="0" anchor="t">
            <a:spAutoFit/>
          </a:bodyPr>
          <a:lstStyle/>
          <a:p>
            <a:pPr marL="285750" indent="-285750">
              <a:buFont typeface="Arial" panose="020B0604020202020204" pitchFamily="34" charset="0"/>
              <a:buChar char="•"/>
            </a:pPr>
            <a:r>
              <a:rPr lang="en-US" sz="2000" dirty="0">
                <a:latin typeface="Times New Roman"/>
                <a:cs typeface="Times New Roman"/>
              </a:rPr>
              <a:t>Instructor Notifications (supplemental attachment and handout)</a:t>
            </a:r>
          </a:p>
          <a:p>
            <a:pPr marL="285750" indent="-285750">
              <a:buFont typeface="Arial" panose="020B0604020202020204" pitchFamily="34" charset="0"/>
              <a:buChar char="•"/>
            </a:pPr>
            <a:r>
              <a:rPr lang="en-US" sz="2000" dirty="0">
                <a:latin typeface="Times New Roman"/>
                <a:cs typeface="Times New Roman"/>
              </a:rPr>
              <a:t>Academic Assistance – excused absences, re-takes, incompletes, remote work, scheduling adjustments, retroactive withdrawals, etc.</a:t>
            </a:r>
          </a:p>
          <a:p>
            <a:pPr marL="285750" indent="-285750">
              <a:buFont typeface="Arial" panose="020B0604020202020204" pitchFamily="34" charset="0"/>
              <a:buChar char="•"/>
            </a:pPr>
            <a:r>
              <a:rPr lang="en-US" sz="2000" dirty="0">
                <a:latin typeface="Times New Roman"/>
                <a:cs typeface="Times New Roman"/>
              </a:rPr>
              <a:t>Housing or class adjustments (Title IX handles restrictive measures)</a:t>
            </a:r>
          </a:p>
          <a:p>
            <a:pPr marL="285750" indent="-285750">
              <a:buFont typeface="Arial" panose="020B0604020202020204" pitchFamily="34" charset="0"/>
              <a:buChar char="•"/>
            </a:pPr>
            <a:r>
              <a:rPr lang="en-US" sz="2000" dirty="0">
                <a:latin typeface="Times New Roman"/>
                <a:cs typeface="Times New Roman"/>
              </a:rPr>
              <a:t>Counseling</a:t>
            </a:r>
          </a:p>
          <a:p>
            <a:pPr marL="285750" indent="-285750">
              <a:buFont typeface="Arial" panose="020B0604020202020204" pitchFamily="34" charset="0"/>
              <a:buChar char="•"/>
            </a:pPr>
            <a:r>
              <a:rPr lang="en-US" sz="2000" dirty="0">
                <a:latin typeface="Times New Roman"/>
                <a:cs typeface="Times New Roman"/>
              </a:rPr>
              <a:t>Community Advocate</a:t>
            </a:r>
          </a:p>
          <a:p>
            <a:pPr marL="285750" indent="-285750">
              <a:buFont typeface="Arial" panose="020B0604020202020204" pitchFamily="34" charset="0"/>
              <a:buChar char="•"/>
            </a:pPr>
            <a:r>
              <a:rPr lang="en-US" sz="2000" dirty="0">
                <a:latin typeface="Times New Roman"/>
                <a:cs typeface="Times New Roman"/>
              </a:rPr>
              <a:t>Legal</a:t>
            </a:r>
          </a:p>
          <a:p>
            <a:pPr marL="285750" indent="-285750">
              <a:buFont typeface="Arial" panose="020B0604020202020204" pitchFamily="34" charset="0"/>
              <a:buChar char="•"/>
            </a:pPr>
            <a:r>
              <a:rPr lang="en-US" sz="2000" b="1" dirty="0">
                <a:latin typeface="Times New Roman"/>
                <a:cs typeface="Times New Roman"/>
              </a:rPr>
              <a:t>Disability Services</a:t>
            </a:r>
          </a:p>
          <a:p>
            <a:endParaRPr lang="en-US" dirty="0">
              <a:cs typeface="Arial"/>
            </a:endParaRPr>
          </a:p>
        </p:txBody>
      </p:sp>
      <p:pic>
        <p:nvPicPr>
          <p:cNvPr id="9" name="Short Term Long Term Street Signs" descr="Photo of intersecting street signs with areas. Short Term is the street sign above the Long Term sign. "/>
          <p:cNvPicPr>
            <a:picLocks noGrp="1" noChangeAspect="1"/>
          </p:cNvPicPr>
          <p:nvPr>
            <p:ph idx="15"/>
          </p:nvPr>
        </p:nvPicPr>
        <p:blipFill>
          <a:blip r:embed="rId3">
            <a:extLst>
              <a:ext uri="{28A0092B-C50C-407E-A947-70E740481C1C}">
                <a14:useLocalDpi xmlns:a14="http://schemas.microsoft.com/office/drawing/2010/main" val="0"/>
              </a:ext>
            </a:extLst>
          </a:blip>
          <a:stretch>
            <a:fillRect/>
          </a:stretch>
        </p:blipFill>
        <p:spPr>
          <a:xfrm>
            <a:off x="3759331" y="3429000"/>
            <a:ext cx="5000621" cy="2800350"/>
          </a:xfrm>
        </p:spPr>
      </p:pic>
    </p:spTree>
    <p:extLst>
      <p:ext uri="{BB962C8B-B14F-4D97-AF65-F5344CB8AC3E}">
        <p14:creationId xmlns:p14="http://schemas.microsoft.com/office/powerpoint/2010/main" val="2374092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nection to Disability Services Title">
            <a:extLst>
              <a:ext uri="{FF2B5EF4-FFF2-40B4-BE49-F238E27FC236}">
                <a16:creationId xmlns:a16="http://schemas.microsoft.com/office/drawing/2014/main" id="{74389A27-3983-40F5-A913-E4B80B75BF64}"/>
              </a:ext>
            </a:extLst>
          </p:cNvPr>
          <p:cNvSpPr>
            <a:spLocks noGrp="1"/>
          </p:cNvSpPr>
          <p:nvPr>
            <p:ph type="title"/>
          </p:nvPr>
        </p:nvSpPr>
        <p:spPr>
          <a:xfrm>
            <a:off x="306916" y="1208106"/>
            <a:ext cx="8562763" cy="508313"/>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Connection to Disability Services </a:t>
            </a:r>
          </a:p>
        </p:txBody>
      </p:sp>
      <p:sp>
        <p:nvSpPr>
          <p:cNvPr id="8" name="Text"/>
          <p:cNvSpPr txBox="1"/>
          <p:nvPr/>
        </p:nvSpPr>
        <p:spPr>
          <a:xfrm>
            <a:off x="658368" y="1884447"/>
            <a:ext cx="7929774" cy="5078313"/>
          </a:xfrm>
          <a:prstGeom prst="rect">
            <a:avLst/>
          </a:prstGeom>
          <a:noFill/>
        </p:spPr>
        <p:txBody>
          <a:bodyPr wrap="square" rtlCol="0" anchor="t">
            <a:spAutoFit/>
          </a:bodyPr>
          <a:lstStyle/>
          <a:p>
            <a:pPr marL="285750" indent="-285750">
              <a:buFont typeface="Arial"/>
              <a:buChar char="•"/>
            </a:pPr>
            <a:r>
              <a:rPr lang="en-US" dirty="0">
                <a:latin typeface="Times New Roman"/>
                <a:cs typeface="Times New Roman"/>
              </a:rPr>
              <a:t>7 trauma-related disclosures during intake meetings in fall 2015</a:t>
            </a:r>
          </a:p>
          <a:p>
            <a:endParaRPr lang="en-US" dirty="0">
              <a:latin typeface="Times New Roman"/>
              <a:cs typeface="Times New Roman"/>
            </a:endParaRPr>
          </a:p>
          <a:p>
            <a:pPr marL="285750" indent="-285750">
              <a:buFont typeface="Arial"/>
              <a:buChar char="•"/>
            </a:pPr>
            <a:r>
              <a:rPr lang="en-US" dirty="0">
                <a:latin typeface="Times New Roman"/>
                <a:cs typeface="Times New Roman"/>
              </a:rPr>
              <a:t>Common barriers:</a:t>
            </a:r>
          </a:p>
          <a:p>
            <a:pPr lvl="2" indent="-285750">
              <a:buFont typeface="Courier New" panose="020B0604020202020204" pitchFamily="34" charset="0"/>
              <a:buChar char="o"/>
            </a:pPr>
            <a:r>
              <a:rPr lang="en-US" dirty="0">
                <a:latin typeface="Times New Roman"/>
                <a:cs typeface="Times New Roman"/>
              </a:rPr>
              <a:t>Attendance</a:t>
            </a:r>
          </a:p>
          <a:p>
            <a:pPr lvl="2" indent="-285750">
              <a:buFont typeface="Courier New" panose="020B0604020202020204" pitchFamily="34" charset="0"/>
              <a:buChar char="o"/>
            </a:pPr>
            <a:r>
              <a:rPr lang="en-US" dirty="0">
                <a:latin typeface="Times New Roman"/>
                <a:cs typeface="Times New Roman"/>
              </a:rPr>
              <a:t>Lack of focus in and outside of classroom</a:t>
            </a:r>
          </a:p>
          <a:p>
            <a:pPr lvl="2" indent="-285750">
              <a:buFont typeface="Courier New" panose="020B0604020202020204" pitchFamily="34" charset="0"/>
              <a:buChar char="o"/>
            </a:pPr>
            <a:r>
              <a:rPr lang="en-US" dirty="0">
                <a:latin typeface="Times New Roman"/>
                <a:cs typeface="Times New Roman"/>
              </a:rPr>
              <a:t>Anxiety related to being in large groups</a:t>
            </a:r>
          </a:p>
          <a:p>
            <a:pPr lvl="2" indent="-285750">
              <a:buFont typeface="Courier New" panose="020B0604020202020204" pitchFamily="34" charset="0"/>
              <a:buChar char="o"/>
            </a:pPr>
            <a:r>
              <a:rPr lang="en-US" dirty="0">
                <a:latin typeface="Times New Roman"/>
                <a:cs typeface="Times New Roman"/>
              </a:rPr>
              <a:t>Triggers around course content, classroom/exam location, etc.</a:t>
            </a:r>
          </a:p>
          <a:p>
            <a:pPr lvl="2" indent="-285750">
              <a:buFont typeface="Courier New" panose="020B0604020202020204" pitchFamily="34" charset="0"/>
              <a:buChar char="o"/>
            </a:pPr>
            <a:r>
              <a:rPr lang="en-US" dirty="0">
                <a:latin typeface="Times New Roman"/>
                <a:cs typeface="Times New Roman"/>
              </a:rPr>
              <a:t>Difficulty meeting deadlines</a:t>
            </a:r>
          </a:p>
          <a:p>
            <a:endParaRPr lang="en-US" dirty="0">
              <a:latin typeface="Times New Roman"/>
              <a:cs typeface="Times New Roman"/>
            </a:endParaRPr>
          </a:p>
          <a:p>
            <a:pPr marL="285750" indent="-285750">
              <a:buFont typeface="Arial"/>
              <a:buChar char="•"/>
            </a:pPr>
            <a:r>
              <a:rPr lang="en-US" dirty="0">
                <a:latin typeface="Times New Roman"/>
                <a:cs typeface="Times New Roman"/>
              </a:rPr>
              <a:t>Met with Student Advocacy Center in summer 2016 to increase support for victims/survivors</a:t>
            </a:r>
          </a:p>
          <a:p>
            <a:endParaRPr lang="en-US" dirty="0">
              <a:latin typeface="Times New Roman"/>
              <a:cs typeface="Times New Roman"/>
            </a:endParaRPr>
          </a:p>
          <a:p>
            <a:pPr marL="285750" indent="-285750">
              <a:buFont typeface="Arial"/>
              <a:buChar char="•"/>
            </a:pPr>
            <a:r>
              <a:rPr lang="en-US" dirty="0">
                <a:latin typeface="Times New Roman"/>
                <a:cs typeface="Times New Roman"/>
              </a:rPr>
              <a:t>Students meet with advocate in the Student Advocacy Center </a:t>
            </a:r>
          </a:p>
          <a:p>
            <a:endParaRPr lang="en-US" dirty="0">
              <a:latin typeface="Times New Roman"/>
              <a:cs typeface="Times New Roman"/>
            </a:endParaRPr>
          </a:p>
          <a:p>
            <a:pPr marL="285750" indent="-285750">
              <a:buFont typeface="Arial"/>
              <a:buChar char="•"/>
            </a:pPr>
            <a:r>
              <a:rPr lang="en-US" dirty="0">
                <a:latin typeface="Times New Roman"/>
                <a:cs typeface="Times New Roman"/>
              </a:rPr>
              <a:t>Referral is sent to Disability Services if student experiences academic barriers related to trauma (referral form is a supplemental attachment and handout)</a:t>
            </a:r>
          </a:p>
          <a:p>
            <a:pPr marL="285750" indent="-285750">
              <a:buFont typeface="Arial" panose="020B0604020202020204" pitchFamily="34" charset="0"/>
              <a:buChar char="•"/>
            </a:pPr>
            <a:endParaRPr lang="en-US" dirty="0">
              <a:cs typeface="Arial"/>
            </a:endParaRPr>
          </a:p>
          <a:p>
            <a:endParaRPr lang="en-US" dirty="0">
              <a:cs typeface="Arial"/>
            </a:endParaRPr>
          </a:p>
        </p:txBody>
      </p:sp>
    </p:spTree>
    <p:extLst>
      <p:ext uri="{BB962C8B-B14F-4D97-AF65-F5344CB8AC3E}">
        <p14:creationId xmlns:p14="http://schemas.microsoft.com/office/powerpoint/2010/main" val="4184215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gistration Process Title">
            <a:extLst>
              <a:ext uri="{FF2B5EF4-FFF2-40B4-BE49-F238E27FC236}">
                <a16:creationId xmlns:a16="http://schemas.microsoft.com/office/drawing/2014/main" id="{2DFC9FCF-D60D-47F6-9A73-52C80DB2C53F}"/>
              </a:ext>
            </a:extLst>
          </p:cNvPr>
          <p:cNvSpPr>
            <a:spLocks noGrp="1"/>
          </p:cNvSpPr>
          <p:nvPr>
            <p:ph type="title"/>
          </p:nvPr>
        </p:nvSpPr>
        <p:spPr>
          <a:xfrm>
            <a:off x="306916" y="1208106"/>
            <a:ext cx="8528473" cy="508313"/>
          </a:xfrm>
        </p:spPr>
        <p:txBody>
          <a:bodyPr>
            <a:normAutofit fontScale="90000"/>
          </a:bodyPr>
          <a:lstStyle/>
          <a:p>
            <a:pPr algn="ctr"/>
            <a:r>
              <a:rPr lang="en-US" b="1" dirty="0"/>
              <a:t>Registration Process</a:t>
            </a:r>
          </a:p>
        </p:txBody>
      </p:sp>
      <p:sp>
        <p:nvSpPr>
          <p:cNvPr id="8" name="Registration Process Tex"/>
          <p:cNvSpPr txBox="1"/>
          <p:nvPr/>
        </p:nvSpPr>
        <p:spPr>
          <a:xfrm>
            <a:off x="658368" y="1884447"/>
            <a:ext cx="7929774" cy="3785652"/>
          </a:xfrm>
          <a:prstGeom prst="rect">
            <a:avLst/>
          </a:prstGeom>
          <a:noFill/>
        </p:spPr>
        <p:txBody>
          <a:bodyPr wrap="square" rtlCol="0" anchor="t">
            <a:spAutoFit/>
          </a:bodyPr>
          <a:lstStyle/>
          <a:p>
            <a:pPr marL="285750" indent="-285750">
              <a:buFont typeface="Arial"/>
              <a:buChar char="•"/>
            </a:pPr>
            <a:r>
              <a:rPr lang="en-US" sz="2000" dirty="0">
                <a:latin typeface="Times New Roman"/>
                <a:cs typeface="Times New Roman"/>
              </a:rPr>
              <a:t>Referral form serves as documentation to register for accommodations</a:t>
            </a:r>
          </a:p>
          <a:p>
            <a:endParaRPr lang="en-US" sz="2000" dirty="0">
              <a:latin typeface="Times New Roman"/>
              <a:cs typeface="Times New Roman"/>
            </a:endParaRPr>
          </a:p>
          <a:p>
            <a:pPr marL="285750" indent="-285750">
              <a:buFont typeface="Arial"/>
              <a:buChar char="•"/>
            </a:pPr>
            <a:r>
              <a:rPr lang="en-US" sz="2000" dirty="0">
                <a:latin typeface="Times New Roman"/>
                <a:cs typeface="Times New Roman"/>
              </a:rPr>
              <a:t>Student receives email from Disability Services to schedule a Welcome Meeting or complete an online registration form</a:t>
            </a:r>
          </a:p>
          <a:p>
            <a:pPr marL="285750" indent="-285750">
              <a:buFont typeface="Arial"/>
              <a:buChar char="•"/>
            </a:pPr>
            <a:endParaRPr lang="en-US" sz="2000" dirty="0">
              <a:latin typeface="Times New Roman"/>
              <a:cs typeface="Times New Roman"/>
            </a:endParaRPr>
          </a:p>
          <a:p>
            <a:pPr marL="285750" indent="-285750">
              <a:buFont typeface="Arial"/>
              <a:buChar char="•"/>
            </a:pPr>
            <a:r>
              <a:rPr lang="en-US" sz="2000" dirty="0">
                <a:latin typeface="Times New Roman"/>
                <a:cs typeface="Times New Roman"/>
              </a:rPr>
              <a:t>Student meets with an Access Specialist to determine reasonable accommodations</a:t>
            </a:r>
          </a:p>
          <a:p>
            <a:pPr lvl="2" indent="-285750">
              <a:buFont typeface="Courier New"/>
              <a:buChar char="o"/>
            </a:pPr>
            <a:r>
              <a:rPr lang="en-US" sz="2000" dirty="0">
                <a:latin typeface="Times New Roman"/>
                <a:cs typeface="Times New Roman"/>
              </a:rPr>
              <a:t>Exam Accommodations</a:t>
            </a:r>
          </a:p>
          <a:p>
            <a:pPr lvl="2" indent="-285750">
              <a:buFont typeface="Courier New"/>
              <a:buChar char="o"/>
            </a:pPr>
            <a:r>
              <a:rPr lang="en-US" sz="2000" dirty="0">
                <a:latin typeface="Times New Roman"/>
                <a:cs typeface="Times New Roman"/>
              </a:rPr>
              <a:t>Attendance and Deadline Modification</a:t>
            </a:r>
          </a:p>
          <a:p>
            <a:pPr lvl="2" indent="-285750">
              <a:buFont typeface="Courier New"/>
              <a:buChar char="o"/>
            </a:pPr>
            <a:r>
              <a:rPr lang="en-US" sz="2000" dirty="0">
                <a:latin typeface="Times New Roman"/>
                <a:cs typeface="Times New Roman"/>
              </a:rPr>
              <a:t>Notetaking Assistance</a:t>
            </a:r>
          </a:p>
          <a:p>
            <a:endParaRPr lang="en-US" sz="2000" dirty="0">
              <a:latin typeface="Times New Roman"/>
              <a:cs typeface="Times New Roman"/>
            </a:endParaRPr>
          </a:p>
          <a:p>
            <a:pPr marL="285750" indent="-285750">
              <a:buFont typeface="Arial"/>
              <a:buChar char="•"/>
            </a:pPr>
            <a:r>
              <a:rPr lang="en-US" sz="2000" dirty="0">
                <a:latin typeface="Times New Roman"/>
                <a:cs typeface="Times New Roman"/>
              </a:rPr>
              <a:t>Trauma informed approach</a:t>
            </a:r>
          </a:p>
        </p:txBody>
      </p:sp>
      <p:pic>
        <p:nvPicPr>
          <p:cNvPr id="2" name="Image of brain" descr="Photo of a brain with words in various sizes. PTSD is the largest word, while others such as flashbacks, disorder, fear, avoidance, survivors, hypervigilance, anxiety, trigger, arousal, risk, traumatic, etc. are a bit smaller. ">
            <a:extLst>
              <a:ext uri="{FF2B5EF4-FFF2-40B4-BE49-F238E27FC236}">
                <a16:creationId xmlns:a16="http://schemas.microsoft.com/office/drawing/2014/main" id="{A9B1D042-7BD2-4C34-8EB7-282125036C00}"/>
              </a:ext>
            </a:extLst>
          </p:cNvPr>
          <p:cNvPicPr>
            <a:picLocks noChangeAspect="1"/>
          </p:cNvPicPr>
          <p:nvPr/>
        </p:nvPicPr>
        <p:blipFill>
          <a:blip r:embed="rId3"/>
          <a:stretch>
            <a:fillRect/>
          </a:stretch>
        </p:blipFill>
        <p:spPr>
          <a:xfrm>
            <a:off x="5695081" y="3963223"/>
            <a:ext cx="2970851" cy="2374784"/>
          </a:xfrm>
          <a:prstGeom prst="rect">
            <a:avLst/>
          </a:prstGeom>
        </p:spPr>
      </p:pic>
    </p:spTree>
    <p:extLst>
      <p:ext uri="{BB962C8B-B14F-4D97-AF65-F5344CB8AC3E}">
        <p14:creationId xmlns:p14="http://schemas.microsoft.com/office/powerpoint/2010/main" val="3128333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essons Learned Title" hidden="1">
            <a:extLst>
              <a:ext uri="{FF2B5EF4-FFF2-40B4-BE49-F238E27FC236}">
                <a16:creationId xmlns:a16="http://schemas.microsoft.com/office/drawing/2014/main" id="{2C12B091-005A-489B-8889-9129D65312C1}"/>
              </a:ext>
            </a:extLst>
          </p:cNvPr>
          <p:cNvSpPr>
            <a:spLocks noGrp="1"/>
          </p:cNvSpPr>
          <p:nvPr>
            <p:ph type="title"/>
          </p:nvPr>
        </p:nvSpPr>
        <p:spPr/>
        <p:txBody>
          <a:bodyPr>
            <a:normAutofit fontScale="90000"/>
          </a:bodyPr>
          <a:lstStyle/>
          <a:p>
            <a:r>
              <a:rPr lang="en-US" dirty="0"/>
              <a:t>Lessons Learned</a:t>
            </a:r>
          </a:p>
        </p:txBody>
      </p:sp>
      <p:pic>
        <p:nvPicPr>
          <p:cNvPr id="5" name="Lessons Learned Image" descr="Lessons Learned in block letters with marker underlining the phrase"/>
          <p:cNvPicPr>
            <a:picLocks noGrp="1" noChangeAspect="1"/>
          </p:cNvPicPr>
          <p:nvPr>
            <p:ph idx="15"/>
          </p:nvPr>
        </p:nvPicPr>
        <p:blipFill>
          <a:blip r:embed="rId3">
            <a:extLst>
              <a:ext uri="{28A0092B-C50C-407E-A947-70E740481C1C}">
                <a14:useLocalDpi xmlns:a14="http://schemas.microsoft.com/office/drawing/2010/main" val="0"/>
              </a:ext>
            </a:extLst>
          </a:blip>
          <a:stretch>
            <a:fillRect/>
          </a:stretch>
        </p:blipFill>
        <p:spPr>
          <a:xfrm>
            <a:off x="2468880" y="1235600"/>
            <a:ext cx="4457700" cy="3073957"/>
          </a:xfrm>
        </p:spPr>
      </p:pic>
      <p:sp>
        <p:nvSpPr>
          <p:cNvPr id="6" name="Lessons Learned Text"/>
          <p:cNvSpPr txBox="1"/>
          <p:nvPr/>
        </p:nvSpPr>
        <p:spPr>
          <a:xfrm>
            <a:off x="348956" y="4425772"/>
            <a:ext cx="8484316" cy="1569660"/>
          </a:xfrm>
          <a:prstGeom prst="rect">
            <a:avLst/>
          </a:prstGeom>
          <a:noFill/>
        </p:spPr>
        <p:txBody>
          <a:bodyPr wrap="square" rtlCol="0" anchor="t">
            <a:spAutoFit/>
          </a:bodyPr>
          <a:lstStyle/>
          <a:p>
            <a:pPr marL="285750" indent="-285750">
              <a:buFont typeface="Wingdings" panose="05000000000000000000" pitchFamily="2" charset="2"/>
              <a:buChar char="ü"/>
            </a:pPr>
            <a:r>
              <a:rPr lang="en-US" sz="2400" dirty="0">
                <a:latin typeface="Times New Roman"/>
                <a:cs typeface="Times New Roman"/>
              </a:rPr>
              <a:t>Over-referrals – cannot be prescriptive and overwhelm resources</a:t>
            </a:r>
          </a:p>
          <a:p>
            <a:pPr marL="285750" indent="-285750">
              <a:buFont typeface="Wingdings" panose="05000000000000000000" pitchFamily="2" charset="2"/>
              <a:buChar char="ü"/>
            </a:pPr>
            <a:r>
              <a:rPr lang="en-US" sz="2400" dirty="0">
                <a:latin typeface="Times New Roman"/>
                <a:cs typeface="Times New Roman"/>
              </a:rPr>
              <a:t>Identifying possible misuse of resources and boundary concerns</a:t>
            </a:r>
          </a:p>
          <a:p>
            <a:pPr marL="285750" indent="-285750">
              <a:buFont typeface="Wingdings" panose="05000000000000000000" pitchFamily="2" charset="2"/>
              <a:buChar char="ü"/>
            </a:pPr>
            <a:r>
              <a:rPr lang="en-US" sz="2400" dirty="0">
                <a:latin typeface="Times New Roman"/>
                <a:cs typeface="Times New Roman"/>
              </a:rPr>
              <a:t>Provisional vs. permanent registration</a:t>
            </a:r>
          </a:p>
          <a:p>
            <a:pPr marL="285750" indent="-285750">
              <a:buFont typeface="Wingdings" panose="05000000000000000000" pitchFamily="2" charset="2"/>
              <a:buChar char="ü"/>
            </a:pPr>
            <a:r>
              <a:rPr lang="en-US" sz="2400" dirty="0">
                <a:latin typeface="Times New Roman"/>
                <a:cs typeface="Times New Roman"/>
              </a:rPr>
              <a:t>High number of already registered students</a:t>
            </a:r>
          </a:p>
        </p:txBody>
      </p:sp>
    </p:spTree>
    <p:extLst>
      <p:ext uri="{BB962C8B-B14F-4D97-AF65-F5344CB8AC3E}">
        <p14:creationId xmlns:p14="http://schemas.microsoft.com/office/powerpoint/2010/main" val="2854175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Questions Title">
            <a:extLst>
              <a:ext uri="{FF2B5EF4-FFF2-40B4-BE49-F238E27FC236}">
                <a16:creationId xmlns:a16="http://schemas.microsoft.com/office/drawing/2014/main" id="{EA2992E8-4D39-4831-8BB3-258F88398619}"/>
              </a:ext>
            </a:extLst>
          </p:cNvPr>
          <p:cNvSpPr>
            <a:spLocks noGrp="1"/>
          </p:cNvSpPr>
          <p:nvPr>
            <p:ph type="title"/>
          </p:nvPr>
        </p:nvSpPr>
        <p:spPr>
          <a:xfrm>
            <a:off x="3247223" y="1216062"/>
            <a:ext cx="2817850" cy="508313"/>
          </a:xfrm>
        </p:spPr>
        <p:txBody>
          <a:bodyPr>
            <a:normAutofit fontScale="90000"/>
          </a:bodyPr>
          <a:lstStyle/>
          <a:p>
            <a:r>
              <a:rPr lang="en-US" b="1" dirty="0">
                <a:latin typeface="Times New Roman" panose="02020603050405020304" pitchFamily="18" charset="0"/>
                <a:cs typeface="Times New Roman" panose="02020603050405020304" pitchFamily="18" charset="0"/>
              </a:rPr>
              <a:t>Questions?</a:t>
            </a:r>
          </a:p>
        </p:txBody>
      </p:sp>
      <p:pic>
        <p:nvPicPr>
          <p:cNvPr id="2" name="Image of people" descr="Five outlines of people with thought bubbles above their heads with question marks inside of the bubbles. "/>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7207" r="7207"/>
          <a:stretch>
            <a:fillRect/>
          </a:stretch>
        </p:blipFill>
        <p:spPr>
          <a:xfrm>
            <a:off x="782225" y="1716419"/>
            <a:ext cx="7747847" cy="5028020"/>
          </a:xfrm>
        </p:spPr>
      </p:pic>
    </p:spTree>
    <p:extLst>
      <p:ext uri="{BB962C8B-B14F-4D97-AF65-F5344CB8AC3E}">
        <p14:creationId xmlns:p14="http://schemas.microsoft.com/office/powerpoint/2010/main" val="2966047923"/>
      </p:ext>
    </p:extLst>
  </p:cSld>
  <p:clrMapOvr>
    <a:masterClrMapping/>
  </p:clrMapOvr>
</p:sld>
</file>

<file path=ppt/theme/theme1.xml><?xml version="1.0" encoding="utf-8"?>
<a:theme xmlns:a="http://schemas.openxmlformats.org/drawingml/2006/main" name="2_Title Slid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tent Slid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558</TotalTime>
  <Words>286</Words>
  <Application>Microsoft Office PowerPoint</Application>
  <PresentationFormat>On-screen Show (4:3)</PresentationFormat>
  <Paragraphs>72</Paragraphs>
  <Slides>9</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Arial</vt:lpstr>
      <vt:lpstr>Calibri</vt:lpstr>
      <vt:lpstr>Cambria</vt:lpstr>
      <vt:lpstr>Courier New</vt:lpstr>
      <vt:lpstr>Times New Roman</vt:lpstr>
      <vt:lpstr>Wingdings</vt:lpstr>
      <vt:lpstr>2_Title Slide</vt:lpstr>
      <vt:lpstr>Content Slide</vt:lpstr>
      <vt:lpstr>Where ADA Meets Title IX</vt:lpstr>
      <vt:lpstr>Learning Outcomes</vt:lpstr>
      <vt:lpstr>Title IX Overview</vt:lpstr>
      <vt:lpstr>September 2017 Guidance</vt:lpstr>
      <vt:lpstr>Interim Measures</vt:lpstr>
      <vt:lpstr>Connection to Disability Services </vt:lpstr>
      <vt:lpstr>Registration Process</vt:lpstr>
      <vt:lpstr>Lessons Learned</vt:lpstr>
      <vt:lpstr>Questions?</vt:lpstr>
    </vt:vector>
  </TitlesOfParts>
  <Manager/>
  <Company>OSU</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Jacquie Aberegg</dc:creator>
  <cp:keywords/>
  <dc:description/>
  <cp:lastModifiedBy>McCrary, Courtney N.</cp:lastModifiedBy>
  <cp:revision>346</cp:revision>
  <cp:lastPrinted>2013-08-13T14:25:08Z</cp:lastPrinted>
  <dcterms:created xsi:type="dcterms:W3CDTF">2013-05-24T18:55:25Z</dcterms:created>
  <dcterms:modified xsi:type="dcterms:W3CDTF">2018-10-10T21:15:23Z</dcterms:modified>
  <cp:category/>
</cp:coreProperties>
</file>