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3"/>
  </p:notesMasterIdLst>
  <p:sldIdLst>
    <p:sldId id="256" r:id="rId2"/>
    <p:sldId id="294" r:id="rId3"/>
    <p:sldId id="295" r:id="rId4"/>
    <p:sldId id="257" r:id="rId5"/>
    <p:sldId id="259" r:id="rId6"/>
    <p:sldId id="289" r:id="rId7"/>
    <p:sldId id="290" r:id="rId8"/>
    <p:sldId id="292" r:id="rId9"/>
    <p:sldId id="293" r:id="rId10"/>
    <p:sldId id="296" r:id="rId11"/>
    <p:sldId id="297" r:id="rId12"/>
    <p:sldId id="301" r:id="rId13"/>
    <p:sldId id="298" r:id="rId14"/>
    <p:sldId id="269" r:id="rId15"/>
    <p:sldId id="302" r:id="rId16"/>
    <p:sldId id="303" r:id="rId17"/>
    <p:sldId id="274" r:id="rId18"/>
    <p:sldId id="275" r:id="rId19"/>
    <p:sldId id="287" r:id="rId20"/>
    <p:sldId id="277" r:id="rId21"/>
    <p:sldId id="288" r:id="rId22"/>
    <p:sldId id="304" r:id="rId23"/>
    <p:sldId id="305" r:id="rId24"/>
    <p:sldId id="306" r:id="rId25"/>
    <p:sldId id="307" r:id="rId26"/>
    <p:sldId id="308" r:id="rId27"/>
    <p:sldId id="284" r:id="rId28"/>
    <p:sldId id="286" r:id="rId29"/>
    <p:sldId id="299" r:id="rId30"/>
    <p:sldId id="300" r:id="rId31"/>
    <p:sldId id="291"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Fira Sans Extra Condensed Medium" panose="020B0604020202020204" charset="0"/>
      <p:regular r:id="rId38"/>
      <p:bold r:id="rId39"/>
      <p:italic r:id="rId40"/>
      <p:boldItalic r:id="rId41"/>
    </p:embeddedFont>
    <p:embeddedFont>
      <p:font typeface="Fira Sans Extra Condensed SemiBold" panose="020B0604020202020204"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d1d11c1ec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d1d11c1ec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e8b782381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e8b782381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21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e8b782381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e8b782381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8055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 write</a:t>
            </a:r>
            <a:r>
              <a:rPr lang="en-US" baseline="0" dirty="0"/>
              <a:t> all five generations and have attendees write stereotypes (positive and negative) on board.  Think about above topics</a:t>
            </a:r>
            <a:endParaRPr lang="en-US" dirty="0"/>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14</a:t>
            </a:fld>
            <a:endParaRPr lang="en-US"/>
          </a:p>
        </p:txBody>
      </p:sp>
    </p:spTree>
    <p:extLst>
      <p:ext uri="{BB962C8B-B14F-4D97-AF65-F5344CB8AC3E}">
        <p14:creationId xmlns:p14="http://schemas.microsoft.com/office/powerpoint/2010/main" val="169927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17</a:t>
            </a:fld>
            <a:endParaRPr lang="en-US"/>
          </a:p>
        </p:txBody>
      </p:sp>
    </p:spTree>
    <p:extLst>
      <p:ext uri="{BB962C8B-B14F-4D97-AF65-F5344CB8AC3E}">
        <p14:creationId xmlns:p14="http://schemas.microsoft.com/office/powerpoint/2010/main" val="875431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Nothing handed to them</a:t>
            </a:r>
          </a:p>
        </p:txBody>
      </p:sp>
    </p:spTree>
    <p:extLst>
      <p:ext uri="{BB962C8B-B14F-4D97-AF65-F5344CB8AC3E}">
        <p14:creationId xmlns:p14="http://schemas.microsoft.com/office/powerpoint/2010/main" val="857865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Go to college, no loans for college, buying house early, white picket fence, two kids, etc.  </a:t>
            </a:r>
          </a:p>
        </p:txBody>
      </p:sp>
    </p:spTree>
    <p:extLst>
      <p:ext uri="{BB962C8B-B14F-4D97-AF65-F5344CB8AC3E}">
        <p14:creationId xmlns:p14="http://schemas.microsoft.com/office/powerpoint/2010/main" val="1512248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And from the video we saw they want free food and bean bags.  </a:t>
            </a:r>
          </a:p>
        </p:txBody>
      </p:sp>
    </p:spTree>
    <p:extLst>
      <p:ext uri="{BB962C8B-B14F-4D97-AF65-F5344CB8AC3E}">
        <p14:creationId xmlns:p14="http://schemas.microsoft.com/office/powerpoint/2010/main" val="223918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Don’t take life seriously</a:t>
            </a:r>
          </a:p>
          <a:p>
            <a:pPr marL="158750" indent="0">
              <a:buNone/>
            </a:pPr>
            <a:r>
              <a:rPr lang="en-US" dirty="0"/>
              <a:t>Obsession with social media creates fake ideas about perfection</a:t>
            </a:r>
          </a:p>
          <a:p>
            <a:pPr marL="158750" indent="0">
              <a:buNone/>
            </a:pPr>
            <a:r>
              <a:rPr lang="en-US" dirty="0"/>
              <a:t>Nihilism - </a:t>
            </a:r>
            <a:r>
              <a:rPr lang="en-US" b="0" i="0" dirty="0">
                <a:solidFill>
                  <a:srgbClr val="202124"/>
                </a:solidFill>
                <a:effectLst/>
                <a:latin typeface="Roboto" panose="02000000000000000000" pitchFamily="2" charset="0"/>
              </a:rPr>
              <a:t>the rejection of all religious and moral principles, in the belief that life is meaningless</a:t>
            </a:r>
            <a:endParaRPr lang="en-US" dirty="0"/>
          </a:p>
        </p:txBody>
      </p:sp>
    </p:spTree>
    <p:extLst>
      <p:ext uri="{BB962C8B-B14F-4D97-AF65-F5344CB8AC3E}">
        <p14:creationId xmlns:p14="http://schemas.microsoft.com/office/powerpoint/2010/main" val="2400785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all know historical events have an affect on people, especially in formative years.  History is just one factor explaining the generational differences.  This is not to say ALL of any one generation are characterized but these are general statements </a:t>
            </a:r>
          </a:p>
          <a:p>
            <a:r>
              <a:rPr lang="en-US" dirty="0"/>
              <a:t>Hardships they faced together bonded them – brotherhood</a:t>
            </a:r>
          </a:p>
        </p:txBody>
      </p:sp>
    </p:spTree>
    <p:extLst>
      <p:ext uri="{BB962C8B-B14F-4D97-AF65-F5344CB8AC3E}">
        <p14:creationId xmlns:p14="http://schemas.microsoft.com/office/powerpoint/2010/main" val="2225447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Kids in neighborhoods and classrooms together created competition.  Introduction of TV created the generation of advertising, big gap between early Boomers and late Boomers</a:t>
            </a:r>
          </a:p>
        </p:txBody>
      </p:sp>
    </p:spTree>
    <p:extLst>
      <p:ext uri="{BB962C8B-B14F-4D97-AF65-F5344CB8AC3E}">
        <p14:creationId xmlns:p14="http://schemas.microsoft.com/office/powerpoint/2010/main" val="42569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a1b6e560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a1b6e560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2903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Personal computer, 50% divorce rate, recessions, energy crisis, emphasis on college so can get job security and benefits  </a:t>
            </a:r>
          </a:p>
        </p:txBody>
      </p:sp>
    </p:spTree>
    <p:extLst>
      <p:ext uri="{BB962C8B-B14F-4D97-AF65-F5344CB8AC3E}">
        <p14:creationId xmlns:p14="http://schemas.microsoft.com/office/powerpoint/2010/main" val="1268491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Millennial kids saw parents lose their jobs, lack of loyalty from employers, and as a result</a:t>
            </a:r>
            <a:r>
              <a:rPr lang="en-US" baseline="0" dirty="0"/>
              <a:t> when millennials entered job force, don’t trust easily.  Work/life balance important.  Quiet quitting – do their job within their work hours, and that is it. social media created bullying, instant news, multiple media sources in an instant.</a:t>
            </a:r>
            <a:endParaRPr lang="en-US" dirty="0"/>
          </a:p>
        </p:txBody>
      </p:sp>
    </p:spTree>
    <p:extLst>
      <p:ext uri="{BB962C8B-B14F-4D97-AF65-F5344CB8AC3E}">
        <p14:creationId xmlns:p14="http://schemas.microsoft.com/office/powerpoint/2010/main" val="3640350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dirty="0"/>
              <a:t>President Obama</a:t>
            </a:r>
          </a:p>
          <a:p>
            <a:pPr lvl="1"/>
            <a:r>
              <a:rPr lang="en-US" dirty="0"/>
              <a:t>Legalization of gay marriage</a:t>
            </a:r>
          </a:p>
          <a:p>
            <a:pPr lvl="1"/>
            <a:r>
              <a:rPr lang="en-US" dirty="0"/>
              <a:t>Increased crime</a:t>
            </a:r>
          </a:p>
          <a:p>
            <a:pPr lvl="1"/>
            <a:r>
              <a:rPr lang="en-US" dirty="0"/>
              <a:t>Opioid epidemic</a:t>
            </a:r>
          </a:p>
          <a:p>
            <a:pPr lvl="1"/>
            <a:r>
              <a:rPr lang="en-US" dirty="0"/>
              <a:t>Immersion in technology</a:t>
            </a:r>
          </a:p>
          <a:p>
            <a:endParaRPr lang="en-US" dirty="0"/>
          </a:p>
        </p:txBody>
      </p:sp>
    </p:spTree>
    <p:extLst>
      <p:ext uri="{BB962C8B-B14F-4D97-AF65-F5344CB8AC3E}">
        <p14:creationId xmlns:p14="http://schemas.microsoft.com/office/powerpoint/2010/main" val="798040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takes something important from each generation </a:t>
            </a:r>
          </a:p>
          <a:p>
            <a:r>
              <a:rPr lang="en-US" dirty="0"/>
              <a:t>Loyalty – reward hard work</a:t>
            </a:r>
          </a:p>
          <a:p>
            <a:r>
              <a:rPr lang="en-US" dirty="0"/>
              <a:t>Fundamentals</a:t>
            </a:r>
            <a:r>
              <a:rPr lang="en-US" baseline="0" dirty="0"/>
              <a:t> – core identity is key, but be willing to let go of practices that no longer make sense or improve efficiency</a:t>
            </a:r>
          </a:p>
          <a:p>
            <a:r>
              <a:rPr lang="en-US" baseline="0" dirty="0"/>
              <a:t>Believe in mission – sense of purpose is important</a:t>
            </a:r>
          </a:p>
          <a:p>
            <a:r>
              <a:rPr lang="en-US" baseline="0" dirty="0"/>
              <a:t>Flexibility – employment and location are not the same thing  pandemic had an effect on all generations.</a:t>
            </a:r>
          </a:p>
          <a:p>
            <a:r>
              <a:rPr lang="en-US" baseline="0" dirty="0"/>
              <a:t>Technology – new technology is great, but needs to be taught/trained versus assuming all generations know it. Be patient.  Sometimes simple pen and paper are okay – who cares?</a:t>
            </a:r>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28</a:t>
            </a:fld>
            <a:endParaRPr lang="en-US"/>
          </a:p>
        </p:txBody>
      </p:sp>
    </p:spTree>
    <p:extLst>
      <p:ext uri="{BB962C8B-B14F-4D97-AF65-F5344CB8AC3E}">
        <p14:creationId xmlns:p14="http://schemas.microsoft.com/office/powerpoint/2010/main" val="1049540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Organize committees with mixed</a:t>
            </a:r>
            <a:r>
              <a:rPr lang="en-US" baseline="0" dirty="0"/>
              <a:t> generations – research has shown increased innovation (Randstad study)</a:t>
            </a:r>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29</a:t>
            </a:fld>
            <a:endParaRPr lang="en-US"/>
          </a:p>
        </p:txBody>
      </p:sp>
    </p:spTree>
    <p:extLst>
      <p:ext uri="{BB962C8B-B14F-4D97-AF65-F5344CB8AC3E}">
        <p14:creationId xmlns:p14="http://schemas.microsoft.com/office/powerpoint/2010/main" val="23710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a1b6e560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a1b6e560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208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a1b6e560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a1b6e560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e8b782381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e8b782381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e8b782381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e8b782381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865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e8b782381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e8b782381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9796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e8b782381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e8b782381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77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e8b782381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e8b782381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000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717025" y="1280400"/>
            <a:ext cx="3436500" cy="2164800"/>
          </a:xfrm>
          <a:prstGeom prst="rect">
            <a:avLst/>
          </a:prstGeom>
        </p:spPr>
        <p:txBody>
          <a:bodyPr spcFirstLastPara="1" wrap="square" lIns="91425" tIns="91425" rIns="91425" bIns="91425" anchor="ctr" anchorCtr="0">
            <a:noAutofit/>
          </a:bodyPr>
          <a:lstStyle>
            <a:lvl1pPr lvl="0">
              <a:spcBef>
                <a:spcPts val="0"/>
              </a:spcBef>
              <a:spcAft>
                <a:spcPts val="0"/>
              </a:spcAft>
              <a:buSzPts val="4500"/>
              <a:buNone/>
              <a:defRPr sz="5200">
                <a:latin typeface="Fira Sans Extra Condensed SemiBold"/>
                <a:ea typeface="Fira Sans Extra Condensed SemiBold"/>
                <a:cs typeface="Fira Sans Extra Condensed SemiBold"/>
                <a:sym typeface="Fira Sans Extra Condensed SemiBold"/>
              </a:defRPr>
            </a:lvl1pPr>
            <a:lvl2pPr lvl="1" algn="r">
              <a:spcBef>
                <a:spcPts val="0"/>
              </a:spcBef>
              <a:spcAft>
                <a:spcPts val="0"/>
              </a:spcAft>
              <a:buSzPts val="4500"/>
              <a:buNone/>
              <a:defRPr sz="4500"/>
            </a:lvl2pPr>
            <a:lvl3pPr lvl="2" algn="r">
              <a:spcBef>
                <a:spcPts val="0"/>
              </a:spcBef>
              <a:spcAft>
                <a:spcPts val="0"/>
              </a:spcAft>
              <a:buSzPts val="4500"/>
              <a:buNone/>
              <a:defRPr sz="4500"/>
            </a:lvl3pPr>
            <a:lvl4pPr lvl="3" algn="r">
              <a:spcBef>
                <a:spcPts val="0"/>
              </a:spcBef>
              <a:spcAft>
                <a:spcPts val="0"/>
              </a:spcAft>
              <a:buSzPts val="4500"/>
              <a:buNone/>
              <a:defRPr sz="4500"/>
            </a:lvl4pPr>
            <a:lvl5pPr lvl="4" algn="r">
              <a:spcBef>
                <a:spcPts val="0"/>
              </a:spcBef>
              <a:spcAft>
                <a:spcPts val="0"/>
              </a:spcAft>
              <a:buSzPts val="4500"/>
              <a:buNone/>
              <a:defRPr sz="4500"/>
            </a:lvl5pPr>
            <a:lvl6pPr lvl="5" algn="r">
              <a:spcBef>
                <a:spcPts val="0"/>
              </a:spcBef>
              <a:spcAft>
                <a:spcPts val="0"/>
              </a:spcAft>
              <a:buSzPts val="4500"/>
              <a:buNone/>
              <a:defRPr sz="4500"/>
            </a:lvl6pPr>
            <a:lvl7pPr lvl="6" algn="r">
              <a:spcBef>
                <a:spcPts val="0"/>
              </a:spcBef>
              <a:spcAft>
                <a:spcPts val="0"/>
              </a:spcAft>
              <a:buSzPts val="4500"/>
              <a:buNone/>
              <a:defRPr sz="4500"/>
            </a:lvl7pPr>
            <a:lvl8pPr lvl="7" algn="r">
              <a:spcBef>
                <a:spcPts val="0"/>
              </a:spcBef>
              <a:spcAft>
                <a:spcPts val="0"/>
              </a:spcAft>
              <a:buSzPts val="4500"/>
              <a:buNone/>
              <a:defRPr sz="4500"/>
            </a:lvl8pPr>
            <a:lvl9pPr lvl="8" algn="r">
              <a:spcBef>
                <a:spcPts val="0"/>
              </a:spcBef>
              <a:spcAft>
                <a:spcPts val="0"/>
              </a:spcAft>
              <a:buSzPts val="4500"/>
              <a:buNone/>
              <a:defRPr sz="4500"/>
            </a:lvl9pPr>
          </a:lstStyle>
          <a:p>
            <a:endParaRPr/>
          </a:p>
        </p:txBody>
      </p:sp>
      <p:sp>
        <p:nvSpPr>
          <p:cNvPr id="10" name="Google Shape;10;p2"/>
          <p:cNvSpPr txBox="1">
            <a:spLocks noGrp="1"/>
          </p:cNvSpPr>
          <p:nvPr>
            <p:ph type="subTitle" idx="1"/>
          </p:nvPr>
        </p:nvSpPr>
        <p:spPr>
          <a:xfrm>
            <a:off x="4717025" y="3445200"/>
            <a:ext cx="3945300" cy="4179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500"/>
              <a:buNone/>
              <a:defRPr sz="1600"/>
            </a:lvl1pPr>
            <a:lvl2pPr lvl="1" algn="r">
              <a:lnSpc>
                <a:spcPct val="100000"/>
              </a:lnSpc>
              <a:spcBef>
                <a:spcPts val="0"/>
              </a:spcBef>
              <a:spcAft>
                <a:spcPts val="0"/>
              </a:spcAft>
              <a:buSzPts val="1500"/>
              <a:buNone/>
              <a:defRPr sz="1500"/>
            </a:lvl2pPr>
            <a:lvl3pPr lvl="2" algn="r">
              <a:lnSpc>
                <a:spcPct val="100000"/>
              </a:lnSpc>
              <a:spcBef>
                <a:spcPts val="0"/>
              </a:spcBef>
              <a:spcAft>
                <a:spcPts val="0"/>
              </a:spcAft>
              <a:buSzPts val="1500"/>
              <a:buNone/>
              <a:defRPr sz="1500"/>
            </a:lvl3pPr>
            <a:lvl4pPr lvl="3" algn="r">
              <a:lnSpc>
                <a:spcPct val="100000"/>
              </a:lnSpc>
              <a:spcBef>
                <a:spcPts val="0"/>
              </a:spcBef>
              <a:spcAft>
                <a:spcPts val="0"/>
              </a:spcAft>
              <a:buSzPts val="1500"/>
              <a:buNone/>
              <a:defRPr sz="1500"/>
            </a:lvl4pPr>
            <a:lvl5pPr lvl="4" algn="r">
              <a:lnSpc>
                <a:spcPct val="100000"/>
              </a:lnSpc>
              <a:spcBef>
                <a:spcPts val="0"/>
              </a:spcBef>
              <a:spcAft>
                <a:spcPts val="0"/>
              </a:spcAft>
              <a:buSzPts val="1500"/>
              <a:buNone/>
              <a:defRPr sz="1500"/>
            </a:lvl5pPr>
            <a:lvl6pPr lvl="5" algn="r">
              <a:lnSpc>
                <a:spcPct val="100000"/>
              </a:lnSpc>
              <a:spcBef>
                <a:spcPts val="0"/>
              </a:spcBef>
              <a:spcAft>
                <a:spcPts val="0"/>
              </a:spcAft>
              <a:buSzPts val="1500"/>
              <a:buNone/>
              <a:defRPr sz="1500"/>
            </a:lvl6pPr>
            <a:lvl7pPr lvl="6" algn="r">
              <a:lnSpc>
                <a:spcPct val="100000"/>
              </a:lnSpc>
              <a:spcBef>
                <a:spcPts val="0"/>
              </a:spcBef>
              <a:spcAft>
                <a:spcPts val="0"/>
              </a:spcAft>
              <a:buSzPts val="1500"/>
              <a:buNone/>
              <a:defRPr sz="1500"/>
            </a:lvl7pPr>
            <a:lvl8pPr lvl="7" algn="r">
              <a:lnSpc>
                <a:spcPct val="100000"/>
              </a:lnSpc>
              <a:spcBef>
                <a:spcPts val="0"/>
              </a:spcBef>
              <a:spcAft>
                <a:spcPts val="0"/>
              </a:spcAft>
              <a:buSzPts val="1500"/>
              <a:buNone/>
              <a:defRPr sz="1500"/>
            </a:lvl8pPr>
            <a:lvl9pPr lvl="8" algn="r">
              <a:lnSpc>
                <a:spcPct val="100000"/>
              </a:lnSpc>
              <a:spcBef>
                <a:spcPts val="0"/>
              </a:spcBef>
              <a:spcAft>
                <a:spcPts val="0"/>
              </a:spcAft>
              <a:buSzPts val="1500"/>
              <a:buNone/>
              <a:defRPr sz="15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36636D-D922-432D-A958-524484B5923D}" type="datetimeFigureOut">
              <a:rPr lang="en-US"/>
              <a:pPr/>
              <a:t>10/11/2022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90722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video" Target="https://www.youtube.com/embed/hER0Qp6QJNU?start=11&amp;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ideo" Target="https://www.youtube.com/embed/1cXvdN0oOrQ?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amara.org/videos/DTNiHV0oktBp/info/the-generation-gap-premiere-episode-1969-w-commercial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717025" y="1280400"/>
            <a:ext cx="3824632" cy="216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Generational Diversity</a:t>
            </a:r>
            <a:br>
              <a:rPr lang="en" dirty="0"/>
            </a:br>
            <a:endParaRPr dirty="0"/>
          </a:p>
        </p:txBody>
      </p:sp>
      <p:grpSp>
        <p:nvGrpSpPr>
          <p:cNvPr id="57" name="Google Shape;57;p15"/>
          <p:cNvGrpSpPr/>
          <p:nvPr/>
        </p:nvGrpSpPr>
        <p:grpSpPr>
          <a:xfrm rot="1578645" flipH="1">
            <a:off x="2731727" y="1134112"/>
            <a:ext cx="1566930" cy="1715068"/>
            <a:chOff x="4718425" y="934625"/>
            <a:chExt cx="1467100" cy="1605800"/>
          </a:xfrm>
        </p:grpSpPr>
        <p:cxnSp>
          <p:nvCxnSpPr>
            <p:cNvPr id="58" name="Google Shape;58;p15"/>
            <p:cNvCxnSpPr/>
            <p:nvPr/>
          </p:nvCxnSpPr>
          <p:spPr>
            <a:xfrm>
              <a:off x="5119625" y="1316725"/>
              <a:ext cx="1065900" cy="1223700"/>
            </a:xfrm>
            <a:prstGeom prst="straightConnector1">
              <a:avLst/>
            </a:prstGeom>
            <a:noFill/>
            <a:ln w="9525" cap="flat" cmpd="sng">
              <a:solidFill>
                <a:srgbClr val="000000"/>
              </a:solidFill>
              <a:prstDash val="solid"/>
              <a:round/>
              <a:headEnd type="none" w="med" len="med"/>
              <a:tailEnd type="none" w="med" len="med"/>
            </a:ln>
          </p:spPr>
        </p:cxnSp>
        <p:sp>
          <p:nvSpPr>
            <p:cNvPr id="59" name="Google Shape;59;p15"/>
            <p:cNvSpPr/>
            <p:nvPr/>
          </p:nvSpPr>
          <p:spPr>
            <a:xfrm>
              <a:off x="4718425" y="934625"/>
              <a:ext cx="826800" cy="826800"/>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0" name="Google Shape;60;p15"/>
          <p:cNvGrpSpPr/>
          <p:nvPr/>
        </p:nvGrpSpPr>
        <p:grpSpPr>
          <a:xfrm rot="1578645" flipH="1">
            <a:off x="1209287" y="2129531"/>
            <a:ext cx="883060" cy="1781848"/>
            <a:chOff x="6176375" y="2540550"/>
            <a:chExt cx="826800" cy="1668325"/>
          </a:xfrm>
        </p:grpSpPr>
        <p:cxnSp>
          <p:nvCxnSpPr>
            <p:cNvPr id="61" name="Google Shape;61;p15"/>
            <p:cNvCxnSpPr/>
            <p:nvPr/>
          </p:nvCxnSpPr>
          <p:spPr>
            <a:xfrm rot="10800000">
              <a:off x="6190500" y="2540550"/>
              <a:ext cx="406200" cy="1281000"/>
            </a:xfrm>
            <a:prstGeom prst="straightConnector1">
              <a:avLst/>
            </a:prstGeom>
            <a:noFill/>
            <a:ln w="9525" cap="flat" cmpd="sng">
              <a:solidFill>
                <a:srgbClr val="000000"/>
              </a:solidFill>
              <a:prstDash val="solid"/>
              <a:round/>
              <a:headEnd type="none" w="med" len="med"/>
              <a:tailEnd type="none" w="med" len="med"/>
            </a:ln>
          </p:spPr>
        </p:cxnSp>
        <p:sp>
          <p:nvSpPr>
            <p:cNvPr id="62" name="Google Shape;62;p15"/>
            <p:cNvSpPr/>
            <p:nvPr/>
          </p:nvSpPr>
          <p:spPr>
            <a:xfrm>
              <a:off x="6176375" y="3382075"/>
              <a:ext cx="826800" cy="826800"/>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3" name="Google Shape;63;p15">
            <a:extLst>
              <a:ext uri="{C183D7F6-B498-43B3-948B-1728B52AA6E4}">
                <adec:decorative xmlns:adec="http://schemas.microsoft.com/office/drawing/2017/decorative" val="1"/>
              </a:ext>
            </a:extLst>
          </p:cNvPr>
          <p:cNvGrpSpPr/>
          <p:nvPr/>
        </p:nvGrpSpPr>
        <p:grpSpPr>
          <a:xfrm rot="1578645" flipH="1">
            <a:off x="2276008" y="697150"/>
            <a:ext cx="709717" cy="1720355"/>
            <a:chOff x="6042175" y="934625"/>
            <a:chExt cx="664500" cy="1610750"/>
          </a:xfrm>
        </p:grpSpPr>
        <p:cxnSp>
          <p:nvCxnSpPr>
            <p:cNvPr id="64" name="Google Shape;64;p15"/>
            <p:cNvCxnSpPr/>
            <p:nvPr/>
          </p:nvCxnSpPr>
          <p:spPr>
            <a:xfrm flipH="1">
              <a:off x="6190500" y="1278475"/>
              <a:ext cx="191100" cy="1266900"/>
            </a:xfrm>
            <a:prstGeom prst="straightConnector1">
              <a:avLst/>
            </a:prstGeom>
            <a:noFill/>
            <a:ln w="9525" cap="flat" cmpd="sng">
              <a:solidFill>
                <a:srgbClr val="000000"/>
              </a:solidFill>
              <a:prstDash val="solid"/>
              <a:round/>
              <a:headEnd type="none" w="med" len="med"/>
              <a:tailEnd type="none" w="med" len="med"/>
            </a:ln>
          </p:spPr>
        </p:cxnSp>
        <p:sp>
          <p:nvSpPr>
            <p:cNvPr id="65" name="Google Shape;65;p15"/>
            <p:cNvSpPr/>
            <p:nvPr/>
          </p:nvSpPr>
          <p:spPr>
            <a:xfrm>
              <a:off x="6042175" y="934625"/>
              <a:ext cx="664500" cy="664500"/>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6" name="Google Shape;66;p15"/>
          <p:cNvGrpSpPr/>
          <p:nvPr/>
        </p:nvGrpSpPr>
        <p:grpSpPr>
          <a:xfrm rot="1578645" flipH="1">
            <a:off x="722626" y="1237720"/>
            <a:ext cx="1983628" cy="780902"/>
            <a:chOff x="6185550" y="1814200"/>
            <a:chExt cx="1857250" cy="731150"/>
          </a:xfrm>
        </p:grpSpPr>
        <p:cxnSp>
          <p:nvCxnSpPr>
            <p:cNvPr id="67" name="Google Shape;67;p15"/>
            <p:cNvCxnSpPr/>
            <p:nvPr/>
          </p:nvCxnSpPr>
          <p:spPr>
            <a:xfrm flipH="1">
              <a:off x="6185550" y="2158050"/>
              <a:ext cx="1534500" cy="387300"/>
            </a:xfrm>
            <a:prstGeom prst="straightConnector1">
              <a:avLst/>
            </a:prstGeom>
            <a:noFill/>
            <a:ln w="9525" cap="flat" cmpd="sng">
              <a:solidFill>
                <a:srgbClr val="000000"/>
              </a:solidFill>
              <a:prstDash val="solid"/>
              <a:round/>
              <a:headEnd type="none" w="med" len="med"/>
              <a:tailEnd type="none" w="med" len="med"/>
            </a:ln>
          </p:spPr>
        </p:cxnSp>
        <p:sp>
          <p:nvSpPr>
            <p:cNvPr id="68" name="Google Shape;68;p15"/>
            <p:cNvSpPr/>
            <p:nvPr/>
          </p:nvSpPr>
          <p:spPr>
            <a:xfrm>
              <a:off x="7378300" y="1814200"/>
              <a:ext cx="664500" cy="664500"/>
            </a:xfrm>
            <a:prstGeom prst="ellipse">
              <a:avLst/>
            </a:pr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9" name="Google Shape;69;p15"/>
          <p:cNvGrpSpPr/>
          <p:nvPr/>
        </p:nvGrpSpPr>
        <p:grpSpPr>
          <a:xfrm rot="1578645" flipH="1">
            <a:off x="2109021" y="2795838"/>
            <a:ext cx="1944805" cy="975633"/>
            <a:chOff x="4369400" y="2545175"/>
            <a:chExt cx="1820900" cy="913475"/>
          </a:xfrm>
        </p:grpSpPr>
        <p:cxnSp>
          <p:nvCxnSpPr>
            <p:cNvPr id="70" name="Google Shape;70;p15"/>
            <p:cNvCxnSpPr/>
            <p:nvPr/>
          </p:nvCxnSpPr>
          <p:spPr>
            <a:xfrm rot="10800000" flipH="1">
              <a:off x="4689400" y="2545175"/>
              <a:ext cx="1500900" cy="592800"/>
            </a:xfrm>
            <a:prstGeom prst="straightConnector1">
              <a:avLst/>
            </a:prstGeom>
            <a:noFill/>
            <a:ln w="9525" cap="flat" cmpd="sng">
              <a:solidFill>
                <a:srgbClr val="000000"/>
              </a:solidFill>
              <a:prstDash val="solid"/>
              <a:round/>
              <a:headEnd type="none" w="med" len="med"/>
              <a:tailEnd type="none" w="med" len="med"/>
            </a:ln>
          </p:spPr>
        </p:cxnSp>
        <p:sp>
          <p:nvSpPr>
            <p:cNvPr id="71" name="Google Shape;71;p15"/>
            <p:cNvSpPr/>
            <p:nvPr/>
          </p:nvSpPr>
          <p:spPr>
            <a:xfrm>
              <a:off x="4369400" y="2794150"/>
              <a:ext cx="664500" cy="664500"/>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72" name="Google Shape;72;p15"/>
          <p:cNvGrpSpPr/>
          <p:nvPr/>
        </p:nvGrpSpPr>
        <p:grpSpPr>
          <a:xfrm rot="1578645" flipH="1">
            <a:off x="1980644" y="2609568"/>
            <a:ext cx="1276075" cy="1710769"/>
            <a:chOff x="4995600" y="2545225"/>
            <a:chExt cx="1194775" cy="1601775"/>
          </a:xfrm>
        </p:grpSpPr>
        <p:cxnSp>
          <p:nvCxnSpPr>
            <p:cNvPr id="73" name="Google Shape;73;p15"/>
            <p:cNvCxnSpPr/>
            <p:nvPr/>
          </p:nvCxnSpPr>
          <p:spPr>
            <a:xfrm rot="10800000" flipH="1">
              <a:off x="5325175" y="2545225"/>
              <a:ext cx="865200" cy="1305000"/>
            </a:xfrm>
            <a:prstGeom prst="straightConnector1">
              <a:avLst/>
            </a:prstGeom>
            <a:noFill/>
            <a:ln w="9525" cap="flat" cmpd="sng">
              <a:solidFill>
                <a:srgbClr val="000000"/>
              </a:solidFill>
              <a:prstDash val="solid"/>
              <a:round/>
              <a:headEnd type="none" w="med" len="med"/>
              <a:tailEnd type="none" w="med" len="med"/>
            </a:ln>
          </p:spPr>
        </p:cxnSp>
        <p:sp>
          <p:nvSpPr>
            <p:cNvPr id="74" name="Google Shape;74;p15"/>
            <p:cNvSpPr/>
            <p:nvPr/>
          </p:nvSpPr>
          <p:spPr>
            <a:xfrm>
              <a:off x="4995600" y="3482500"/>
              <a:ext cx="664500" cy="6645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75" name="Google Shape;75;p15"/>
          <p:cNvGrpSpPr/>
          <p:nvPr/>
        </p:nvGrpSpPr>
        <p:grpSpPr>
          <a:xfrm rot="1578645" flipH="1">
            <a:off x="966801" y="2074508"/>
            <a:ext cx="1383493" cy="664004"/>
            <a:chOff x="6190400" y="2545375"/>
            <a:chExt cx="1295350" cy="621700"/>
          </a:xfrm>
        </p:grpSpPr>
        <p:cxnSp>
          <p:nvCxnSpPr>
            <p:cNvPr id="76" name="Google Shape;76;p15"/>
            <p:cNvCxnSpPr/>
            <p:nvPr/>
          </p:nvCxnSpPr>
          <p:spPr>
            <a:xfrm rot="10800000">
              <a:off x="6190400" y="2545375"/>
              <a:ext cx="1085100" cy="401400"/>
            </a:xfrm>
            <a:prstGeom prst="straightConnector1">
              <a:avLst/>
            </a:prstGeom>
            <a:noFill/>
            <a:ln w="9525" cap="flat" cmpd="sng">
              <a:solidFill>
                <a:srgbClr val="000000"/>
              </a:solidFill>
              <a:prstDash val="solid"/>
              <a:round/>
              <a:headEnd type="none" w="med" len="med"/>
              <a:tailEnd type="none" w="med" len="med"/>
            </a:ln>
          </p:spPr>
        </p:cxnSp>
        <p:sp>
          <p:nvSpPr>
            <p:cNvPr id="77" name="Google Shape;77;p15"/>
            <p:cNvSpPr/>
            <p:nvPr/>
          </p:nvSpPr>
          <p:spPr>
            <a:xfrm>
              <a:off x="7031550" y="2712875"/>
              <a:ext cx="454200" cy="454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15"/>
          <p:cNvGrpSpPr/>
          <p:nvPr/>
        </p:nvGrpSpPr>
        <p:grpSpPr>
          <a:xfrm rot="1578645" flipH="1">
            <a:off x="2459157" y="2311074"/>
            <a:ext cx="1561911" cy="485107"/>
            <a:chOff x="4718425" y="2096250"/>
            <a:chExt cx="1462400" cy="454200"/>
          </a:xfrm>
        </p:grpSpPr>
        <p:cxnSp>
          <p:nvCxnSpPr>
            <p:cNvPr id="79" name="Google Shape;79;p15"/>
            <p:cNvCxnSpPr/>
            <p:nvPr/>
          </p:nvCxnSpPr>
          <p:spPr>
            <a:xfrm>
              <a:off x="4947525" y="2334900"/>
              <a:ext cx="1233300" cy="205500"/>
            </a:xfrm>
            <a:prstGeom prst="straightConnector1">
              <a:avLst/>
            </a:prstGeom>
            <a:noFill/>
            <a:ln w="9525" cap="flat" cmpd="sng">
              <a:solidFill>
                <a:srgbClr val="000000"/>
              </a:solidFill>
              <a:prstDash val="solid"/>
              <a:round/>
              <a:headEnd type="none" w="med" len="med"/>
              <a:tailEnd type="none" w="med" len="med"/>
            </a:ln>
          </p:spPr>
        </p:cxnSp>
        <p:sp>
          <p:nvSpPr>
            <p:cNvPr id="80" name="Google Shape;80;p15"/>
            <p:cNvSpPr/>
            <p:nvPr/>
          </p:nvSpPr>
          <p:spPr>
            <a:xfrm>
              <a:off x="4718425" y="2096250"/>
              <a:ext cx="454200" cy="454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15"/>
          <p:cNvGrpSpPr/>
          <p:nvPr/>
        </p:nvGrpSpPr>
        <p:grpSpPr>
          <a:xfrm rot="1578645" flipH="1">
            <a:off x="1623907" y="1111363"/>
            <a:ext cx="1113158" cy="1112690"/>
            <a:chOff x="6185500" y="1498650"/>
            <a:chExt cx="1042238" cy="1041800"/>
          </a:xfrm>
        </p:grpSpPr>
        <p:cxnSp>
          <p:nvCxnSpPr>
            <p:cNvPr id="82" name="Google Shape;82;p15"/>
            <p:cNvCxnSpPr/>
            <p:nvPr/>
          </p:nvCxnSpPr>
          <p:spPr>
            <a:xfrm flipH="1">
              <a:off x="6185500" y="1746950"/>
              <a:ext cx="822300" cy="793500"/>
            </a:xfrm>
            <a:prstGeom prst="straightConnector1">
              <a:avLst/>
            </a:prstGeom>
            <a:noFill/>
            <a:ln w="9525" cap="flat" cmpd="sng">
              <a:solidFill>
                <a:srgbClr val="000000"/>
              </a:solidFill>
              <a:prstDash val="solid"/>
              <a:round/>
              <a:headEnd type="none" w="med" len="med"/>
              <a:tailEnd type="none" w="med" len="med"/>
            </a:ln>
          </p:spPr>
        </p:cxnSp>
        <p:sp>
          <p:nvSpPr>
            <p:cNvPr id="83" name="Google Shape;83;p15"/>
            <p:cNvSpPr/>
            <p:nvPr/>
          </p:nvSpPr>
          <p:spPr>
            <a:xfrm>
              <a:off x="6773538" y="1498650"/>
              <a:ext cx="454200" cy="454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15"/>
          <p:cNvGrpSpPr/>
          <p:nvPr/>
        </p:nvGrpSpPr>
        <p:grpSpPr>
          <a:xfrm rot="1578645" flipH="1">
            <a:off x="1905919" y="1422624"/>
            <a:ext cx="1250896" cy="1639816"/>
            <a:chOff x="5587975" y="1952850"/>
            <a:chExt cx="1171200" cy="1171200"/>
          </a:xfrm>
        </p:grpSpPr>
        <p:sp>
          <p:nvSpPr>
            <p:cNvPr id="85" name="Google Shape;85;p15"/>
            <p:cNvSpPr/>
            <p:nvPr/>
          </p:nvSpPr>
          <p:spPr>
            <a:xfrm>
              <a:off x="5587975" y="1952850"/>
              <a:ext cx="1171200" cy="11712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5673875" y="2038750"/>
              <a:ext cx="999300" cy="999300"/>
            </a:xfrm>
            <a:prstGeom prst="ellipse">
              <a:avLst/>
            </a:prstGeom>
            <a:solidFill>
              <a:schemeClr val="lt2"/>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a:p>
          </p:txBody>
        </p:sp>
      </p:grpSp>
      <p:grpSp>
        <p:nvGrpSpPr>
          <p:cNvPr id="87" name="Google Shape;87;p15"/>
          <p:cNvGrpSpPr/>
          <p:nvPr/>
        </p:nvGrpSpPr>
        <p:grpSpPr>
          <a:xfrm>
            <a:off x="2154992" y="2116967"/>
            <a:ext cx="580986" cy="579903"/>
            <a:chOff x="1421638" y="4125629"/>
            <a:chExt cx="374709" cy="374010"/>
          </a:xfrm>
        </p:grpSpPr>
        <p:sp>
          <p:nvSpPr>
            <p:cNvPr id="88" name="Google Shape;88;p15"/>
            <p:cNvSpPr/>
            <p:nvPr/>
          </p:nvSpPr>
          <p:spPr>
            <a:xfrm>
              <a:off x="1421638" y="4265954"/>
              <a:ext cx="374709" cy="233685"/>
            </a:xfrm>
            <a:custGeom>
              <a:avLst/>
              <a:gdLst/>
              <a:ahLst/>
              <a:cxnLst/>
              <a:rect l="l" t="t" r="r" b="b"/>
              <a:pathLst>
                <a:path w="11800" h="7359" extrusionOk="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1428052" y="4125629"/>
              <a:ext cx="356958" cy="215585"/>
            </a:xfrm>
            <a:custGeom>
              <a:avLst/>
              <a:gdLst/>
              <a:ahLst/>
              <a:cxnLst/>
              <a:rect l="l" t="t" r="r" b="b"/>
              <a:pathLst>
                <a:path w="11241" h="6789" extrusionOk="0">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85C3FA7E-D1B6-5000-D577-6BC9F11D43E3}"/>
              </a:ext>
            </a:extLst>
          </p:cNvPr>
          <p:cNvSpPr>
            <a:spLocks noGrp="1"/>
          </p:cNvSpPr>
          <p:nvPr>
            <p:ph type="subTitle" idx="1"/>
          </p:nvPr>
        </p:nvSpPr>
        <p:spPr/>
        <p:txBody>
          <a:bodyPr/>
          <a:lstStyle/>
          <a:p>
            <a:r>
              <a:rPr lang="en-US" dirty="0"/>
              <a:t>Celebrating our Differences at Work</a:t>
            </a:r>
          </a:p>
          <a:p>
            <a:endParaRPr lang="en-US" dirty="0"/>
          </a:p>
          <a:p>
            <a:r>
              <a:rPr lang="en-US" dirty="0"/>
              <a:t>Lisa Vogt and Jodi Tobin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18"/>
          <p:cNvGrpSpPr/>
          <p:nvPr/>
        </p:nvGrpSpPr>
        <p:grpSpPr>
          <a:xfrm>
            <a:off x="757868" y="1498014"/>
            <a:ext cx="3861900" cy="471900"/>
            <a:chOff x="710275" y="1452275"/>
            <a:chExt cx="3861900" cy="471900"/>
          </a:xfrm>
        </p:grpSpPr>
        <p:sp>
          <p:nvSpPr>
            <p:cNvPr id="214" name="Google Shape;214;p18"/>
            <p:cNvSpPr/>
            <p:nvPr/>
          </p:nvSpPr>
          <p:spPr>
            <a:xfrm>
              <a:off x="710275" y="1452275"/>
              <a:ext cx="3861900" cy="471900"/>
            </a:xfrm>
            <a:prstGeom prst="roundRect">
              <a:avLst>
                <a:gd name="adj" fmla="val 50000"/>
              </a:avLst>
            </a:prstGeom>
            <a:solidFill>
              <a:schemeClr val="accent1"/>
            </a:solidFill>
            <a:ln>
              <a:noFill/>
            </a:ln>
          </p:spPr>
          <p:txBody>
            <a:bodyPr spcFirstLastPara="1" wrap="square" lIns="64007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rgbClr val="FFFFFF"/>
                </a:solidFill>
              </a:endParaRPr>
            </a:p>
          </p:txBody>
        </p:sp>
        <p:sp>
          <p:nvSpPr>
            <p:cNvPr id="216" name="Google Shape;216;p18"/>
            <p:cNvSpPr/>
            <p:nvPr/>
          </p:nvSpPr>
          <p:spPr>
            <a:xfrm>
              <a:off x="773579" y="1498027"/>
              <a:ext cx="380400" cy="38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18"/>
          <p:cNvGrpSpPr/>
          <p:nvPr/>
        </p:nvGrpSpPr>
        <p:grpSpPr>
          <a:xfrm>
            <a:off x="717452" y="2944790"/>
            <a:ext cx="3861940" cy="1117178"/>
            <a:chOff x="710238" y="2943897"/>
            <a:chExt cx="3861940" cy="1117178"/>
          </a:xfrm>
        </p:grpSpPr>
        <p:sp>
          <p:nvSpPr>
            <p:cNvPr id="218" name="Google Shape;218;p18"/>
            <p:cNvSpPr/>
            <p:nvPr/>
          </p:nvSpPr>
          <p:spPr>
            <a:xfrm>
              <a:off x="710278" y="3589175"/>
              <a:ext cx="3861900" cy="471900"/>
            </a:xfrm>
            <a:prstGeom prst="roundRect">
              <a:avLst>
                <a:gd name="adj" fmla="val 50000"/>
              </a:avLst>
            </a:prstGeom>
            <a:solidFill>
              <a:schemeClr val="accent2"/>
            </a:solidFill>
            <a:ln>
              <a:noFill/>
            </a:ln>
          </p:spPr>
          <p:txBody>
            <a:bodyPr spcFirstLastPara="1" wrap="square" lIns="64007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rgbClr val="FFFFFF"/>
                </a:solidFill>
              </a:endParaRPr>
            </a:p>
          </p:txBody>
        </p:sp>
        <p:sp>
          <p:nvSpPr>
            <p:cNvPr id="219" name="Google Shape;219;p18"/>
            <p:cNvSpPr txBox="1"/>
            <p:nvPr/>
          </p:nvSpPr>
          <p:spPr>
            <a:xfrm>
              <a:off x="710238" y="2943897"/>
              <a:ext cx="2265000" cy="53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Roboto"/>
                <a:ea typeface="Roboto"/>
                <a:cs typeface="Roboto"/>
                <a:sym typeface="Roboto"/>
              </a:endParaRPr>
            </a:p>
          </p:txBody>
        </p:sp>
        <p:sp>
          <p:nvSpPr>
            <p:cNvPr id="220" name="Google Shape;220;p18"/>
            <p:cNvSpPr/>
            <p:nvPr/>
          </p:nvSpPr>
          <p:spPr>
            <a:xfrm>
              <a:off x="773579" y="3634937"/>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18"/>
          <p:cNvGrpSpPr/>
          <p:nvPr/>
        </p:nvGrpSpPr>
        <p:grpSpPr>
          <a:xfrm>
            <a:off x="4572087" y="1452275"/>
            <a:ext cx="3861900" cy="1086081"/>
            <a:chOff x="4572087" y="1452275"/>
            <a:chExt cx="3861900" cy="1086081"/>
          </a:xfrm>
        </p:grpSpPr>
        <p:sp>
          <p:nvSpPr>
            <p:cNvPr id="222" name="Google Shape;222;p18"/>
            <p:cNvSpPr/>
            <p:nvPr/>
          </p:nvSpPr>
          <p:spPr>
            <a:xfrm>
              <a:off x="4572087" y="1452275"/>
              <a:ext cx="3861900" cy="471900"/>
            </a:xfrm>
            <a:prstGeom prst="roundRect">
              <a:avLst>
                <a:gd name="adj" fmla="val 50000"/>
              </a:avLst>
            </a:prstGeom>
            <a:solidFill>
              <a:schemeClr val="accent3"/>
            </a:solidFill>
            <a:ln>
              <a:noFill/>
            </a:ln>
          </p:spPr>
          <p:txBody>
            <a:bodyPr spcFirstLastPara="1" wrap="square" lIns="91425" tIns="91425" rIns="548625" bIns="91425" anchor="ctr" anchorCtr="0">
              <a:noAutofit/>
            </a:bodyPr>
            <a:lstStyle/>
            <a:p>
              <a:pPr marL="0" lvl="0" indent="0" algn="r" rtl="0">
                <a:spcBef>
                  <a:spcPts val="0"/>
                </a:spcBef>
                <a:spcAft>
                  <a:spcPts val="0"/>
                </a:spcAft>
                <a:buClr>
                  <a:schemeClr val="dk1"/>
                </a:buClr>
                <a:buSzPts val="1100"/>
                <a:buFont typeface="Arial"/>
                <a:buNone/>
              </a:pPr>
              <a:r>
                <a:rPr lang="en-US" dirty="0">
                  <a:solidFill>
                    <a:srgbClr val="FFFFFF"/>
                  </a:solidFill>
                </a:rPr>
                <a:t>		</a:t>
              </a:r>
              <a:endParaRPr dirty="0">
                <a:solidFill>
                  <a:srgbClr val="FFFFFF"/>
                </a:solidFill>
              </a:endParaRPr>
            </a:p>
          </p:txBody>
        </p:sp>
        <p:sp>
          <p:nvSpPr>
            <p:cNvPr id="223" name="Google Shape;223;p18"/>
            <p:cNvSpPr txBox="1"/>
            <p:nvPr/>
          </p:nvSpPr>
          <p:spPr>
            <a:xfrm>
              <a:off x="6168763" y="2003456"/>
              <a:ext cx="22650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dirty="0">
                <a:latin typeface="Roboto"/>
                <a:ea typeface="Roboto"/>
                <a:cs typeface="Roboto"/>
                <a:sym typeface="Roboto"/>
              </a:endParaRPr>
            </a:p>
          </p:txBody>
        </p:sp>
        <p:sp>
          <p:nvSpPr>
            <p:cNvPr id="224" name="Google Shape;224;p18"/>
            <p:cNvSpPr/>
            <p:nvPr/>
          </p:nvSpPr>
          <p:spPr>
            <a:xfrm>
              <a:off x="7990183" y="1498014"/>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8"/>
          <p:cNvGrpSpPr/>
          <p:nvPr/>
        </p:nvGrpSpPr>
        <p:grpSpPr>
          <a:xfrm>
            <a:off x="4571915" y="2943905"/>
            <a:ext cx="3861900" cy="1117170"/>
            <a:chOff x="4571915" y="2943905"/>
            <a:chExt cx="3861900" cy="1117170"/>
          </a:xfrm>
        </p:grpSpPr>
        <p:sp>
          <p:nvSpPr>
            <p:cNvPr id="226" name="Google Shape;226;p18"/>
            <p:cNvSpPr/>
            <p:nvPr/>
          </p:nvSpPr>
          <p:spPr>
            <a:xfrm>
              <a:off x="4571915" y="3589175"/>
              <a:ext cx="3861900" cy="471900"/>
            </a:xfrm>
            <a:prstGeom prst="roundRect">
              <a:avLst>
                <a:gd name="adj" fmla="val 50000"/>
              </a:avLst>
            </a:prstGeom>
            <a:solidFill>
              <a:schemeClr val="accent4"/>
            </a:solidFill>
            <a:ln>
              <a:noFill/>
            </a:ln>
          </p:spPr>
          <p:txBody>
            <a:bodyPr spcFirstLastPara="1" wrap="square" lIns="91425" tIns="91425" rIns="548625" bIns="91425" anchor="ctr" anchorCtr="0">
              <a:noAutofit/>
            </a:bodyPr>
            <a:lstStyle/>
            <a:p>
              <a:pPr marL="0" lvl="0" indent="0" algn="r" rtl="0">
                <a:spcBef>
                  <a:spcPts val="0"/>
                </a:spcBef>
                <a:spcAft>
                  <a:spcPts val="0"/>
                </a:spcAft>
                <a:buClr>
                  <a:schemeClr val="dk1"/>
                </a:buClr>
                <a:buSzPts val="1100"/>
                <a:buFont typeface="Arial"/>
                <a:buNone/>
              </a:pPr>
              <a:endParaRPr dirty="0">
                <a:solidFill>
                  <a:srgbClr val="FFFFFF"/>
                </a:solidFill>
              </a:endParaRPr>
            </a:p>
          </p:txBody>
        </p:sp>
        <p:sp>
          <p:nvSpPr>
            <p:cNvPr id="227" name="Google Shape;227;p18"/>
            <p:cNvSpPr txBox="1"/>
            <p:nvPr/>
          </p:nvSpPr>
          <p:spPr>
            <a:xfrm>
              <a:off x="6168738" y="2943905"/>
              <a:ext cx="22650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dirty="0">
                  <a:latin typeface="Roboto"/>
                  <a:ea typeface="Roboto"/>
                  <a:cs typeface="Roboto"/>
                  <a:sym typeface="Roboto"/>
                </a:rPr>
                <a:t>l</a:t>
              </a:r>
              <a:endParaRPr sz="1200" dirty="0">
                <a:latin typeface="Roboto"/>
                <a:ea typeface="Roboto"/>
                <a:cs typeface="Roboto"/>
                <a:sym typeface="Roboto"/>
              </a:endParaRPr>
            </a:p>
          </p:txBody>
        </p:sp>
        <p:sp>
          <p:nvSpPr>
            <p:cNvPr id="228" name="Google Shape;228;p18"/>
            <p:cNvSpPr/>
            <p:nvPr/>
          </p:nvSpPr>
          <p:spPr>
            <a:xfrm>
              <a:off x="7990183" y="3634821"/>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18"/>
          <p:cNvGrpSpPr/>
          <p:nvPr/>
        </p:nvGrpSpPr>
        <p:grpSpPr>
          <a:xfrm>
            <a:off x="8074935" y="1582712"/>
            <a:ext cx="210895" cy="210895"/>
            <a:chOff x="5049725" y="249400"/>
            <a:chExt cx="481825" cy="481825"/>
          </a:xfrm>
        </p:grpSpPr>
        <p:sp>
          <p:nvSpPr>
            <p:cNvPr id="230" name="Google Shape;230;p18"/>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1" name="Google Shape;231;p18"/>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2" name="Google Shape;232;p18"/>
          <p:cNvGrpSpPr/>
          <p:nvPr/>
        </p:nvGrpSpPr>
        <p:grpSpPr>
          <a:xfrm>
            <a:off x="8074935" y="3719450"/>
            <a:ext cx="210895" cy="210895"/>
            <a:chOff x="5660400" y="238125"/>
            <a:chExt cx="481825" cy="481825"/>
          </a:xfrm>
        </p:grpSpPr>
        <p:sp>
          <p:nvSpPr>
            <p:cNvPr id="233" name="Google Shape;233;p18"/>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 name="Google Shape;234;p18"/>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35" name="Google Shape;235;p18"/>
          <p:cNvSpPr/>
          <p:nvPr/>
        </p:nvSpPr>
        <p:spPr>
          <a:xfrm>
            <a:off x="869848" y="3719581"/>
            <a:ext cx="187861" cy="210895"/>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236" name="Google Shape;236;p18"/>
          <p:cNvGrpSpPr/>
          <p:nvPr/>
        </p:nvGrpSpPr>
        <p:grpSpPr>
          <a:xfrm>
            <a:off x="871096" y="1582738"/>
            <a:ext cx="185366" cy="210895"/>
            <a:chOff x="6264525" y="842250"/>
            <a:chExt cx="423500" cy="481825"/>
          </a:xfrm>
        </p:grpSpPr>
        <p:sp>
          <p:nvSpPr>
            <p:cNvPr id="237" name="Google Shape;237;p18"/>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8" name="Google Shape;238;p18"/>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9" name="Google Shape;239;p18"/>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0" name="Google Shape;240;p18"/>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1" name="Google Shape;241;p18"/>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2" name="Google Shape;242;p18"/>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3" name="Google Shape;243;p18"/>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44" name="Google Shape;244;p18"/>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Microgeneration:  Gen Jones</a:t>
            </a:r>
            <a:endParaRPr dirty="0"/>
          </a:p>
        </p:txBody>
      </p:sp>
      <p:sp>
        <p:nvSpPr>
          <p:cNvPr id="249" name="Google Shape;249;p18"/>
          <p:cNvSpPr/>
          <p:nvPr/>
        </p:nvSpPr>
        <p:spPr>
          <a:xfrm>
            <a:off x="4402392" y="2101698"/>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 name="TextBox 2">
            <a:extLst>
              <a:ext uri="{FF2B5EF4-FFF2-40B4-BE49-F238E27FC236}">
                <a16:creationId xmlns:a16="http://schemas.microsoft.com/office/drawing/2014/main" id="{DF6A9AE3-9A1A-B0BE-5958-85A8F34A10A0}"/>
              </a:ext>
            </a:extLst>
          </p:cNvPr>
          <p:cNvSpPr txBox="1"/>
          <p:nvPr/>
        </p:nvSpPr>
        <p:spPr>
          <a:xfrm>
            <a:off x="791029" y="1748473"/>
            <a:ext cx="2467428" cy="307777"/>
          </a:xfrm>
          <a:prstGeom prst="rect">
            <a:avLst/>
          </a:prstGeom>
          <a:noFill/>
        </p:spPr>
        <p:txBody>
          <a:bodyPr wrap="square" rtlCol="0">
            <a:spAutoFit/>
          </a:bodyPr>
          <a:lstStyle/>
          <a:p>
            <a:r>
              <a:rPr lang="en-US" dirty="0"/>
              <a:t> </a:t>
            </a:r>
          </a:p>
        </p:txBody>
      </p:sp>
      <p:sp>
        <p:nvSpPr>
          <p:cNvPr id="9" name="TextBox 8">
            <a:extLst>
              <a:ext uri="{FF2B5EF4-FFF2-40B4-BE49-F238E27FC236}">
                <a16:creationId xmlns:a16="http://schemas.microsoft.com/office/drawing/2014/main" id="{81DF0B1B-C7DF-44AF-9078-62DF934E6204}"/>
              </a:ext>
            </a:extLst>
          </p:cNvPr>
          <p:cNvSpPr txBox="1"/>
          <p:nvPr/>
        </p:nvSpPr>
        <p:spPr>
          <a:xfrm>
            <a:off x="3160808" y="2312329"/>
            <a:ext cx="5209775" cy="707886"/>
          </a:xfrm>
          <a:prstGeom prst="rect">
            <a:avLst/>
          </a:prstGeom>
          <a:noFill/>
        </p:spPr>
        <p:txBody>
          <a:bodyPr wrap="square" rtlCol="0">
            <a:spAutoFit/>
          </a:bodyPr>
          <a:lstStyle/>
          <a:p>
            <a:r>
              <a:rPr lang="en-US" sz="4000" dirty="0"/>
              <a:t>1955-1965</a:t>
            </a:r>
          </a:p>
        </p:txBody>
      </p:sp>
      <p:sp>
        <p:nvSpPr>
          <p:cNvPr id="2" name="TextBox 1">
            <a:extLst>
              <a:ext uri="{FF2B5EF4-FFF2-40B4-BE49-F238E27FC236}">
                <a16:creationId xmlns:a16="http://schemas.microsoft.com/office/drawing/2014/main" id="{06E01D0E-87A4-4E58-839A-7491E052E922}"/>
              </a:ext>
            </a:extLst>
          </p:cNvPr>
          <p:cNvSpPr txBox="1"/>
          <p:nvPr/>
        </p:nvSpPr>
        <p:spPr>
          <a:xfrm>
            <a:off x="1561610" y="1491451"/>
            <a:ext cx="1843774" cy="523220"/>
          </a:xfrm>
          <a:prstGeom prst="rect">
            <a:avLst/>
          </a:prstGeom>
          <a:noFill/>
        </p:spPr>
        <p:txBody>
          <a:bodyPr wrap="none" rtlCol="0">
            <a:spAutoFit/>
          </a:bodyPr>
          <a:lstStyle/>
          <a:p>
            <a:r>
              <a:rPr lang="en-US" sz="2800" dirty="0"/>
              <a:t>Watergate</a:t>
            </a:r>
          </a:p>
        </p:txBody>
      </p:sp>
      <p:sp>
        <p:nvSpPr>
          <p:cNvPr id="10" name="TextBox 9">
            <a:extLst>
              <a:ext uri="{FF2B5EF4-FFF2-40B4-BE49-F238E27FC236}">
                <a16:creationId xmlns:a16="http://schemas.microsoft.com/office/drawing/2014/main" id="{B870B3ED-D459-47F1-8502-53FF7CA418A0}"/>
              </a:ext>
            </a:extLst>
          </p:cNvPr>
          <p:cNvSpPr txBox="1"/>
          <p:nvPr/>
        </p:nvSpPr>
        <p:spPr>
          <a:xfrm>
            <a:off x="5103585" y="1457381"/>
            <a:ext cx="2669808" cy="461665"/>
          </a:xfrm>
          <a:prstGeom prst="rect">
            <a:avLst/>
          </a:prstGeom>
          <a:noFill/>
        </p:spPr>
        <p:txBody>
          <a:bodyPr wrap="square" rtlCol="0">
            <a:spAutoFit/>
          </a:bodyPr>
          <a:lstStyle/>
          <a:p>
            <a:r>
              <a:rPr lang="en-US" sz="2400" dirty="0"/>
              <a:t>Grew up with TV</a:t>
            </a:r>
          </a:p>
        </p:txBody>
      </p:sp>
      <p:sp>
        <p:nvSpPr>
          <p:cNvPr id="11" name="TextBox 10">
            <a:extLst>
              <a:ext uri="{FF2B5EF4-FFF2-40B4-BE49-F238E27FC236}">
                <a16:creationId xmlns:a16="http://schemas.microsoft.com/office/drawing/2014/main" id="{127BE0BB-835B-415E-8211-4D369FA5E2B7}"/>
              </a:ext>
            </a:extLst>
          </p:cNvPr>
          <p:cNvSpPr txBox="1"/>
          <p:nvPr/>
        </p:nvSpPr>
        <p:spPr>
          <a:xfrm>
            <a:off x="1056462" y="3593968"/>
            <a:ext cx="4071892" cy="400110"/>
          </a:xfrm>
          <a:prstGeom prst="rect">
            <a:avLst/>
          </a:prstGeom>
          <a:noFill/>
        </p:spPr>
        <p:txBody>
          <a:bodyPr wrap="square" rtlCol="0">
            <a:spAutoFit/>
          </a:bodyPr>
          <a:lstStyle/>
          <a:p>
            <a:r>
              <a:rPr lang="en-US" sz="2000" dirty="0"/>
              <a:t>Keeping up with the Joneses</a:t>
            </a:r>
          </a:p>
        </p:txBody>
      </p:sp>
      <p:sp>
        <p:nvSpPr>
          <p:cNvPr id="12" name="TextBox 11">
            <a:extLst>
              <a:ext uri="{FF2B5EF4-FFF2-40B4-BE49-F238E27FC236}">
                <a16:creationId xmlns:a16="http://schemas.microsoft.com/office/drawing/2014/main" id="{49DDADD6-8B1E-4288-AF5D-3A85FA238947}"/>
              </a:ext>
            </a:extLst>
          </p:cNvPr>
          <p:cNvSpPr txBox="1"/>
          <p:nvPr/>
        </p:nvSpPr>
        <p:spPr>
          <a:xfrm>
            <a:off x="5161147" y="3634821"/>
            <a:ext cx="2504572" cy="461665"/>
          </a:xfrm>
          <a:prstGeom prst="rect">
            <a:avLst/>
          </a:prstGeom>
          <a:noFill/>
        </p:spPr>
        <p:txBody>
          <a:bodyPr wrap="square" rtlCol="0">
            <a:spAutoFit/>
          </a:bodyPr>
          <a:lstStyle/>
          <a:p>
            <a:r>
              <a:rPr lang="en-US" sz="2400" dirty="0"/>
              <a:t>Military service</a:t>
            </a:r>
          </a:p>
        </p:txBody>
      </p:sp>
    </p:spTree>
    <p:extLst>
      <p:ext uri="{BB962C8B-B14F-4D97-AF65-F5344CB8AC3E}">
        <p14:creationId xmlns:p14="http://schemas.microsoft.com/office/powerpoint/2010/main" val="255729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18"/>
          <p:cNvGrpSpPr/>
          <p:nvPr/>
        </p:nvGrpSpPr>
        <p:grpSpPr>
          <a:xfrm>
            <a:off x="710275" y="1452275"/>
            <a:ext cx="3861900" cy="471900"/>
            <a:chOff x="710275" y="1452275"/>
            <a:chExt cx="3861900" cy="471900"/>
          </a:xfrm>
        </p:grpSpPr>
        <p:sp>
          <p:nvSpPr>
            <p:cNvPr id="214" name="Google Shape;214;p18"/>
            <p:cNvSpPr/>
            <p:nvPr/>
          </p:nvSpPr>
          <p:spPr>
            <a:xfrm>
              <a:off x="710275" y="1452275"/>
              <a:ext cx="3861900" cy="471900"/>
            </a:xfrm>
            <a:prstGeom prst="roundRect">
              <a:avLst>
                <a:gd name="adj" fmla="val 50000"/>
              </a:avLst>
            </a:prstGeom>
            <a:solidFill>
              <a:schemeClr val="accent1"/>
            </a:solidFill>
            <a:ln>
              <a:noFill/>
            </a:ln>
          </p:spPr>
          <p:txBody>
            <a:bodyPr spcFirstLastPara="1" wrap="square" lIns="64007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rgbClr val="FFFFFF"/>
                </a:solidFill>
              </a:endParaRPr>
            </a:p>
          </p:txBody>
        </p:sp>
        <p:sp>
          <p:nvSpPr>
            <p:cNvPr id="216" name="Google Shape;216;p18"/>
            <p:cNvSpPr/>
            <p:nvPr/>
          </p:nvSpPr>
          <p:spPr>
            <a:xfrm>
              <a:off x="773579" y="1498027"/>
              <a:ext cx="380400" cy="38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18"/>
          <p:cNvGrpSpPr/>
          <p:nvPr/>
        </p:nvGrpSpPr>
        <p:grpSpPr>
          <a:xfrm>
            <a:off x="710238" y="2943897"/>
            <a:ext cx="3861940" cy="1117178"/>
            <a:chOff x="710238" y="2943897"/>
            <a:chExt cx="3861940" cy="1117178"/>
          </a:xfrm>
        </p:grpSpPr>
        <p:sp>
          <p:nvSpPr>
            <p:cNvPr id="218" name="Google Shape;218;p18"/>
            <p:cNvSpPr/>
            <p:nvPr/>
          </p:nvSpPr>
          <p:spPr>
            <a:xfrm>
              <a:off x="710278" y="3589175"/>
              <a:ext cx="3861900" cy="471900"/>
            </a:xfrm>
            <a:prstGeom prst="roundRect">
              <a:avLst>
                <a:gd name="adj" fmla="val 50000"/>
              </a:avLst>
            </a:prstGeom>
            <a:solidFill>
              <a:schemeClr val="accent2"/>
            </a:solidFill>
            <a:ln>
              <a:noFill/>
            </a:ln>
          </p:spPr>
          <p:txBody>
            <a:bodyPr spcFirstLastPara="1" wrap="square" lIns="64007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rgbClr val="FFFFFF"/>
                </a:solidFill>
              </a:endParaRPr>
            </a:p>
          </p:txBody>
        </p:sp>
        <p:sp>
          <p:nvSpPr>
            <p:cNvPr id="219" name="Google Shape;219;p18"/>
            <p:cNvSpPr txBox="1"/>
            <p:nvPr/>
          </p:nvSpPr>
          <p:spPr>
            <a:xfrm>
              <a:off x="710238" y="2943897"/>
              <a:ext cx="2265000" cy="53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Roboto"/>
                <a:ea typeface="Roboto"/>
                <a:cs typeface="Roboto"/>
                <a:sym typeface="Roboto"/>
              </a:endParaRPr>
            </a:p>
          </p:txBody>
        </p:sp>
        <p:sp>
          <p:nvSpPr>
            <p:cNvPr id="220" name="Google Shape;220;p18"/>
            <p:cNvSpPr/>
            <p:nvPr/>
          </p:nvSpPr>
          <p:spPr>
            <a:xfrm>
              <a:off x="773579" y="3634937"/>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18"/>
          <p:cNvGrpSpPr/>
          <p:nvPr/>
        </p:nvGrpSpPr>
        <p:grpSpPr>
          <a:xfrm>
            <a:off x="4572087" y="1452275"/>
            <a:ext cx="3861900" cy="1086081"/>
            <a:chOff x="4572087" y="1452275"/>
            <a:chExt cx="3861900" cy="1086081"/>
          </a:xfrm>
        </p:grpSpPr>
        <p:sp>
          <p:nvSpPr>
            <p:cNvPr id="222" name="Google Shape;222;p18"/>
            <p:cNvSpPr/>
            <p:nvPr/>
          </p:nvSpPr>
          <p:spPr>
            <a:xfrm>
              <a:off x="4572087" y="1452275"/>
              <a:ext cx="3861900" cy="471900"/>
            </a:xfrm>
            <a:prstGeom prst="roundRect">
              <a:avLst>
                <a:gd name="adj" fmla="val 50000"/>
              </a:avLst>
            </a:prstGeom>
            <a:solidFill>
              <a:schemeClr val="accent3"/>
            </a:solidFill>
            <a:ln>
              <a:noFill/>
            </a:ln>
          </p:spPr>
          <p:txBody>
            <a:bodyPr spcFirstLastPara="1" wrap="square" lIns="91425" tIns="91425" rIns="548625" bIns="91425" anchor="ctr" anchorCtr="0">
              <a:noAutofit/>
            </a:bodyPr>
            <a:lstStyle/>
            <a:p>
              <a:pPr marL="0" lvl="0" indent="0" algn="r" rtl="0">
                <a:spcBef>
                  <a:spcPts val="0"/>
                </a:spcBef>
                <a:spcAft>
                  <a:spcPts val="0"/>
                </a:spcAft>
                <a:buClr>
                  <a:schemeClr val="dk1"/>
                </a:buClr>
                <a:buSzPts val="1100"/>
                <a:buFont typeface="Arial"/>
                <a:buNone/>
              </a:pPr>
              <a:r>
                <a:rPr lang="en-US" dirty="0">
                  <a:solidFill>
                    <a:srgbClr val="FFFFFF"/>
                  </a:solidFill>
                </a:rPr>
                <a:t>		</a:t>
              </a:r>
            </a:p>
          </p:txBody>
        </p:sp>
        <p:sp>
          <p:nvSpPr>
            <p:cNvPr id="223" name="Google Shape;223;p18"/>
            <p:cNvSpPr txBox="1"/>
            <p:nvPr/>
          </p:nvSpPr>
          <p:spPr>
            <a:xfrm>
              <a:off x="6168763" y="2003456"/>
              <a:ext cx="22650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dirty="0">
                <a:latin typeface="Roboto"/>
                <a:ea typeface="Roboto"/>
                <a:cs typeface="Roboto"/>
                <a:sym typeface="Roboto"/>
              </a:endParaRPr>
            </a:p>
          </p:txBody>
        </p:sp>
        <p:sp>
          <p:nvSpPr>
            <p:cNvPr id="224" name="Google Shape;224;p18"/>
            <p:cNvSpPr/>
            <p:nvPr/>
          </p:nvSpPr>
          <p:spPr>
            <a:xfrm>
              <a:off x="7990183" y="1498014"/>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8"/>
          <p:cNvGrpSpPr/>
          <p:nvPr/>
        </p:nvGrpSpPr>
        <p:grpSpPr>
          <a:xfrm>
            <a:off x="4571915" y="2943905"/>
            <a:ext cx="3861900" cy="1117170"/>
            <a:chOff x="4571915" y="2943905"/>
            <a:chExt cx="3861900" cy="1117170"/>
          </a:xfrm>
        </p:grpSpPr>
        <p:sp>
          <p:nvSpPr>
            <p:cNvPr id="226" name="Google Shape;226;p18"/>
            <p:cNvSpPr/>
            <p:nvPr/>
          </p:nvSpPr>
          <p:spPr>
            <a:xfrm>
              <a:off x="4571915" y="3589175"/>
              <a:ext cx="3861900" cy="471900"/>
            </a:xfrm>
            <a:prstGeom prst="roundRect">
              <a:avLst>
                <a:gd name="adj" fmla="val 50000"/>
              </a:avLst>
            </a:prstGeom>
            <a:solidFill>
              <a:schemeClr val="accent4"/>
            </a:solidFill>
            <a:ln>
              <a:noFill/>
            </a:ln>
          </p:spPr>
          <p:txBody>
            <a:bodyPr spcFirstLastPara="1" wrap="square" lIns="91425" tIns="91425" rIns="548625" bIns="91425" anchor="ctr" anchorCtr="0">
              <a:noAutofit/>
            </a:bodyPr>
            <a:lstStyle/>
            <a:p>
              <a:pPr marL="0" lvl="0" indent="0" algn="r" rtl="0">
                <a:spcBef>
                  <a:spcPts val="0"/>
                </a:spcBef>
                <a:spcAft>
                  <a:spcPts val="0"/>
                </a:spcAft>
                <a:buClr>
                  <a:schemeClr val="dk1"/>
                </a:buClr>
                <a:buSzPts val="1100"/>
                <a:buFont typeface="Arial"/>
                <a:buNone/>
              </a:pPr>
              <a:endParaRPr dirty="0">
                <a:solidFill>
                  <a:srgbClr val="FFFFFF"/>
                </a:solidFill>
              </a:endParaRPr>
            </a:p>
          </p:txBody>
        </p:sp>
        <p:sp>
          <p:nvSpPr>
            <p:cNvPr id="227" name="Google Shape;227;p18"/>
            <p:cNvSpPr txBox="1"/>
            <p:nvPr/>
          </p:nvSpPr>
          <p:spPr>
            <a:xfrm>
              <a:off x="6168738" y="2943905"/>
              <a:ext cx="22650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dirty="0">
                  <a:latin typeface="Roboto"/>
                  <a:ea typeface="Roboto"/>
                  <a:cs typeface="Roboto"/>
                  <a:sym typeface="Roboto"/>
                </a:rPr>
                <a:t>l</a:t>
              </a:r>
              <a:endParaRPr sz="1200" dirty="0">
                <a:latin typeface="Roboto"/>
                <a:ea typeface="Roboto"/>
                <a:cs typeface="Roboto"/>
                <a:sym typeface="Roboto"/>
              </a:endParaRPr>
            </a:p>
          </p:txBody>
        </p:sp>
        <p:sp>
          <p:nvSpPr>
            <p:cNvPr id="228" name="Google Shape;228;p18"/>
            <p:cNvSpPr/>
            <p:nvPr/>
          </p:nvSpPr>
          <p:spPr>
            <a:xfrm>
              <a:off x="7990183" y="3634821"/>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18"/>
          <p:cNvGrpSpPr/>
          <p:nvPr/>
        </p:nvGrpSpPr>
        <p:grpSpPr>
          <a:xfrm>
            <a:off x="8074935" y="1582712"/>
            <a:ext cx="210895" cy="210895"/>
            <a:chOff x="5049725" y="249400"/>
            <a:chExt cx="481825" cy="481825"/>
          </a:xfrm>
        </p:grpSpPr>
        <p:sp>
          <p:nvSpPr>
            <p:cNvPr id="230" name="Google Shape;230;p18"/>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1" name="Google Shape;231;p18"/>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2" name="Google Shape;232;p18"/>
          <p:cNvGrpSpPr/>
          <p:nvPr/>
        </p:nvGrpSpPr>
        <p:grpSpPr>
          <a:xfrm>
            <a:off x="8074935" y="3719450"/>
            <a:ext cx="210895" cy="210895"/>
            <a:chOff x="5660400" y="238125"/>
            <a:chExt cx="481825" cy="481825"/>
          </a:xfrm>
        </p:grpSpPr>
        <p:sp>
          <p:nvSpPr>
            <p:cNvPr id="233" name="Google Shape;233;p18"/>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 name="Google Shape;234;p18"/>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35" name="Google Shape;235;p18"/>
          <p:cNvSpPr/>
          <p:nvPr/>
        </p:nvSpPr>
        <p:spPr>
          <a:xfrm>
            <a:off x="869848" y="3719581"/>
            <a:ext cx="187861" cy="210895"/>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236" name="Google Shape;236;p18"/>
          <p:cNvGrpSpPr/>
          <p:nvPr/>
        </p:nvGrpSpPr>
        <p:grpSpPr>
          <a:xfrm>
            <a:off x="871096" y="1582738"/>
            <a:ext cx="185366" cy="210895"/>
            <a:chOff x="6264525" y="842250"/>
            <a:chExt cx="423500" cy="481825"/>
          </a:xfrm>
        </p:grpSpPr>
        <p:sp>
          <p:nvSpPr>
            <p:cNvPr id="237" name="Google Shape;237;p18"/>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8" name="Google Shape;238;p18"/>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9" name="Google Shape;239;p18"/>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0" name="Google Shape;240;p18"/>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1" name="Google Shape;241;p18"/>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2" name="Google Shape;242;p18"/>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3" name="Google Shape;243;p18"/>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44" name="Google Shape;244;p18"/>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Microgeneration:  Xennials</a:t>
            </a:r>
            <a:endParaRPr dirty="0"/>
          </a:p>
        </p:txBody>
      </p:sp>
      <p:sp>
        <p:nvSpPr>
          <p:cNvPr id="249" name="Google Shape;249;p18"/>
          <p:cNvSpPr/>
          <p:nvPr/>
        </p:nvSpPr>
        <p:spPr>
          <a:xfrm>
            <a:off x="4402392" y="2101698"/>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 name="TextBox 1">
            <a:extLst>
              <a:ext uri="{FF2B5EF4-FFF2-40B4-BE49-F238E27FC236}">
                <a16:creationId xmlns:a16="http://schemas.microsoft.com/office/drawing/2014/main" id="{16E47DA5-B2C2-7E2A-3A6A-423D8F23E6CD}"/>
              </a:ext>
            </a:extLst>
          </p:cNvPr>
          <p:cNvSpPr txBox="1"/>
          <p:nvPr/>
        </p:nvSpPr>
        <p:spPr>
          <a:xfrm>
            <a:off x="2830838" y="1878414"/>
            <a:ext cx="4470400" cy="1200329"/>
          </a:xfrm>
          <a:prstGeom prst="rect">
            <a:avLst/>
          </a:prstGeom>
          <a:noFill/>
        </p:spPr>
        <p:txBody>
          <a:bodyPr wrap="square" rtlCol="0">
            <a:spAutoFit/>
          </a:bodyPr>
          <a:lstStyle/>
          <a:p>
            <a:r>
              <a:rPr lang="en-US" dirty="0"/>
              <a:t>                                   </a:t>
            </a:r>
          </a:p>
          <a:p>
            <a:endParaRPr lang="en-US" dirty="0"/>
          </a:p>
          <a:p>
            <a:r>
              <a:rPr lang="en-US" sz="4400" dirty="0"/>
              <a:t>1977-1985</a:t>
            </a:r>
          </a:p>
        </p:txBody>
      </p:sp>
      <p:sp>
        <p:nvSpPr>
          <p:cNvPr id="6" name="TextBox 5">
            <a:extLst>
              <a:ext uri="{FF2B5EF4-FFF2-40B4-BE49-F238E27FC236}">
                <a16:creationId xmlns:a16="http://schemas.microsoft.com/office/drawing/2014/main" id="{29E28846-76CE-4958-B76B-25BBB159054C}"/>
              </a:ext>
            </a:extLst>
          </p:cNvPr>
          <p:cNvSpPr txBox="1"/>
          <p:nvPr/>
        </p:nvSpPr>
        <p:spPr>
          <a:xfrm>
            <a:off x="1495884" y="1439397"/>
            <a:ext cx="3245761" cy="461665"/>
          </a:xfrm>
          <a:prstGeom prst="rect">
            <a:avLst/>
          </a:prstGeom>
          <a:noFill/>
        </p:spPr>
        <p:txBody>
          <a:bodyPr wrap="square" rtlCol="0">
            <a:spAutoFit/>
          </a:bodyPr>
          <a:lstStyle/>
          <a:p>
            <a:r>
              <a:rPr lang="en-US" sz="2400" dirty="0"/>
              <a:t>Star Wars trilogy</a:t>
            </a:r>
          </a:p>
        </p:txBody>
      </p:sp>
      <p:sp>
        <p:nvSpPr>
          <p:cNvPr id="10" name="TextBox 9">
            <a:extLst>
              <a:ext uri="{FF2B5EF4-FFF2-40B4-BE49-F238E27FC236}">
                <a16:creationId xmlns:a16="http://schemas.microsoft.com/office/drawing/2014/main" id="{A35D45EA-61C3-45EB-98D4-A0A7077B6608}"/>
              </a:ext>
            </a:extLst>
          </p:cNvPr>
          <p:cNvSpPr txBox="1"/>
          <p:nvPr/>
        </p:nvSpPr>
        <p:spPr>
          <a:xfrm>
            <a:off x="4513770" y="1463013"/>
            <a:ext cx="5574936" cy="369332"/>
          </a:xfrm>
          <a:prstGeom prst="rect">
            <a:avLst/>
          </a:prstGeom>
          <a:noFill/>
        </p:spPr>
        <p:txBody>
          <a:bodyPr wrap="square" rtlCol="0">
            <a:spAutoFit/>
          </a:bodyPr>
          <a:lstStyle/>
          <a:p>
            <a:r>
              <a:rPr lang="en-US" sz="1800" dirty="0"/>
              <a:t>In between Gen X and Millennials</a:t>
            </a:r>
          </a:p>
        </p:txBody>
      </p:sp>
      <p:sp>
        <p:nvSpPr>
          <p:cNvPr id="43" name="TextBox 42">
            <a:extLst>
              <a:ext uri="{FF2B5EF4-FFF2-40B4-BE49-F238E27FC236}">
                <a16:creationId xmlns:a16="http://schemas.microsoft.com/office/drawing/2014/main" id="{0663D0C6-36FA-492C-B15F-B13C95BC7BEB}"/>
              </a:ext>
            </a:extLst>
          </p:cNvPr>
          <p:cNvSpPr txBox="1"/>
          <p:nvPr/>
        </p:nvSpPr>
        <p:spPr>
          <a:xfrm>
            <a:off x="4866585" y="3599410"/>
            <a:ext cx="5574936" cy="461665"/>
          </a:xfrm>
          <a:prstGeom prst="rect">
            <a:avLst/>
          </a:prstGeom>
          <a:noFill/>
        </p:spPr>
        <p:txBody>
          <a:bodyPr wrap="square" rtlCol="0">
            <a:spAutoFit/>
          </a:bodyPr>
          <a:lstStyle/>
          <a:p>
            <a:r>
              <a:rPr lang="en-US" sz="2400" dirty="0"/>
              <a:t>From cassettes to CDs</a:t>
            </a:r>
          </a:p>
        </p:txBody>
      </p:sp>
      <p:sp>
        <p:nvSpPr>
          <p:cNvPr id="44" name="TextBox 43">
            <a:extLst>
              <a:ext uri="{FF2B5EF4-FFF2-40B4-BE49-F238E27FC236}">
                <a16:creationId xmlns:a16="http://schemas.microsoft.com/office/drawing/2014/main" id="{814847C9-A62E-4FB7-B2CA-3C95D82DB389}"/>
              </a:ext>
            </a:extLst>
          </p:cNvPr>
          <p:cNvSpPr txBox="1"/>
          <p:nvPr/>
        </p:nvSpPr>
        <p:spPr>
          <a:xfrm>
            <a:off x="1075264" y="3502042"/>
            <a:ext cx="5574936" cy="646331"/>
          </a:xfrm>
          <a:prstGeom prst="rect">
            <a:avLst/>
          </a:prstGeom>
          <a:noFill/>
        </p:spPr>
        <p:txBody>
          <a:bodyPr wrap="square" rtlCol="0">
            <a:spAutoFit/>
          </a:bodyPr>
          <a:lstStyle/>
          <a:p>
            <a:r>
              <a:rPr lang="en-US" sz="1800" dirty="0"/>
              <a:t>Already working when</a:t>
            </a:r>
          </a:p>
          <a:p>
            <a:r>
              <a:rPr lang="en-US" sz="1800" dirty="0"/>
              <a:t>the recession hit</a:t>
            </a:r>
          </a:p>
        </p:txBody>
      </p:sp>
    </p:spTree>
    <p:extLst>
      <p:ext uri="{BB962C8B-B14F-4D97-AF65-F5344CB8AC3E}">
        <p14:creationId xmlns:p14="http://schemas.microsoft.com/office/powerpoint/2010/main" val="302281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13;p18">
            <a:extLst>
              <a:ext uri="{FF2B5EF4-FFF2-40B4-BE49-F238E27FC236}">
                <a16:creationId xmlns:a16="http://schemas.microsoft.com/office/drawing/2014/main" id="{BCCAFD33-95A6-42E6-803F-391836D19E7E}"/>
              </a:ext>
            </a:extLst>
          </p:cNvPr>
          <p:cNvGrpSpPr/>
          <p:nvPr/>
        </p:nvGrpSpPr>
        <p:grpSpPr>
          <a:xfrm>
            <a:off x="1395150" y="1847709"/>
            <a:ext cx="6907946" cy="2024068"/>
            <a:chOff x="710275" y="1452275"/>
            <a:chExt cx="3861900" cy="471900"/>
          </a:xfrm>
        </p:grpSpPr>
        <p:sp>
          <p:nvSpPr>
            <p:cNvPr id="4" name="Google Shape;214;p18">
              <a:extLst>
                <a:ext uri="{FF2B5EF4-FFF2-40B4-BE49-F238E27FC236}">
                  <a16:creationId xmlns:a16="http://schemas.microsoft.com/office/drawing/2014/main" id="{CCEA693B-6EE0-4258-AF79-08DADA55AAC8}"/>
                </a:ext>
              </a:extLst>
            </p:cNvPr>
            <p:cNvSpPr/>
            <p:nvPr/>
          </p:nvSpPr>
          <p:spPr>
            <a:xfrm>
              <a:off x="710275" y="1452275"/>
              <a:ext cx="3861900" cy="471900"/>
            </a:xfrm>
            <a:prstGeom prst="roundRect">
              <a:avLst>
                <a:gd name="adj" fmla="val 50000"/>
              </a:avLst>
            </a:prstGeom>
            <a:solidFill>
              <a:schemeClr val="accent1"/>
            </a:solidFill>
            <a:ln>
              <a:noFill/>
            </a:ln>
          </p:spPr>
          <p:txBody>
            <a:bodyPr spcFirstLastPara="1" wrap="square" lIns="64007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rgbClr val="FFFFFF"/>
                </a:solidFill>
              </a:endParaRPr>
            </a:p>
          </p:txBody>
        </p:sp>
        <p:sp>
          <p:nvSpPr>
            <p:cNvPr id="5" name="Google Shape;216;p18">
              <a:extLst>
                <a:ext uri="{FF2B5EF4-FFF2-40B4-BE49-F238E27FC236}">
                  <a16:creationId xmlns:a16="http://schemas.microsoft.com/office/drawing/2014/main" id="{63E35E56-32B2-4164-A26C-04788147EBB5}"/>
                </a:ext>
              </a:extLst>
            </p:cNvPr>
            <p:cNvSpPr/>
            <p:nvPr/>
          </p:nvSpPr>
          <p:spPr>
            <a:xfrm>
              <a:off x="773579" y="1498027"/>
              <a:ext cx="380400" cy="38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1">
            <a:extLst>
              <a:ext uri="{FF2B5EF4-FFF2-40B4-BE49-F238E27FC236}">
                <a16:creationId xmlns:a16="http://schemas.microsoft.com/office/drawing/2014/main" id="{FF4BA4A4-09E6-49FD-9FD0-679682E71EF3}"/>
              </a:ext>
            </a:extLst>
          </p:cNvPr>
          <p:cNvSpPr>
            <a:spLocks noGrp="1"/>
          </p:cNvSpPr>
          <p:nvPr>
            <p:ph type="body" idx="1"/>
          </p:nvPr>
        </p:nvSpPr>
        <p:spPr>
          <a:xfrm>
            <a:off x="1395150" y="1509986"/>
            <a:ext cx="7080340" cy="2699514"/>
          </a:xfrm>
        </p:spPr>
        <p:txBody>
          <a:bodyPr/>
          <a:lstStyle/>
          <a:p>
            <a:r>
              <a:rPr lang="en-US" sz="3600" dirty="0"/>
              <a:t>Now let’s play ……….</a:t>
            </a:r>
          </a:p>
          <a:p>
            <a:r>
              <a:rPr lang="en-US" sz="3600" dirty="0"/>
              <a:t>			Name that Generation!</a:t>
            </a:r>
          </a:p>
        </p:txBody>
      </p:sp>
    </p:spTree>
    <p:extLst>
      <p:ext uri="{BB962C8B-B14F-4D97-AF65-F5344CB8AC3E}">
        <p14:creationId xmlns:p14="http://schemas.microsoft.com/office/powerpoint/2010/main" val="2048958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6E1A-BB93-46F1-8FAC-BB14D57E046F}"/>
              </a:ext>
            </a:extLst>
          </p:cNvPr>
          <p:cNvSpPr>
            <a:spLocks noGrp="1"/>
          </p:cNvSpPr>
          <p:nvPr>
            <p:ph type="title"/>
          </p:nvPr>
        </p:nvSpPr>
        <p:spPr/>
        <p:txBody>
          <a:bodyPr/>
          <a:lstStyle/>
          <a:p>
            <a:pPr algn="ctr"/>
            <a:r>
              <a:rPr lang="en-US" dirty="0"/>
              <a:t>STEREOTYPES</a:t>
            </a:r>
          </a:p>
        </p:txBody>
      </p:sp>
      <p:pic>
        <p:nvPicPr>
          <p:cNvPr id="4" name="Picture 3">
            <a:extLst>
              <a:ext uri="{FF2B5EF4-FFF2-40B4-BE49-F238E27FC236}">
                <a16:creationId xmlns:a16="http://schemas.microsoft.com/office/drawing/2014/main" id="{022CD8BC-ED60-47E5-8706-1012E42C8D61}"/>
              </a:ext>
            </a:extLst>
          </p:cNvPr>
          <p:cNvPicPr>
            <a:picLocks noChangeAspect="1"/>
          </p:cNvPicPr>
          <p:nvPr/>
        </p:nvPicPr>
        <p:blipFill>
          <a:blip r:embed="rId2"/>
          <a:stretch>
            <a:fillRect/>
          </a:stretch>
        </p:blipFill>
        <p:spPr>
          <a:xfrm>
            <a:off x="827314" y="1335314"/>
            <a:ext cx="7474857" cy="3339738"/>
          </a:xfrm>
          <a:prstGeom prst="rect">
            <a:avLst/>
          </a:prstGeom>
        </p:spPr>
      </p:pic>
      <p:sp>
        <p:nvSpPr>
          <p:cNvPr id="3" name="Text Placeholder 2" descr="On left sketch of younger person with long hair in the back, wearing casual pants, button down shirt with tie and is holding a cell phone.  Second person is older with glasses, slicked back hair, leather jacket, shirt, pants that are rolled up to boots, carrying helmet in one hand and clipboard with paper in the other. Third person has long gray hair, wearing tank top and has tattooed arms, carrying briefcase in left arm and holding up laptop. they are wearing sweatband at forehead and on wrists, tennis shoes with athletic pants tucked into socks. Fourth person is wearing suit and tie with casual shoes, has short hair died blonde in front, and is holding a tablet. Last person on right is wearing casual pullover with pants and tennis shoes, holding laptop or tablet.">
            <a:extLst>
              <a:ext uri="{FF2B5EF4-FFF2-40B4-BE49-F238E27FC236}">
                <a16:creationId xmlns:a16="http://schemas.microsoft.com/office/drawing/2014/main" id="{80879887-3667-446D-9EFA-58145267449D}"/>
              </a:ext>
            </a:extLst>
          </p:cNvPr>
          <p:cNvSpPr>
            <a:spLocks noGrp="1"/>
          </p:cNvSpPr>
          <p:nvPr>
            <p:ph type="body" idx="1"/>
          </p:nvPr>
        </p:nvSpPr>
        <p:spPr>
          <a:xfrm>
            <a:off x="841829" y="1335313"/>
            <a:ext cx="7460342" cy="3303027"/>
          </a:xfrm>
        </p:spPr>
        <p:txBody>
          <a:bodyPr/>
          <a:lstStyle/>
          <a:p>
            <a:pPr marL="114300" indent="0">
              <a:buNone/>
            </a:pPr>
            <a:endParaRPr lang="en-US" dirty="0">
              <a:latin typeface="+mn-lt"/>
            </a:endParaRPr>
          </a:p>
        </p:txBody>
      </p:sp>
    </p:spTree>
    <p:extLst>
      <p:ext uri="{BB962C8B-B14F-4D97-AF65-F5344CB8AC3E}">
        <p14:creationId xmlns:p14="http://schemas.microsoft.com/office/powerpoint/2010/main" val="333404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1"/>
          </a:solidFill>
          <a:ln>
            <a:solidFill>
              <a:schemeClr val="accent1"/>
            </a:solidFill>
          </a:ln>
        </p:spPr>
        <p:txBody>
          <a:bodyPr>
            <a:normAutofit fontScale="90000"/>
          </a:bodyPr>
          <a:lstStyle/>
          <a:p>
            <a:pPr algn="ctr"/>
            <a:r>
              <a:rPr lang="en-US" b="1" dirty="0">
                <a:solidFill>
                  <a:schemeClr val="tx1"/>
                </a:solidFill>
                <a:latin typeface="+mj-lt"/>
              </a:rPr>
              <a:t>Common Stereotypes for each Generation</a:t>
            </a:r>
          </a:p>
        </p:txBody>
      </p:sp>
      <p:sp>
        <p:nvSpPr>
          <p:cNvPr id="14" name="Content Placeholder 13"/>
          <p:cNvSpPr>
            <a:spLocks noGrp="1"/>
          </p:cNvSpPr>
          <p:nvPr>
            <p:ph idx="1"/>
          </p:nvPr>
        </p:nvSpPr>
        <p:spPr/>
        <p:txBody>
          <a:bodyPr/>
          <a:lstStyle/>
          <a:p>
            <a:pPr marL="114300" indent="0" algn="ctr">
              <a:buNone/>
            </a:pPr>
            <a:r>
              <a:rPr lang="en-US" sz="2000" b="1" dirty="0"/>
              <a:t>Activity</a:t>
            </a:r>
          </a:p>
          <a:p>
            <a:endParaRPr lang="en-US" dirty="0"/>
          </a:p>
          <a:p>
            <a:r>
              <a:rPr lang="en-US" dirty="0"/>
              <a:t>Technology?</a:t>
            </a:r>
          </a:p>
          <a:p>
            <a:endParaRPr lang="en-US" dirty="0"/>
          </a:p>
          <a:p>
            <a:r>
              <a:rPr lang="en-US" dirty="0"/>
              <a:t>Concept of work? </a:t>
            </a:r>
          </a:p>
          <a:p>
            <a:endParaRPr lang="en-US" dirty="0"/>
          </a:p>
          <a:p>
            <a:r>
              <a:rPr lang="en-US" dirty="0"/>
              <a:t>What is most important?</a:t>
            </a:r>
          </a:p>
          <a:p>
            <a:endParaRPr lang="en-US" dirty="0"/>
          </a:p>
          <a:p>
            <a:r>
              <a:rPr lang="en-US" dirty="0"/>
              <a:t>What is each generation known for?</a:t>
            </a:r>
          </a:p>
          <a:p>
            <a:endParaRPr lang="en-US" dirty="0"/>
          </a:p>
        </p:txBody>
      </p:sp>
    </p:spTree>
    <p:extLst>
      <p:ext uri="{BB962C8B-B14F-4D97-AF65-F5344CB8AC3E}">
        <p14:creationId xmlns:p14="http://schemas.microsoft.com/office/powerpoint/2010/main" val="27230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238C-4E47-44E0-834F-D9012D748B08}"/>
              </a:ext>
            </a:extLst>
          </p:cNvPr>
          <p:cNvSpPr>
            <a:spLocks noGrp="1"/>
          </p:cNvSpPr>
          <p:nvPr>
            <p:ph type="title"/>
          </p:nvPr>
        </p:nvSpPr>
        <p:spPr>
          <a:solidFill>
            <a:schemeClr val="accent1"/>
          </a:solidFill>
        </p:spPr>
        <p:txBody>
          <a:bodyPr>
            <a:normAutofit fontScale="90000"/>
          </a:bodyPr>
          <a:lstStyle/>
          <a:p>
            <a:pPr algn="ctr"/>
            <a:r>
              <a:rPr lang="en-US" dirty="0"/>
              <a:t>Simon Sinek on Millennials</a:t>
            </a:r>
          </a:p>
        </p:txBody>
      </p:sp>
      <p:pic>
        <p:nvPicPr>
          <p:cNvPr id="4" name="Online Media 3" title="Simon Sinek on Millennials in the Workplace">
            <a:hlinkClick r:id="" action="ppaction://media"/>
            <a:extLst>
              <a:ext uri="{FF2B5EF4-FFF2-40B4-BE49-F238E27FC236}">
                <a16:creationId xmlns:a16="http://schemas.microsoft.com/office/drawing/2014/main" id="{7ADBB80F-8C2A-43BA-BA71-B584399BA740}"/>
              </a:ext>
            </a:extLst>
          </p:cNvPr>
          <p:cNvPicPr>
            <a:picLocks noGrp="1" noRot="1" noChangeAspect="1"/>
          </p:cNvPicPr>
          <p:nvPr>
            <p:ph idx="1"/>
            <a:videoFile r:link="rId1"/>
          </p:nvPr>
        </p:nvPicPr>
        <p:blipFill>
          <a:blip r:embed="rId3"/>
          <a:stretch>
            <a:fillRect/>
          </a:stretch>
        </p:blipFill>
        <p:spPr>
          <a:xfrm>
            <a:off x="1516063" y="1152525"/>
            <a:ext cx="6113462" cy="3454400"/>
          </a:xfrm>
          <a:prstGeom prst="rect">
            <a:avLst/>
          </a:prstGeom>
        </p:spPr>
      </p:pic>
    </p:spTree>
    <p:extLst>
      <p:ext uri="{BB962C8B-B14F-4D97-AF65-F5344CB8AC3E}">
        <p14:creationId xmlns:p14="http://schemas.microsoft.com/office/powerpoint/2010/main" val="303738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BFA8-0F44-49FB-A57A-DDFA47070ABB}"/>
              </a:ext>
            </a:extLst>
          </p:cNvPr>
          <p:cNvSpPr>
            <a:spLocks noGrp="1"/>
          </p:cNvSpPr>
          <p:nvPr>
            <p:ph type="title"/>
          </p:nvPr>
        </p:nvSpPr>
        <p:spPr>
          <a:solidFill>
            <a:schemeClr val="accent1"/>
          </a:solidFill>
        </p:spPr>
        <p:txBody>
          <a:bodyPr>
            <a:normAutofit fontScale="90000"/>
          </a:bodyPr>
          <a:lstStyle/>
          <a:p>
            <a:pPr algn="ctr"/>
            <a:r>
              <a:rPr lang="en-US" dirty="0"/>
              <a:t>Boomers and Gen Xers</a:t>
            </a:r>
          </a:p>
        </p:txBody>
      </p:sp>
      <p:pic>
        <p:nvPicPr>
          <p:cNvPr id="4" name="Online Media 3" title="Boomers Every Morning ☕️">
            <a:hlinkClick r:id="" action="ppaction://media"/>
            <a:extLst>
              <a:ext uri="{FF2B5EF4-FFF2-40B4-BE49-F238E27FC236}">
                <a16:creationId xmlns:a16="http://schemas.microsoft.com/office/drawing/2014/main" id="{C40E1109-10FE-4A41-922D-5AA4A39098E5}"/>
              </a:ext>
            </a:extLst>
          </p:cNvPr>
          <p:cNvPicPr>
            <a:picLocks noGrp="1" noRot="1" noChangeAspect="1"/>
          </p:cNvPicPr>
          <p:nvPr>
            <p:ph idx="1"/>
            <a:videoFile r:link="rId1"/>
          </p:nvPr>
        </p:nvPicPr>
        <p:blipFill>
          <a:blip r:embed="rId3"/>
          <a:stretch>
            <a:fillRect/>
          </a:stretch>
        </p:blipFill>
        <p:spPr>
          <a:xfrm>
            <a:off x="1516063" y="1152525"/>
            <a:ext cx="6113462" cy="3454400"/>
          </a:xfrm>
          <a:prstGeom prst="rect">
            <a:avLst/>
          </a:prstGeom>
        </p:spPr>
      </p:pic>
    </p:spTree>
    <p:extLst>
      <p:ext uri="{BB962C8B-B14F-4D97-AF65-F5344CB8AC3E}">
        <p14:creationId xmlns:p14="http://schemas.microsoft.com/office/powerpoint/2010/main" val="296781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accent1"/>
          </a:solidFill>
        </p:spPr>
        <p:txBody>
          <a:bodyPr>
            <a:normAutofit fontScale="90000"/>
          </a:bodyPr>
          <a:lstStyle/>
          <a:p>
            <a:pPr algn="ctr"/>
            <a:r>
              <a:rPr lang="en-US" dirty="0"/>
              <a:t>Survey Results</a:t>
            </a:r>
          </a:p>
        </p:txBody>
      </p:sp>
      <p:sp>
        <p:nvSpPr>
          <p:cNvPr id="14" name="Content Placeholder 13"/>
          <p:cNvSpPr>
            <a:spLocks noGrp="1"/>
          </p:cNvSpPr>
          <p:nvPr>
            <p:ph idx="1"/>
          </p:nvPr>
        </p:nvSpPr>
        <p:spPr/>
        <p:txBody>
          <a:bodyPr>
            <a:normAutofit fontScale="92500" lnSpcReduction="20000"/>
          </a:bodyPr>
          <a:lstStyle/>
          <a:p>
            <a:pPr marL="114300" indent="0">
              <a:buNone/>
            </a:pPr>
            <a:r>
              <a:rPr lang="en-US" sz="1900" dirty="0">
                <a:latin typeface="+mn-lt"/>
              </a:rPr>
              <a:t>Silent Generation</a:t>
            </a:r>
          </a:p>
          <a:p>
            <a:pPr>
              <a:buFont typeface="Wingdings" panose="05000000000000000000" pitchFamily="2" charset="2"/>
              <a:buChar char="§"/>
            </a:pPr>
            <a:endParaRPr lang="en-US" dirty="0"/>
          </a:p>
          <a:p>
            <a:pPr lvl="1">
              <a:buFont typeface="Wingdings" panose="05000000000000000000" pitchFamily="2" charset="2"/>
              <a:buChar char="§"/>
            </a:pPr>
            <a:r>
              <a:rPr lang="en-US" sz="1700" dirty="0">
                <a:latin typeface="+mn-lt"/>
              </a:rPr>
              <a:t>Slow with technology</a:t>
            </a:r>
          </a:p>
          <a:p>
            <a:pPr lvl="1">
              <a:buFont typeface="Wingdings" panose="05000000000000000000" pitchFamily="2" charset="2"/>
              <a:buChar char="§"/>
            </a:pPr>
            <a:r>
              <a:rPr lang="en-US" sz="1700" dirty="0">
                <a:latin typeface="+mn-lt"/>
              </a:rPr>
              <a:t>Resistant to change</a:t>
            </a:r>
          </a:p>
          <a:p>
            <a:pPr lvl="1">
              <a:buFont typeface="Wingdings" panose="05000000000000000000" pitchFamily="2" charset="2"/>
              <a:buChar char="§"/>
            </a:pPr>
            <a:r>
              <a:rPr lang="en-US" sz="1700" dirty="0">
                <a:latin typeface="+mn-lt"/>
              </a:rPr>
              <a:t>Outdated ideas of race/gender/sexuality, use inappropriate terms</a:t>
            </a:r>
          </a:p>
          <a:p>
            <a:pPr lvl="1">
              <a:buFont typeface="Wingdings" panose="05000000000000000000" pitchFamily="2" charset="2"/>
              <a:buChar char="§"/>
            </a:pPr>
            <a:r>
              <a:rPr lang="en-US" sz="1700" dirty="0">
                <a:latin typeface="+mn-lt"/>
              </a:rPr>
              <a:t>Strong-willed</a:t>
            </a:r>
          </a:p>
          <a:p>
            <a:pPr lvl="1">
              <a:buFont typeface="Wingdings" panose="05000000000000000000" pitchFamily="2" charset="2"/>
              <a:buChar char="§"/>
            </a:pPr>
            <a:r>
              <a:rPr lang="en-US" sz="1700" dirty="0">
                <a:latin typeface="+mn-lt"/>
              </a:rPr>
              <a:t>Sticking with job for a long time</a:t>
            </a:r>
          </a:p>
          <a:p>
            <a:pPr lvl="1">
              <a:buFont typeface="Wingdings" panose="05000000000000000000" pitchFamily="2" charset="2"/>
              <a:buChar char="§"/>
            </a:pPr>
            <a:r>
              <a:rPr lang="en-US" sz="1700" dirty="0">
                <a:latin typeface="+mn-lt"/>
              </a:rPr>
              <a:t>“They cool”</a:t>
            </a:r>
          </a:p>
          <a:p>
            <a:endParaRPr lang="en-US" dirty="0"/>
          </a:p>
        </p:txBody>
      </p:sp>
    </p:spTree>
    <p:extLst>
      <p:ext uri="{BB962C8B-B14F-4D97-AF65-F5344CB8AC3E}">
        <p14:creationId xmlns:p14="http://schemas.microsoft.com/office/powerpoint/2010/main" val="332792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0C7F-EB2C-4581-AD76-3073D3867227}"/>
              </a:ext>
            </a:extLst>
          </p:cNvPr>
          <p:cNvSpPr>
            <a:spLocks noGrp="1"/>
          </p:cNvSpPr>
          <p:nvPr>
            <p:ph type="title"/>
          </p:nvPr>
        </p:nvSpPr>
        <p:spPr>
          <a:solidFill>
            <a:schemeClr val="accent1"/>
          </a:solidFill>
        </p:spPr>
        <p:txBody>
          <a:bodyPr>
            <a:normAutofit fontScale="90000"/>
          </a:bodyPr>
          <a:lstStyle/>
          <a:p>
            <a:pPr algn="ctr"/>
            <a:r>
              <a:rPr lang="en-US" dirty="0"/>
              <a:t>Survey Results</a:t>
            </a:r>
          </a:p>
        </p:txBody>
      </p:sp>
      <p:sp>
        <p:nvSpPr>
          <p:cNvPr id="3" name="Content Placeholder 2">
            <a:extLst>
              <a:ext uri="{FF2B5EF4-FFF2-40B4-BE49-F238E27FC236}">
                <a16:creationId xmlns:a16="http://schemas.microsoft.com/office/drawing/2014/main" id="{80D86625-A566-4462-9B3D-BB8D17E67968}"/>
              </a:ext>
            </a:extLst>
          </p:cNvPr>
          <p:cNvSpPr>
            <a:spLocks noGrp="1"/>
          </p:cNvSpPr>
          <p:nvPr>
            <p:ph idx="1"/>
          </p:nvPr>
        </p:nvSpPr>
        <p:spPr/>
        <p:txBody>
          <a:bodyPr>
            <a:normAutofit/>
          </a:bodyPr>
          <a:lstStyle/>
          <a:p>
            <a:pPr marL="114300" indent="0">
              <a:buNone/>
            </a:pPr>
            <a:r>
              <a:rPr lang="en-US" dirty="0">
                <a:latin typeface="+mn-lt"/>
              </a:rPr>
              <a:t>Baby Boomers </a:t>
            </a:r>
          </a:p>
          <a:p>
            <a:pPr lvl="1">
              <a:buFont typeface="Wingdings" panose="05000000000000000000" pitchFamily="2" charset="2"/>
              <a:buChar char="§"/>
            </a:pPr>
            <a:r>
              <a:rPr lang="en-US" sz="1600" dirty="0">
                <a:latin typeface="+mn-lt"/>
              </a:rPr>
              <a:t>Martyrs</a:t>
            </a:r>
          </a:p>
          <a:p>
            <a:pPr lvl="1">
              <a:buFont typeface="Wingdings" panose="05000000000000000000" pitchFamily="2" charset="2"/>
              <a:buChar char="§"/>
            </a:pPr>
            <a:r>
              <a:rPr lang="en-US" sz="1600" dirty="0">
                <a:latin typeface="+mn-lt"/>
              </a:rPr>
              <a:t>Strong work ethic</a:t>
            </a:r>
          </a:p>
          <a:p>
            <a:pPr lvl="1">
              <a:buFont typeface="Wingdings" panose="05000000000000000000" pitchFamily="2" charset="2"/>
              <a:buChar char="§"/>
            </a:pPr>
            <a:r>
              <a:rPr lang="en-US" sz="1600" dirty="0">
                <a:latin typeface="+mn-lt"/>
              </a:rPr>
              <a:t>Fear of being fired </a:t>
            </a:r>
          </a:p>
          <a:p>
            <a:pPr lvl="1">
              <a:buFont typeface="Wingdings" panose="05000000000000000000" pitchFamily="2" charset="2"/>
              <a:buChar char="§"/>
            </a:pPr>
            <a:r>
              <a:rPr lang="en-US" sz="1600" dirty="0">
                <a:latin typeface="+mn-lt"/>
              </a:rPr>
              <a:t>Fearful of new tech</a:t>
            </a:r>
          </a:p>
          <a:p>
            <a:pPr lvl="1">
              <a:buFont typeface="Wingdings" panose="05000000000000000000" pitchFamily="2" charset="2"/>
              <a:buChar char="§"/>
            </a:pPr>
            <a:r>
              <a:rPr lang="en-US" sz="1600" dirty="0">
                <a:latin typeface="+mn-lt"/>
              </a:rPr>
              <a:t>Rudeness to food service and retail workers</a:t>
            </a:r>
          </a:p>
          <a:p>
            <a:pPr lvl="1">
              <a:buFont typeface="Wingdings" panose="05000000000000000000" pitchFamily="2" charset="2"/>
              <a:buChar char="§"/>
            </a:pPr>
            <a:r>
              <a:rPr lang="en-US" sz="1600" dirty="0">
                <a:latin typeface="+mn-lt"/>
              </a:rPr>
              <a:t>They ruined the planet and the economy</a:t>
            </a:r>
          </a:p>
        </p:txBody>
      </p:sp>
    </p:spTree>
    <p:extLst>
      <p:ext uri="{BB962C8B-B14F-4D97-AF65-F5344CB8AC3E}">
        <p14:creationId xmlns:p14="http://schemas.microsoft.com/office/powerpoint/2010/main" val="325813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5ABE-FA40-4B7B-9FEE-0CEDCA9C0F00}"/>
              </a:ext>
            </a:extLst>
          </p:cNvPr>
          <p:cNvSpPr>
            <a:spLocks noGrp="1"/>
          </p:cNvSpPr>
          <p:nvPr>
            <p:ph type="title"/>
          </p:nvPr>
        </p:nvSpPr>
        <p:spPr>
          <a:solidFill>
            <a:schemeClr val="accent1"/>
          </a:solidFill>
        </p:spPr>
        <p:txBody>
          <a:bodyPr>
            <a:normAutofit fontScale="90000"/>
          </a:bodyPr>
          <a:lstStyle/>
          <a:p>
            <a:pPr algn="ctr"/>
            <a:r>
              <a:rPr lang="en-US" dirty="0"/>
              <a:t>Survey Results</a:t>
            </a:r>
          </a:p>
        </p:txBody>
      </p:sp>
      <p:sp>
        <p:nvSpPr>
          <p:cNvPr id="3" name="Content Placeholder 2">
            <a:extLst>
              <a:ext uri="{FF2B5EF4-FFF2-40B4-BE49-F238E27FC236}">
                <a16:creationId xmlns:a16="http://schemas.microsoft.com/office/drawing/2014/main" id="{77CE0796-C11B-4C83-A9BE-E0C6E834043D}"/>
              </a:ext>
            </a:extLst>
          </p:cNvPr>
          <p:cNvSpPr>
            <a:spLocks noGrp="1"/>
          </p:cNvSpPr>
          <p:nvPr>
            <p:ph idx="1"/>
          </p:nvPr>
        </p:nvSpPr>
        <p:spPr/>
        <p:txBody>
          <a:bodyPr>
            <a:normAutofit fontScale="25000" lnSpcReduction="20000"/>
          </a:bodyPr>
          <a:lstStyle/>
          <a:p>
            <a:pPr marL="114300" indent="0">
              <a:buNone/>
            </a:pPr>
            <a:r>
              <a:rPr lang="en-US" sz="7200" dirty="0">
                <a:latin typeface="+mn-lt"/>
              </a:rPr>
              <a:t>Gen X  </a:t>
            </a:r>
          </a:p>
          <a:p>
            <a:pPr lvl="1">
              <a:buFont typeface="Wingdings" panose="05000000000000000000" pitchFamily="2" charset="2"/>
              <a:buChar char="§"/>
            </a:pPr>
            <a:r>
              <a:rPr lang="en-US" sz="6400" dirty="0">
                <a:latin typeface="Arial" panose="020B0604020202020204" pitchFamily="34" charset="0"/>
              </a:rPr>
              <a:t>Spoiled</a:t>
            </a:r>
          </a:p>
          <a:p>
            <a:pPr lvl="1">
              <a:buFont typeface="Wingdings" panose="05000000000000000000" pitchFamily="2" charset="2"/>
              <a:buChar char="§"/>
            </a:pPr>
            <a:r>
              <a:rPr lang="en-US" sz="6400" dirty="0">
                <a:latin typeface="Arial" panose="020B0604020202020204" pitchFamily="34" charset="0"/>
              </a:rPr>
              <a:t>Expecting their kids to live the same as they did but don’t understand real world</a:t>
            </a:r>
          </a:p>
          <a:p>
            <a:pPr lvl="1">
              <a:buFont typeface="Wingdings" panose="05000000000000000000" pitchFamily="2" charset="2"/>
              <a:buChar char="§"/>
            </a:pPr>
            <a:r>
              <a:rPr lang="en-US" sz="6400" dirty="0">
                <a:latin typeface="Arial" panose="020B0604020202020204" pitchFamily="34" charset="0"/>
              </a:rPr>
              <a:t>Lack of support or supervision of children </a:t>
            </a:r>
          </a:p>
          <a:p>
            <a:pPr lvl="1">
              <a:buFont typeface="Wingdings" panose="05000000000000000000" pitchFamily="2" charset="2"/>
              <a:buChar char="§"/>
            </a:pPr>
            <a:r>
              <a:rPr lang="en-US" sz="6400" dirty="0">
                <a:latin typeface="Arial" panose="020B0604020202020204" pitchFamily="34" charset="0"/>
              </a:rPr>
              <a:t>Independent</a:t>
            </a:r>
          </a:p>
          <a:p>
            <a:pPr lvl="1">
              <a:buFont typeface="Wingdings" panose="05000000000000000000" pitchFamily="2" charset="2"/>
              <a:buChar char="§"/>
            </a:pPr>
            <a:r>
              <a:rPr lang="en-US" sz="6400" dirty="0">
                <a:latin typeface="Arial" panose="020B0604020202020204" pitchFamily="34" charset="0"/>
              </a:rPr>
              <a:t>Don’t want to collaborate in group activities</a:t>
            </a:r>
          </a:p>
          <a:p>
            <a:pPr lvl="1">
              <a:buFont typeface="Wingdings" panose="05000000000000000000" pitchFamily="2" charset="2"/>
              <a:buChar char="§"/>
            </a:pPr>
            <a:r>
              <a:rPr lang="en-US" sz="6400" dirty="0">
                <a:latin typeface="Arial" panose="020B0604020202020204" pitchFamily="34" charset="0"/>
              </a:rPr>
              <a:t>Forgotten generation</a:t>
            </a:r>
          </a:p>
          <a:p>
            <a:endParaRPr lang="en-US" dirty="0"/>
          </a:p>
        </p:txBody>
      </p:sp>
    </p:spTree>
    <p:extLst>
      <p:ext uri="{BB962C8B-B14F-4D97-AF65-F5344CB8AC3E}">
        <p14:creationId xmlns:p14="http://schemas.microsoft.com/office/powerpoint/2010/main" val="55180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cxnSp>
        <p:nvCxnSpPr>
          <p:cNvPr id="94" name="Google Shape;94;p16"/>
          <p:cNvCxnSpPr/>
          <p:nvPr/>
        </p:nvCxnSpPr>
        <p:spPr>
          <a:xfrm>
            <a:off x="1355757" y="3105727"/>
            <a:ext cx="5847000" cy="0"/>
          </a:xfrm>
          <a:prstGeom prst="straightConnector1">
            <a:avLst/>
          </a:prstGeom>
          <a:noFill/>
          <a:ln w="19050" cap="flat" cmpd="sng">
            <a:solidFill>
              <a:srgbClr val="000000"/>
            </a:solidFill>
            <a:prstDash val="solid"/>
            <a:round/>
            <a:headEnd type="none" w="med" len="med"/>
            <a:tailEnd type="none" w="med" len="med"/>
          </a:ln>
        </p:spPr>
      </p:cxnSp>
      <p:sp>
        <p:nvSpPr>
          <p:cNvPr id="95" name="Google Shape;95;p1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 N T R O D U C T I O N </a:t>
            </a:r>
            <a:endParaRPr dirty="0"/>
          </a:p>
        </p:txBody>
      </p:sp>
      <p:grpSp>
        <p:nvGrpSpPr>
          <p:cNvPr id="144" name="Google Shape;144;p16"/>
          <p:cNvGrpSpPr/>
          <p:nvPr/>
        </p:nvGrpSpPr>
        <p:grpSpPr>
          <a:xfrm>
            <a:off x="6644685" y="1636359"/>
            <a:ext cx="546951" cy="505588"/>
            <a:chOff x="7384751" y="4147984"/>
            <a:chExt cx="380012" cy="351274"/>
          </a:xfrm>
        </p:grpSpPr>
        <p:sp>
          <p:nvSpPr>
            <p:cNvPr id="145" name="Google Shape;145;p16"/>
            <p:cNvSpPr/>
            <p:nvPr/>
          </p:nvSpPr>
          <p:spPr>
            <a:xfrm>
              <a:off x="7385513" y="4225879"/>
              <a:ext cx="379250" cy="273379"/>
            </a:xfrm>
            <a:custGeom>
              <a:avLst/>
              <a:gdLst/>
              <a:ahLst/>
              <a:cxnLst/>
              <a:rect l="l" t="t" r="r" b="b"/>
              <a:pathLst>
                <a:path w="11943" h="8609" extrusionOk="0">
                  <a:moveTo>
                    <a:pt x="11740" y="0"/>
                  </a:moveTo>
                  <a:cubicBezTo>
                    <a:pt x="11645" y="0"/>
                    <a:pt x="11562" y="72"/>
                    <a:pt x="11562" y="179"/>
                  </a:cubicBezTo>
                  <a:lnTo>
                    <a:pt x="11562" y="2667"/>
                  </a:lnTo>
                  <a:cubicBezTo>
                    <a:pt x="11562" y="3393"/>
                    <a:pt x="10966" y="3989"/>
                    <a:pt x="10240" y="3989"/>
                  </a:cubicBezTo>
                  <a:lnTo>
                    <a:pt x="9085" y="3989"/>
                  </a:lnTo>
                  <a:cubicBezTo>
                    <a:pt x="8954" y="3989"/>
                    <a:pt x="8823" y="4084"/>
                    <a:pt x="8776" y="4203"/>
                  </a:cubicBezTo>
                  <a:cubicBezTo>
                    <a:pt x="8573" y="4703"/>
                    <a:pt x="8549" y="5167"/>
                    <a:pt x="8752" y="5537"/>
                  </a:cubicBezTo>
                  <a:cubicBezTo>
                    <a:pt x="8823" y="5703"/>
                    <a:pt x="8942" y="5834"/>
                    <a:pt x="9049" y="5941"/>
                  </a:cubicBezTo>
                  <a:cubicBezTo>
                    <a:pt x="8752" y="5929"/>
                    <a:pt x="8514" y="5822"/>
                    <a:pt x="8359" y="5656"/>
                  </a:cubicBezTo>
                  <a:cubicBezTo>
                    <a:pt x="8240" y="5537"/>
                    <a:pt x="7978" y="5167"/>
                    <a:pt x="8073" y="4358"/>
                  </a:cubicBezTo>
                  <a:cubicBezTo>
                    <a:pt x="8109" y="4155"/>
                    <a:pt x="7942" y="3977"/>
                    <a:pt x="7740" y="3977"/>
                  </a:cubicBezTo>
                  <a:lnTo>
                    <a:pt x="5954" y="3977"/>
                  </a:lnTo>
                  <a:cubicBezTo>
                    <a:pt x="5859" y="3977"/>
                    <a:pt x="5775" y="4048"/>
                    <a:pt x="5775" y="4155"/>
                  </a:cubicBezTo>
                  <a:cubicBezTo>
                    <a:pt x="5775" y="4263"/>
                    <a:pt x="5847" y="4334"/>
                    <a:pt x="5954" y="4334"/>
                  </a:cubicBezTo>
                  <a:lnTo>
                    <a:pt x="6847" y="4334"/>
                  </a:lnTo>
                  <a:lnTo>
                    <a:pt x="6847" y="5691"/>
                  </a:lnTo>
                  <a:cubicBezTo>
                    <a:pt x="6847" y="6430"/>
                    <a:pt x="6228" y="7037"/>
                    <a:pt x="5490" y="7037"/>
                  </a:cubicBezTo>
                  <a:lnTo>
                    <a:pt x="4704" y="7037"/>
                  </a:lnTo>
                  <a:cubicBezTo>
                    <a:pt x="4561" y="7037"/>
                    <a:pt x="4466" y="7144"/>
                    <a:pt x="4466" y="7275"/>
                  </a:cubicBezTo>
                  <a:cubicBezTo>
                    <a:pt x="4442" y="7834"/>
                    <a:pt x="4239" y="8215"/>
                    <a:pt x="3668" y="8251"/>
                  </a:cubicBezTo>
                  <a:cubicBezTo>
                    <a:pt x="3930" y="7977"/>
                    <a:pt x="3954" y="7573"/>
                    <a:pt x="3882" y="7239"/>
                  </a:cubicBezTo>
                  <a:cubicBezTo>
                    <a:pt x="3846" y="7120"/>
                    <a:pt x="3763" y="7037"/>
                    <a:pt x="3644" y="7037"/>
                  </a:cubicBezTo>
                  <a:lnTo>
                    <a:pt x="1703" y="7037"/>
                  </a:lnTo>
                  <a:cubicBezTo>
                    <a:pt x="965" y="7037"/>
                    <a:pt x="358" y="6430"/>
                    <a:pt x="358" y="5691"/>
                  </a:cubicBezTo>
                  <a:lnTo>
                    <a:pt x="358" y="5310"/>
                  </a:lnTo>
                  <a:cubicBezTo>
                    <a:pt x="358" y="5227"/>
                    <a:pt x="275" y="5132"/>
                    <a:pt x="179" y="5132"/>
                  </a:cubicBezTo>
                  <a:cubicBezTo>
                    <a:pt x="84" y="5132"/>
                    <a:pt x="1" y="5215"/>
                    <a:pt x="1" y="5310"/>
                  </a:cubicBezTo>
                  <a:lnTo>
                    <a:pt x="1" y="5691"/>
                  </a:lnTo>
                  <a:cubicBezTo>
                    <a:pt x="1" y="6620"/>
                    <a:pt x="751" y="7394"/>
                    <a:pt x="1703" y="7394"/>
                  </a:cubicBezTo>
                  <a:lnTo>
                    <a:pt x="3573" y="7394"/>
                  </a:lnTo>
                  <a:cubicBezTo>
                    <a:pt x="3596" y="7620"/>
                    <a:pt x="3596" y="8025"/>
                    <a:pt x="3215" y="8144"/>
                  </a:cubicBezTo>
                  <a:cubicBezTo>
                    <a:pt x="2989" y="8215"/>
                    <a:pt x="3001" y="8525"/>
                    <a:pt x="3239" y="8573"/>
                  </a:cubicBezTo>
                  <a:cubicBezTo>
                    <a:pt x="3370" y="8608"/>
                    <a:pt x="3489" y="8608"/>
                    <a:pt x="3596" y="8608"/>
                  </a:cubicBezTo>
                  <a:cubicBezTo>
                    <a:pt x="4299" y="8608"/>
                    <a:pt x="4763" y="8204"/>
                    <a:pt x="4823" y="7394"/>
                  </a:cubicBezTo>
                  <a:lnTo>
                    <a:pt x="5513" y="7394"/>
                  </a:lnTo>
                  <a:cubicBezTo>
                    <a:pt x="6454" y="7394"/>
                    <a:pt x="7228" y="6644"/>
                    <a:pt x="7228" y="5691"/>
                  </a:cubicBezTo>
                  <a:lnTo>
                    <a:pt x="7228" y="4334"/>
                  </a:lnTo>
                  <a:lnTo>
                    <a:pt x="7764" y="4334"/>
                  </a:lnTo>
                  <a:cubicBezTo>
                    <a:pt x="7716" y="4715"/>
                    <a:pt x="7704" y="5429"/>
                    <a:pt x="8157" y="5894"/>
                  </a:cubicBezTo>
                  <a:cubicBezTo>
                    <a:pt x="8407" y="6168"/>
                    <a:pt x="8764" y="6299"/>
                    <a:pt x="9240" y="6299"/>
                  </a:cubicBezTo>
                  <a:cubicBezTo>
                    <a:pt x="9311" y="6299"/>
                    <a:pt x="9383" y="6299"/>
                    <a:pt x="9478" y="6287"/>
                  </a:cubicBezTo>
                  <a:cubicBezTo>
                    <a:pt x="9704" y="6263"/>
                    <a:pt x="9776" y="5965"/>
                    <a:pt x="9561" y="5846"/>
                  </a:cubicBezTo>
                  <a:cubicBezTo>
                    <a:pt x="8847" y="5429"/>
                    <a:pt x="9002" y="4715"/>
                    <a:pt x="9145" y="4334"/>
                  </a:cubicBezTo>
                  <a:lnTo>
                    <a:pt x="10276" y="4334"/>
                  </a:lnTo>
                  <a:cubicBezTo>
                    <a:pt x="11205" y="4334"/>
                    <a:pt x="11943" y="3584"/>
                    <a:pt x="11943" y="2667"/>
                  </a:cubicBezTo>
                  <a:lnTo>
                    <a:pt x="11943" y="179"/>
                  </a:lnTo>
                  <a:cubicBezTo>
                    <a:pt x="11919" y="95"/>
                    <a:pt x="11847" y="0"/>
                    <a:pt x="11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7384751" y="4147984"/>
              <a:ext cx="380012" cy="228382"/>
            </a:xfrm>
            <a:custGeom>
              <a:avLst/>
              <a:gdLst/>
              <a:ahLst/>
              <a:cxnLst/>
              <a:rect l="l" t="t" r="r" b="b"/>
              <a:pathLst>
                <a:path w="11967" h="7192" extrusionOk="0">
                  <a:moveTo>
                    <a:pt x="3144" y="0"/>
                  </a:moveTo>
                  <a:cubicBezTo>
                    <a:pt x="2227" y="0"/>
                    <a:pt x="1477" y="739"/>
                    <a:pt x="1477" y="1667"/>
                  </a:cubicBezTo>
                  <a:lnTo>
                    <a:pt x="1477" y="4132"/>
                  </a:lnTo>
                  <a:cubicBezTo>
                    <a:pt x="1108" y="4191"/>
                    <a:pt x="751" y="4358"/>
                    <a:pt x="477" y="4644"/>
                  </a:cubicBezTo>
                  <a:cubicBezTo>
                    <a:pt x="168" y="4965"/>
                    <a:pt x="1" y="5382"/>
                    <a:pt x="1" y="5823"/>
                  </a:cubicBezTo>
                  <a:lnTo>
                    <a:pt x="1" y="7013"/>
                  </a:lnTo>
                  <a:cubicBezTo>
                    <a:pt x="1" y="7097"/>
                    <a:pt x="84" y="7192"/>
                    <a:pt x="180" y="7192"/>
                  </a:cubicBezTo>
                  <a:cubicBezTo>
                    <a:pt x="275" y="7192"/>
                    <a:pt x="358" y="7108"/>
                    <a:pt x="358" y="7013"/>
                  </a:cubicBezTo>
                  <a:lnTo>
                    <a:pt x="358" y="5823"/>
                  </a:lnTo>
                  <a:cubicBezTo>
                    <a:pt x="358" y="5465"/>
                    <a:pt x="501" y="5132"/>
                    <a:pt x="751" y="4882"/>
                  </a:cubicBezTo>
                  <a:cubicBezTo>
                    <a:pt x="953" y="4668"/>
                    <a:pt x="1203" y="4537"/>
                    <a:pt x="1489" y="4477"/>
                  </a:cubicBezTo>
                  <a:lnTo>
                    <a:pt x="1489" y="5084"/>
                  </a:lnTo>
                  <a:cubicBezTo>
                    <a:pt x="1489" y="6013"/>
                    <a:pt x="2239" y="6751"/>
                    <a:pt x="3156" y="6751"/>
                  </a:cubicBezTo>
                  <a:lnTo>
                    <a:pt x="5240" y="6751"/>
                  </a:lnTo>
                  <a:cubicBezTo>
                    <a:pt x="5335" y="6751"/>
                    <a:pt x="5418" y="6680"/>
                    <a:pt x="5418" y="6573"/>
                  </a:cubicBezTo>
                  <a:cubicBezTo>
                    <a:pt x="5418" y="6489"/>
                    <a:pt x="5347" y="6394"/>
                    <a:pt x="5240" y="6394"/>
                  </a:cubicBezTo>
                  <a:lnTo>
                    <a:pt x="3156" y="6394"/>
                  </a:lnTo>
                  <a:cubicBezTo>
                    <a:pt x="2430" y="6394"/>
                    <a:pt x="1834" y="5799"/>
                    <a:pt x="1834" y="5073"/>
                  </a:cubicBezTo>
                  <a:lnTo>
                    <a:pt x="1834" y="1620"/>
                  </a:lnTo>
                  <a:cubicBezTo>
                    <a:pt x="1834" y="893"/>
                    <a:pt x="2430" y="298"/>
                    <a:pt x="3156" y="298"/>
                  </a:cubicBezTo>
                  <a:lnTo>
                    <a:pt x="10288" y="298"/>
                  </a:lnTo>
                  <a:cubicBezTo>
                    <a:pt x="11014" y="298"/>
                    <a:pt x="11610" y="893"/>
                    <a:pt x="11610" y="1620"/>
                  </a:cubicBezTo>
                  <a:lnTo>
                    <a:pt x="11610" y="1846"/>
                  </a:lnTo>
                  <a:cubicBezTo>
                    <a:pt x="11610" y="1929"/>
                    <a:pt x="11693" y="2025"/>
                    <a:pt x="11788" y="2025"/>
                  </a:cubicBezTo>
                  <a:cubicBezTo>
                    <a:pt x="11883" y="2025"/>
                    <a:pt x="11967" y="1953"/>
                    <a:pt x="11967" y="1846"/>
                  </a:cubicBezTo>
                  <a:lnTo>
                    <a:pt x="11967" y="1620"/>
                  </a:lnTo>
                  <a:cubicBezTo>
                    <a:pt x="11943" y="762"/>
                    <a:pt x="11193" y="0"/>
                    <a:pt x="102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7507642" y="4228134"/>
              <a:ext cx="37852" cy="37852"/>
            </a:xfrm>
            <a:custGeom>
              <a:avLst/>
              <a:gdLst/>
              <a:ahLst/>
              <a:cxnLst/>
              <a:rect l="l" t="t" r="r" b="b"/>
              <a:pathLst>
                <a:path w="1192" h="1192" extrusionOk="0">
                  <a:moveTo>
                    <a:pt x="596" y="358"/>
                  </a:moveTo>
                  <a:cubicBezTo>
                    <a:pt x="739" y="358"/>
                    <a:pt x="834" y="465"/>
                    <a:pt x="834" y="596"/>
                  </a:cubicBezTo>
                  <a:cubicBezTo>
                    <a:pt x="834" y="739"/>
                    <a:pt x="739" y="834"/>
                    <a:pt x="596" y="834"/>
                  </a:cubicBezTo>
                  <a:cubicBezTo>
                    <a:pt x="465" y="834"/>
                    <a:pt x="358" y="739"/>
                    <a:pt x="358" y="596"/>
                  </a:cubicBezTo>
                  <a:cubicBezTo>
                    <a:pt x="358" y="465"/>
                    <a:pt x="465" y="358"/>
                    <a:pt x="596" y="358"/>
                  </a:cubicBezTo>
                  <a:close/>
                  <a:moveTo>
                    <a:pt x="596" y="1"/>
                  </a:moveTo>
                  <a:cubicBezTo>
                    <a:pt x="274" y="1"/>
                    <a:pt x="0" y="274"/>
                    <a:pt x="0" y="596"/>
                  </a:cubicBezTo>
                  <a:cubicBezTo>
                    <a:pt x="0" y="929"/>
                    <a:pt x="274" y="1191"/>
                    <a:pt x="596" y="1191"/>
                  </a:cubicBezTo>
                  <a:cubicBezTo>
                    <a:pt x="929" y="1191"/>
                    <a:pt x="1191" y="929"/>
                    <a:pt x="1191" y="596"/>
                  </a:cubicBezTo>
                  <a:cubicBezTo>
                    <a:pt x="1191" y="274"/>
                    <a:pt x="929" y="1"/>
                    <a:pt x="5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7573820" y="4228134"/>
              <a:ext cx="37820" cy="37852"/>
            </a:xfrm>
            <a:custGeom>
              <a:avLst/>
              <a:gdLst/>
              <a:ahLst/>
              <a:cxnLst/>
              <a:rect l="l" t="t" r="r" b="b"/>
              <a:pathLst>
                <a:path w="1191" h="1192" extrusionOk="0">
                  <a:moveTo>
                    <a:pt x="595" y="358"/>
                  </a:moveTo>
                  <a:cubicBezTo>
                    <a:pt x="738" y="358"/>
                    <a:pt x="833" y="465"/>
                    <a:pt x="833" y="596"/>
                  </a:cubicBezTo>
                  <a:cubicBezTo>
                    <a:pt x="833" y="739"/>
                    <a:pt x="738" y="834"/>
                    <a:pt x="595" y="834"/>
                  </a:cubicBezTo>
                  <a:cubicBezTo>
                    <a:pt x="464" y="834"/>
                    <a:pt x="357" y="739"/>
                    <a:pt x="357" y="596"/>
                  </a:cubicBezTo>
                  <a:cubicBezTo>
                    <a:pt x="357" y="465"/>
                    <a:pt x="464" y="358"/>
                    <a:pt x="595" y="358"/>
                  </a:cubicBezTo>
                  <a:close/>
                  <a:moveTo>
                    <a:pt x="595" y="1"/>
                  </a:moveTo>
                  <a:cubicBezTo>
                    <a:pt x="274" y="1"/>
                    <a:pt x="0" y="274"/>
                    <a:pt x="0" y="596"/>
                  </a:cubicBezTo>
                  <a:cubicBezTo>
                    <a:pt x="0" y="929"/>
                    <a:pt x="274" y="1191"/>
                    <a:pt x="595" y="1191"/>
                  </a:cubicBezTo>
                  <a:cubicBezTo>
                    <a:pt x="929" y="1191"/>
                    <a:pt x="1191" y="929"/>
                    <a:pt x="1191" y="596"/>
                  </a:cubicBezTo>
                  <a:cubicBezTo>
                    <a:pt x="1191" y="274"/>
                    <a:pt x="929" y="1"/>
                    <a:pt x="5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7640728" y="4228134"/>
              <a:ext cx="37852" cy="37852"/>
            </a:xfrm>
            <a:custGeom>
              <a:avLst/>
              <a:gdLst/>
              <a:ahLst/>
              <a:cxnLst/>
              <a:rect l="l" t="t" r="r" b="b"/>
              <a:pathLst>
                <a:path w="1192" h="1192" extrusionOk="0">
                  <a:moveTo>
                    <a:pt x="596" y="358"/>
                  </a:moveTo>
                  <a:cubicBezTo>
                    <a:pt x="727" y="358"/>
                    <a:pt x="834" y="465"/>
                    <a:pt x="834" y="596"/>
                  </a:cubicBezTo>
                  <a:cubicBezTo>
                    <a:pt x="834" y="739"/>
                    <a:pt x="727" y="834"/>
                    <a:pt x="596" y="834"/>
                  </a:cubicBezTo>
                  <a:cubicBezTo>
                    <a:pt x="453" y="834"/>
                    <a:pt x="358" y="739"/>
                    <a:pt x="358" y="596"/>
                  </a:cubicBezTo>
                  <a:cubicBezTo>
                    <a:pt x="334" y="465"/>
                    <a:pt x="453" y="358"/>
                    <a:pt x="596" y="358"/>
                  </a:cubicBezTo>
                  <a:close/>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05;p16">
            <a:extLst>
              <a:ext uri="{FF2B5EF4-FFF2-40B4-BE49-F238E27FC236}">
                <a16:creationId xmlns:a16="http://schemas.microsoft.com/office/drawing/2014/main" id="{9323CFA6-D68A-A4EC-969E-C39F02044ADA}"/>
              </a:ext>
            </a:extLst>
          </p:cNvPr>
          <p:cNvGrpSpPr/>
          <p:nvPr/>
        </p:nvGrpSpPr>
        <p:grpSpPr>
          <a:xfrm>
            <a:off x="3336957" y="1244977"/>
            <a:ext cx="1884600" cy="2997974"/>
            <a:chOff x="6549175" y="1333888"/>
            <a:chExt cx="1884600" cy="2997974"/>
          </a:xfrm>
        </p:grpSpPr>
        <p:sp>
          <p:nvSpPr>
            <p:cNvPr id="5" name="Google Shape;106;p16">
              <a:extLst>
                <a:ext uri="{FF2B5EF4-FFF2-40B4-BE49-F238E27FC236}">
                  <a16:creationId xmlns:a16="http://schemas.microsoft.com/office/drawing/2014/main" id="{DD74B9F3-DD7E-3D2A-E40B-A29CB88A5F1A}"/>
                </a:ext>
              </a:extLst>
            </p:cNvPr>
            <p:cNvSpPr/>
            <p:nvPr/>
          </p:nvSpPr>
          <p:spPr>
            <a:xfrm>
              <a:off x="6899575" y="1333888"/>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8;p16">
              <a:extLst>
                <a:ext uri="{FF2B5EF4-FFF2-40B4-BE49-F238E27FC236}">
                  <a16:creationId xmlns:a16="http://schemas.microsoft.com/office/drawing/2014/main" id="{9A905A43-E9F9-DDDD-60B9-6D16326893E8}"/>
                </a:ext>
              </a:extLst>
            </p:cNvPr>
            <p:cNvSpPr/>
            <p:nvPr/>
          </p:nvSpPr>
          <p:spPr>
            <a:xfrm>
              <a:off x="7408975" y="2583338"/>
              <a:ext cx="165000" cy="165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9;p16">
              <a:extLst>
                <a:ext uri="{FF2B5EF4-FFF2-40B4-BE49-F238E27FC236}">
                  <a16:creationId xmlns:a16="http://schemas.microsoft.com/office/drawing/2014/main" id="{6154F128-53A4-22F2-8DB1-FF11937F783F}"/>
                </a:ext>
              </a:extLst>
            </p:cNvPr>
            <p:cNvSpPr/>
            <p:nvPr/>
          </p:nvSpPr>
          <p:spPr>
            <a:xfrm>
              <a:off x="7443025" y="2813988"/>
              <a:ext cx="96900" cy="96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p16">
              <a:extLst>
                <a:ext uri="{FF2B5EF4-FFF2-40B4-BE49-F238E27FC236}">
                  <a16:creationId xmlns:a16="http://schemas.microsoft.com/office/drawing/2014/main" id="{A088E6FD-B589-7090-ACCC-55941BA4B5D5}"/>
                </a:ext>
              </a:extLst>
            </p:cNvPr>
            <p:cNvSpPr/>
            <p:nvPr/>
          </p:nvSpPr>
          <p:spPr>
            <a:xfrm>
              <a:off x="7382425" y="2976538"/>
              <a:ext cx="218100" cy="2181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1;p16">
              <a:extLst>
                <a:ext uri="{FF2B5EF4-FFF2-40B4-BE49-F238E27FC236}">
                  <a16:creationId xmlns:a16="http://schemas.microsoft.com/office/drawing/2014/main" id="{2BCB5D8D-E2F2-0413-D1D8-B74675EFAAAB}"/>
                </a:ext>
              </a:extLst>
            </p:cNvPr>
            <p:cNvSpPr/>
            <p:nvPr/>
          </p:nvSpPr>
          <p:spPr>
            <a:xfrm>
              <a:off x="7417375" y="3011383"/>
              <a:ext cx="148200" cy="148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2;p16">
              <a:extLst>
                <a:ext uri="{FF2B5EF4-FFF2-40B4-BE49-F238E27FC236}">
                  <a16:creationId xmlns:a16="http://schemas.microsoft.com/office/drawing/2014/main" id="{3476E7B0-929A-338B-7608-2EE1E7C390B0}"/>
                </a:ext>
              </a:extLst>
            </p:cNvPr>
            <p:cNvSpPr txBox="1"/>
            <p:nvPr/>
          </p:nvSpPr>
          <p:spPr>
            <a:xfrm>
              <a:off x="6549175" y="3450113"/>
              <a:ext cx="1884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700" dirty="0">
                <a:solidFill>
                  <a:schemeClr val="accent4"/>
                </a:solidFill>
                <a:latin typeface="Fira Sans Extra Condensed Medium"/>
                <a:ea typeface="Fira Sans Extra Condensed Medium"/>
                <a:cs typeface="Fira Sans Extra Condensed Medium"/>
                <a:sym typeface="Fira Sans Extra Condensed Medium"/>
              </a:endParaRPr>
            </a:p>
          </p:txBody>
        </p:sp>
        <p:sp>
          <p:nvSpPr>
            <p:cNvPr id="11" name="Google Shape;113;p16">
              <a:extLst>
                <a:ext uri="{FF2B5EF4-FFF2-40B4-BE49-F238E27FC236}">
                  <a16:creationId xmlns:a16="http://schemas.microsoft.com/office/drawing/2014/main" id="{F0333329-DB61-51AD-A565-4F6711CB467B}"/>
                </a:ext>
              </a:extLst>
            </p:cNvPr>
            <p:cNvSpPr txBox="1"/>
            <p:nvPr/>
          </p:nvSpPr>
          <p:spPr>
            <a:xfrm>
              <a:off x="6549175" y="3796962"/>
              <a:ext cx="18846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Roboto"/>
                <a:ea typeface="Roboto"/>
                <a:cs typeface="Roboto"/>
                <a:sym typeface="Roboto"/>
              </a:endParaRPr>
            </a:p>
          </p:txBody>
        </p:sp>
      </p:grpSp>
      <p:sp>
        <p:nvSpPr>
          <p:cNvPr id="16" name="Google Shape;125;p16">
            <a:extLst>
              <a:ext uri="{FF2B5EF4-FFF2-40B4-BE49-F238E27FC236}">
                <a16:creationId xmlns:a16="http://schemas.microsoft.com/office/drawing/2014/main" id="{D926E0A9-9780-93A8-3AC6-F2144A95D6E1}"/>
              </a:ext>
              <a:ext uri="{C183D7F6-B498-43B3-948B-1728B52AA6E4}">
                <adec:decorative xmlns:adec="http://schemas.microsoft.com/office/drawing/2017/decorative" val="1"/>
              </a:ext>
            </a:extLst>
          </p:cNvPr>
          <p:cNvSpPr/>
          <p:nvPr/>
        </p:nvSpPr>
        <p:spPr>
          <a:xfrm>
            <a:off x="3769857" y="1312963"/>
            <a:ext cx="1018800" cy="1018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E8B93130-B6C5-65E7-9806-361AA6B9D1DA}"/>
              </a:ext>
            </a:extLst>
          </p:cNvPr>
          <p:cNvSpPr txBox="1"/>
          <p:nvPr/>
        </p:nvSpPr>
        <p:spPr>
          <a:xfrm>
            <a:off x="791029" y="1748473"/>
            <a:ext cx="3379178" cy="461665"/>
          </a:xfrm>
          <a:prstGeom prst="rect">
            <a:avLst/>
          </a:prstGeom>
          <a:noFill/>
        </p:spPr>
        <p:txBody>
          <a:bodyPr wrap="square" rtlCol="0">
            <a:spAutoFit/>
          </a:bodyPr>
          <a:lstStyle/>
          <a:p>
            <a:r>
              <a:rPr lang="en-US" sz="2400" dirty="0"/>
              <a:t>What we’re doing </a:t>
            </a:r>
          </a:p>
        </p:txBody>
      </p:sp>
      <p:sp>
        <p:nvSpPr>
          <p:cNvPr id="3" name="TextBox 2">
            <a:extLst>
              <a:ext uri="{FF2B5EF4-FFF2-40B4-BE49-F238E27FC236}">
                <a16:creationId xmlns:a16="http://schemas.microsoft.com/office/drawing/2014/main" id="{2BE9A969-613A-C609-1F5C-F8120B35BB8E}"/>
              </a:ext>
            </a:extLst>
          </p:cNvPr>
          <p:cNvSpPr txBox="1"/>
          <p:nvPr/>
        </p:nvSpPr>
        <p:spPr>
          <a:xfrm>
            <a:off x="2064205" y="3135264"/>
            <a:ext cx="2467428" cy="830997"/>
          </a:xfrm>
          <a:prstGeom prst="rect">
            <a:avLst/>
          </a:prstGeom>
          <a:noFill/>
        </p:spPr>
        <p:txBody>
          <a:bodyPr wrap="square" rtlCol="0">
            <a:spAutoFit/>
          </a:bodyPr>
          <a:lstStyle/>
          <a:p>
            <a:r>
              <a:rPr lang="en-US" sz="2400" dirty="0"/>
              <a:t>Why it’s important</a:t>
            </a:r>
          </a:p>
        </p:txBody>
      </p:sp>
      <p:sp>
        <p:nvSpPr>
          <p:cNvPr id="12" name="TextBox 11">
            <a:extLst>
              <a:ext uri="{FF2B5EF4-FFF2-40B4-BE49-F238E27FC236}">
                <a16:creationId xmlns:a16="http://schemas.microsoft.com/office/drawing/2014/main" id="{92E65647-A2CE-C1C1-321F-89AA88EB5DC3}"/>
              </a:ext>
            </a:extLst>
          </p:cNvPr>
          <p:cNvSpPr txBox="1"/>
          <p:nvPr/>
        </p:nvSpPr>
        <p:spPr>
          <a:xfrm>
            <a:off x="5410971" y="1716735"/>
            <a:ext cx="2467428" cy="461665"/>
          </a:xfrm>
          <a:prstGeom prst="rect">
            <a:avLst/>
          </a:prstGeom>
          <a:noFill/>
        </p:spPr>
        <p:txBody>
          <a:bodyPr wrap="square" rtlCol="0">
            <a:spAutoFit/>
          </a:bodyPr>
          <a:lstStyle/>
          <a:p>
            <a:r>
              <a:rPr lang="en-US" sz="2400" dirty="0"/>
              <a:t>Plan for the hour</a:t>
            </a:r>
          </a:p>
        </p:txBody>
      </p:sp>
      <p:sp>
        <p:nvSpPr>
          <p:cNvPr id="13" name="TextBox 12">
            <a:extLst>
              <a:ext uri="{FF2B5EF4-FFF2-40B4-BE49-F238E27FC236}">
                <a16:creationId xmlns:a16="http://schemas.microsoft.com/office/drawing/2014/main" id="{119BB95C-4EB1-CD0F-D7DD-D0348EEAEC2E}"/>
              </a:ext>
            </a:extLst>
          </p:cNvPr>
          <p:cNvSpPr txBox="1"/>
          <p:nvPr/>
        </p:nvSpPr>
        <p:spPr>
          <a:xfrm>
            <a:off x="6052458" y="3257450"/>
            <a:ext cx="2467428" cy="461665"/>
          </a:xfrm>
          <a:prstGeom prst="rect">
            <a:avLst/>
          </a:prstGeom>
          <a:noFill/>
        </p:spPr>
        <p:txBody>
          <a:bodyPr wrap="square" rtlCol="0">
            <a:spAutoFit/>
          </a:bodyPr>
          <a:lstStyle/>
          <a:p>
            <a:r>
              <a:rPr lang="en-US" sz="2400" dirty="0"/>
              <a:t>Key takeaways</a:t>
            </a:r>
          </a:p>
        </p:txBody>
      </p:sp>
    </p:spTree>
    <p:extLst>
      <p:ext uri="{BB962C8B-B14F-4D97-AF65-F5344CB8AC3E}">
        <p14:creationId xmlns:p14="http://schemas.microsoft.com/office/powerpoint/2010/main" val="1111077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A07B-0087-4967-9DC4-A6F91F70A8A0}"/>
              </a:ext>
            </a:extLst>
          </p:cNvPr>
          <p:cNvSpPr>
            <a:spLocks noGrp="1"/>
          </p:cNvSpPr>
          <p:nvPr>
            <p:ph type="title"/>
          </p:nvPr>
        </p:nvSpPr>
        <p:spPr>
          <a:solidFill>
            <a:schemeClr val="accent1"/>
          </a:solidFill>
        </p:spPr>
        <p:txBody>
          <a:bodyPr>
            <a:normAutofit fontScale="90000"/>
          </a:bodyPr>
          <a:lstStyle/>
          <a:p>
            <a:pPr algn="ctr"/>
            <a:r>
              <a:rPr lang="en-US" b="1" dirty="0">
                <a:latin typeface="+mj-lt"/>
              </a:rPr>
              <a:t>Survey Results </a:t>
            </a:r>
          </a:p>
        </p:txBody>
      </p:sp>
      <p:sp>
        <p:nvSpPr>
          <p:cNvPr id="3" name="Content Placeholder 2">
            <a:extLst>
              <a:ext uri="{FF2B5EF4-FFF2-40B4-BE49-F238E27FC236}">
                <a16:creationId xmlns:a16="http://schemas.microsoft.com/office/drawing/2014/main" id="{7CF54B78-F768-49CB-9CC4-2BAF012C7EF2}"/>
              </a:ext>
            </a:extLst>
          </p:cNvPr>
          <p:cNvSpPr>
            <a:spLocks noGrp="1"/>
          </p:cNvSpPr>
          <p:nvPr>
            <p:ph idx="1"/>
          </p:nvPr>
        </p:nvSpPr>
        <p:spPr/>
        <p:txBody>
          <a:bodyPr>
            <a:normAutofit fontScale="25000" lnSpcReduction="20000"/>
          </a:bodyPr>
          <a:lstStyle/>
          <a:p>
            <a:pPr marL="114300" indent="0">
              <a:buNone/>
            </a:pPr>
            <a:r>
              <a:rPr lang="en-US" sz="7200" dirty="0">
                <a:latin typeface="+mn-lt"/>
              </a:rPr>
              <a:t>Millennials </a:t>
            </a:r>
          </a:p>
          <a:p>
            <a:pPr lvl="2">
              <a:buFont typeface="Wingdings" panose="05000000000000000000" pitchFamily="2" charset="2"/>
              <a:buChar char="§"/>
            </a:pPr>
            <a:r>
              <a:rPr lang="en-US" sz="6400" dirty="0">
                <a:latin typeface="+mn-lt"/>
              </a:rPr>
              <a:t>Adventurous, independent </a:t>
            </a:r>
          </a:p>
          <a:p>
            <a:pPr lvl="2">
              <a:buFont typeface="Wingdings" panose="05000000000000000000" pitchFamily="2" charset="2"/>
              <a:buChar char="§"/>
            </a:pPr>
            <a:r>
              <a:rPr lang="en-US" sz="6400" dirty="0">
                <a:latin typeface="+mn-lt"/>
              </a:rPr>
              <a:t>Tech savvy </a:t>
            </a:r>
          </a:p>
          <a:p>
            <a:pPr lvl="2">
              <a:buFont typeface="Wingdings" panose="05000000000000000000" pitchFamily="2" charset="2"/>
              <a:buChar char="§"/>
            </a:pPr>
            <a:r>
              <a:rPr lang="en-US" sz="6400" dirty="0">
                <a:latin typeface="+mn-lt"/>
              </a:rPr>
              <a:t>Lazy </a:t>
            </a:r>
          </a:p>
          <a:p>
            <a:pPr lvl="2">
              <a:buFont typeface="Wingdings" panose="05000000000000000000" pitchFamily="2" charset="2"/>
              <a:buChar char="§"/>
            </a:pPr>
            <a:r>
              <a:rPr lang="en-US" sz="6400" dirty="0">
                <a:latin typeface="+mn-lt"/>
              </a:rPr>
              <a:t>Job hoppers</a:t>
            </a:r>
          </a:p>
          <a:p>
            <a:pPr lvl="2">
              <a:buFont typeface="Wingdings" panose="05000000000000000000" pitchFamily="2" charset="2"/>
              <a:buChar char="§"/>
            </a:pPr>
            <a:r>
              <a:rPr lang="en-US" sz="6400" dirty="0">
                <a:latin typeface="+mn-lt"/>
              </a:rPr>
              <a:t>Cancel culture, overly sensitive</a:t>
            </a:r>
          </a:p>
          <a:p>
            <a:pPr lvl="2">
              <a:buFont typeface="Wingdings" panose="05000000000000000000" pitchFamily="2" charset="2"/>
              <a:buChar char="§"/>
            </a:pPr>
            <a:r>
              <a:rPr lang="en-US" sz="6400" dirty="0">
                <a:latin typeface="+mn-lt"/>
              </a:rPr>
              <a:t>Entitled</a:t>
            </a:r>
          </a:p>
          <a:p>
            <a:pPr lvl="2">
              <a:buFont typeface="Wingdings" panose="05000000000000000000" pitchFamily="2" charset="2"/>
              <a:buChar char="§"/>
            </a:pPr>
            <a:r>
              <a:rPr lang="en-US" sz="6400" dirty="0">
                <a:latin typeface="+mn-lt"/>
              </a:rPr>
              <a:t>Free food and bean bags </a:t>
            </a:r>
          </a:p>
          <a:p>
            <a:endParaRPr lang="en-US" dirty="0"/>
          </a:p>
        </p:txBody>
      </p:sp>
    </p:spTree>
    <p:extLst>
      <p:ext uri="{BB962C8B-B14F-4D97-AF65-F5344CB8AC3E}">
        <p14:creationId xmlns:p14="http://schemas.microsoft.com/office/powerpoint/2010/main" val="315275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B788-D5AE-453F-BF8D-A671CECA5B20}"/>
              </a:ext>
            </a:extLst>
          </p:cNvPr>
          <p:cNvSpPr>
            <a:spLocks noGrp="1"/>
          </p:cNvSpPr>
          <p:nvPr>
            <p:ph type="title"/>
          </p:nvPr>
        </p:nvSpPr>
        <p:spPr>
          <a:solidFill>
            <a:schemeClr val="accent1"/>
          </a:solidFill>
        </p:spPr>
        <p:txBody>
          <a:bodyPr>
            <a:normAutofit fontScale="90000"/>
          </a:bodyPr>
          <a:lstStyle/>
          <a:p>
            <a:pPr algn="ctr"/>
            <a:r>
              <a:rPr lang="en-US" b="1" dirty="0">
                <a:latin typeface="+mj-lt"/>
              </a:rPr>
              <a:t>Survey Results</a:t>
            </a:r>
          </a:p>
        </p:txBody>
      </p:sp>
      <p:sp>
        <p:nvSpPr>
          <p:cNvPr id="3" name="Content Placeholder 2">
            <a:extLst>
              <a:ext uri="{FF2B5EF4-FFF2-40B4-BE49-F238E27FC236}">
                <a16:creationId xmlns:a16="http://schemas.microsoft.com/office/drawing/2014/main" id="{DD3B84DC-67C0-4A5A-AC33-72C1E106F4B7}"/>
              </a:ext>
            </a:extLst>
          </p:cNvPr>
          <p:cNvSpPr>
            <a:spLocks noGrp="1"/>
          </p:cNvSpPr>
          <p:nvPr>
            <p:ph idx="1"/>
          </p:nvPr>
        </p:nvSpPr>
        <p:spPr>
          <a:xfrm>
            <a:off x="710275" y="1152350"/>
            <a:ext cx="7723500" cy="3454500"/>
          </a:xfrm>
        </p:spPr>
        <p:txBody>
          <a:bodyPr>
            <a:normAutofit fontScale="25000" lnSpcReduction="20000"/>
          </a:bodyPr>
          <a:lstStyle/>
          <a:p>
            <a:pPr marL="114300" indent="0">
              <a:buNone/>
            </a:pPr>
            <a:r>
              <a:rPr lang="en-US" sz="7200" dirty="0">
                <a:latin typeface="+mn-lt"/>
              </a:rPr>
              <a:t>Gen Z </a:t>
            </a:r>
          </a:p>
          <a:p>
            <a:pPr lvl="1">
              <a:buFont typeface="Wingdings" panose="05000000000000000000" pitchFamily="2" charset="2"/>
              <a:buChar char="§"/>
            </a:pPr>
            <a:r>
              <a:rPr lang="en-US" sz="6400" dirty="0">
                <a:latin typeface="+mn-lt"/>
              </a:rPr>
              <a:t>Lack of compassion  </a:t>
            </a:r>
          </a:p>
          <a:p>
            <a:pPr lvl="1">
              <a:buFont typeface="Wingdings" panose="05000000000000000000" pitchFamily="2" charset="2"/>
              <a:buChar char="§"/>
            </a:pPr>
            <a:r>
              <a:rPr lang="en-US" sz="6400" dirty="0">
                <a:latin typeface="+mn-lt"/>
              </a:rPr>
              <a:t>Humorous, immature</a:t>
            </a:r>
          </a:p>
          <a:p>
            <a:pPr lvl="1">
              <a:buFont typeface="Wingdings" panose="05000000000000000000" pitchFamily="2" charset="2"/>
              <a:buChar char="§"/>
            </a:pPr>
            <a:r>
              <a:rPr lang="en-US" sz="6400" dirty="0">
                <a:latin typeface="+mn-lt"/>
              </a:rPr>
              <a:t>Obsession with social media</a:t>
            </a:r>
          </a:p>
          <a:p>
            <a:pPr lvl="1">
              <a:buFont typeface="Wingdings" panose="05000000000000000000" pitchFamily="2" charset="2"/>
              <a:buChar char="§"/>
            </a:pPr>
            <a:r>
              <a:rPr lang="en-US" sz="6400" dirty="0">
                <a:latin typeface="+mn-lt"/>
              </a:rPr>
              <a:t>Progressive, open-minded, inclusive </a:t>
            </a:r>
          </a:p>
          <a:p>
            <a:pPr lvl="1">
              <a:buFont typeface="Wingdings" panose="05000000000000000000" pitchFamily="2" charset="2"/>
              <a:buChar char="§"/>
            </a:pPr>
            <a:r>
              <a:rPr lang="en-US" sz="6400" dirty="0">
                <a:latin typeface="+mn-lt"/>
              </a:rPr>
              <a:t>Value human rights</a:t>
            </a:r>
          </a:p>
          <a:p>
            <a:pPr lvl="1">
              <a:buFont typeface="Wingdings" panose="05000000000000000000" pitchFamily="2" charset="2"/>
              <a:buChar char="§"/>
            </a:pPr>
            <a:r>
              <a:rPr lang="en-US" sz="6400" dirty="0">
                <a:latin typeface="+mn-lt"/>
              </a:rPr>
              <a:t>Nihilism/fatalism mostly in online spaces, exhausting to deal with</a:t>
            </a:r>
          </a:p>
          <a:p>
            <a:endParaRPr lang="en-US" dirty="0"/>
          </a:p>
        </p:txBody>
      </p:sp>
    </p:spTree>
    <p:extLst>
      <p:ext uri="{BB962C8B-B14F-4D97-AF65-F5344CB8AC3E}">
        <p14:creationId xmlns:p14="http://schemas.microsoft.com/office/powerpoint/2010/main" val="137857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1C72-3A50-4783-93B7-62F8B7D58F10}"/>
              </a:ext>
            </a:extLst>
          </p:cNvPr>
          <p:cNvSpPr>
            <a:spLocks noGrp="1"/>
          </p:cNvSpPr>
          <p:nvPr>
            <p:ph type="title"/>
          </p:nvPr>
        </p:nvSpPr>
        <p:spPr>
          <a:xfrm>
            <a:off x="265500" y="2074689"/>
            <a:ext cx="4045200" cy="640786"/>
          </a:xfrm>
          <a:solidFill>
            <a:schemeClr val="accent1"/>
          </a:solidFill>
        </p:spPr>
        <p:txBody>
          <a:bodyPr/>
          <a:lstStyle/>
          <a:p>
            <a:r>
              <a:rPr lang="en-US" sz="2400" b="1" dirty="0">
                <a:latin typeface="+mj-lt"/>
              </a:rPr>
              <a:t>Analysis</a:t>
            </a:r>
          </a:p>
        </p:txBody>
      </p:sp>
      <p:sp>
        <p:nvSpPr>
          <p:cNvPr id="3" name="Subtitle 2">
            <a:extLst>
              <a:ext uri="{FF2B5EF4-FFF2-40B4-BE49-F238E27FC236}">
                <a16:creationId xmlns:a16="http://schemas.microsoft.com/office/drawing/2014/main" id="{37E9117D-5FDF-4FB8-A241-C30959E501B5}"/>
              </a:ext>
            </a:extLst>
          </p:cNvPr>
          <p:cNvSpPr>
            <a:spLocks noGrp="1"/>
          </p:cNvSpPr>
          <p:nvPr>
            <p:ph type="subTitle" idx="1"/>
          </p:nvPr>
        </p:nvSpPr>
        <p:spPr/>
        <p:txBody>
          <a:bodyPr/>
          <a:lstStyle/>
          <a:p>
            <a:r>
              <a:rPr lang="en-US" sz="1800" dirty="0">
                <a:latin typeface="+mn-lt"/>
              </a:rPr>
              <a:t>Silent Generation</a:t>
            </a:r>
          </a:p>
        </p:txBody>
      </p:sp>
      <p:sp>
        <p:nvSpPr>
          <p:cNvPr id="4" name="Text Placeholder 3">
            <a:extLst>
              <a:ext uri="{FF2B5EF4-FFF2-40B4-BE49-F238E27FC236}">
                <a16:creationId xmlns:a16="http://schemas.microsoft.com/office/drawing/2014/main" id="{29D6159D-0032-412D-A913-F4741638B210}"/>
              </a:ext>
            </a:extLst>
          </p:cNvPr>
          <p:cNvSpPr>
            <a:spLocks noGrp="1"/>
          </p:cNvSpPr>
          <p:nvPr>
            <p:ph type="body" idx="2"/>
          </p:nvPr>
        </p:nvSpPr>
        <p:spPr/>
        <p:txBody>
          <a:bodyPr/>
          <a:lstStyle/>
          <a:p>
            <a:pPr lvl="1">
              <a:buFont typeface="Wingdings" panose="05000000000000000000" pitchFamily="2" charset="2"/>
              <a:buChar char="§"/>
            </a:pPr>
            <a:r>
              <a:rPr lang="en-US" sz="1600" dirty="0">
                <a:latin typeface="+mn-lt"/>
              </a:rPr>
              <a:t>Top-down hierarchy, rule followers, strict, respect for authority, uniforms (suit/tie at work)</a:t>
            </a:r>
          </a:p>
          <a:p>
            <a:pPr lvl="1">
              <a:buFont typeface="Wingdings" panose="05000000000000000000" pitchFamily="2" charset="2"/>
              <a:buChar char="§"/>
            </a:pPr>
            <a:r>
              <a:rPr lang="en-US" sz="1600" dirty="0">
                <a:latin typeface="+mn-lt"/>
              </a:rPr>
              <a:t>Loyalty, common cause, hardships</a:t>
            </a:r>
          </a:p>
          <a:p>
            <a:pPr lvl="1">
              <a:buFont typeface="Wingdings" panose="05000000000000000000" pitchFamily="2" charset="2"/>
              <a:buChar char="§"/>
            </a:pPr>
            <a:r>
              <a:rPr lang="en-US" sz="1600" dirty="0">
                <a:latin typeface="+mn-lt"/>
              </a:rPr>
              <a:t>Financially conservative, job security important</a:t>
            </a:r>
          </a:p>
          <a:p>
            <a:pPr lvl="1">
              <a:buFont typeface="Wingdings" panose="05000000000000000000" pitchFamily="2" charset="2"/>
              <a:buChar char="§"/>
            </a:pPr>
            <a:r>
              <a:rPr lang="en-US" sz="1600" dirty="0">
                <a:latin typeface="+mn-lt"/>
              </a:rPr>
              <a:t>Lack of diversity in workplace, narrower viewpoint</a:t>
            </a:r>
          </a:p>
          <a:p>
            <a:endParaRPr lang="en-US" sz="1600" dirty="0">
              <a:latin typeface="+mn-lt"/>
            </a:endParaRPr>
          </a:p>
        </p:txBody>
      </p:sp>
    </p:spTree>
    <p:extLst>
      <p:ext uri="{BB962C8B-B14F-4D97-AF65-F5344CB8AC3E}">
        <p14:creationId xmlns:p14="http://schemas.microsoft.com/office/powerpoint/2010/main" val="1641345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C59E-8CFC-4DB3-B654-4218BE8C06CB}"/>
              </a:ext>
            </a:extLst>
          </p:cNvPr>
          <p:cNvSpPr>
            <a:spLocks noGrp="1"/>
          </p:cNvSpPr>
          <p:nvPr>
            <p:ph type="title"/>
          </p:nvPr>
        </p:nvSpPr>
        <p:spPr>
          <a:xfrm>
            <a:off x="265500" y="2043953"/>
            <a:ext cx="4045200" cy="671522"/>
          </a:xfrm>
          <a:solidFill>
            <a:schemeClr val="accent1"/>
          </a:solidFill>
        </p:spPr>
        <p:txBody>
          <a:bodyPr/>
          <a:lstStyle/>
          <a:p>
            <a:r>
              <a:rPr lang="en-US" sz="2400" b="1" dirty="0">
                <a:latin typeface="+mj-lt"/>
              </a:rPr>
              <a:t>Analysis</a:t>
            </a:r>
          </a:p>
        </p:txBody>
      </p:sp>
      <p:sp>
        <p:nvSpPr>
          <p:cNvPr id="3" name="Subtitle 2">
            <a:extLst>
              <a:ext uri="{FF2B5EF4-FFF2-40B4-BE49-F238E27FC236}">
                <a16:creationId xmlns:a16="http://schemas.microsoft.com/office/drawing/2014/main" id="{ADB8C88F-A079-416E-8698-C587890C0D9A}"/>
              </a:ext>
            </a:extLst>
          </p:cNvPr>
          <p:cNvSpPr>
            <a:spLocks noGrp="1"/>
          </p:cNvSpPr>
          <p:nvPr>
            <p:ph type="subTitle" idx="1"/>
          </p:nvPr>
        </p:nvSpPr>
        <p:spPr/>
        <p:txBody>
          <a:bodyPr/>
          <a:lstStyle/>
          <a:p>
            <a:r>
              <a:rPr lang="en-US" sz="1800" dirty="0">
                <a:latin typeface="+mn-lt"/>
              </a:rPr>
              <a:t>Baby Boomers</a:t>
            </a:r>
          </a:p>
        </p:txBody>
      </p:sp>
      <p:sp>
        <p:nvSpPr>
          <p:cNvPr id="4" name="Text Placeholder 3">
            <a:extLst>
              <a:ext uri="{FF2B5EF4-FFF2-40B4-BE49-F238E27FC236}">
                <a16:creationId xmlns:a16="http://schemas.microsoft.com/office/drawing/2014/main" id="{67AD76F9-3310-4298-9365-6E3BB5DCEBA5}"/>
              </a:ext>
            </a:extLst>
          </p:cNvPr>
          <p:cNvSpPr>
            <a:spLocks noGrp="1"/>
          </p:cNvSpPr>
          <p:nvPr>
            <p:ph type="body" idx="2"/>
          </p:nvPr>
        </p:nvSpPr>
        <p:spPr/>
        <p:txBody>
          <a:bodyPr/>
          <a:lstStyle/>
          <a:p>
            <a:pPr lvl="1">
              <a:buFont typeface="Wingdings" panose="05000000000000000000" pitchFamily="2" charset="2"/>
              <a:buChar char="§"/>
            </a:pPr>
            <a:r>
              <a:rPr lang="en-US" sz="1600" dirty="0">
                <a:latin typeface="+mn-lt"/>
              </a:rPr>
              <a:t>Neighborhoods and classrooms</a:t>
            </a:r>
          </a:p>
          <a:p>
            <a:pPr lvl="1">
              <a:buFont typeface="Wingdings" panose="05000000000000000000" pitchFamily="2" charset="2"/>
              <a:buChar char="§"/>
            </a:pPr>
            <a:r>
              <a:rPr lang="en-US" sz="1600" dirty="0">
                <a:latin typeface="+mn-lt"/>
              </a:rPr>
              <a:t>News, Advertising</a:t>
            </a:r>
          </a:p>
          <a:p>
            <a:pPr lvl="1">
              <a:buFont typeface="Wingdings" panose="05000000000000000000" pitchFamily="2" charset="2"/>
              <a:buChar char="§"/>
            </a:pPr>
            <a:r>
              <a:rPr lang="en-US" sz="1600" dirty="0">
                <a:latin typeface="+mn-lt"/>
              </a:rPr>
              <a:t>Social Change, separation between older and younger boomers</a:t>
            </a:r>
          </a:p>
          <a:p>
            <a:pPr>
              <a:buFont typeface="Wingdings" panose="05000000000000000000" pitchFamily="2" charset="2"/>
              <a:buChar char="§"/>
            </a:pPr>
            <a:endParaRPr lang="en-US" sz="1600" dirty="0">
              <a:latin typeface="+mn-lt"/>
            </a:endParaRPr>
          </a:p>
        </p:txBody>
      </p:sp>
    </p:spTree>
    <p:extLst>
      <p:ext uri="{BB962C8B-B14F-4D97-AF65-F5344CB8AC3E}">
        <p14:creationId xmlns:p14="http://schemas.microsoft.com/office/powerpoint/2010/main" val="4168548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8222-9B86-483D-B9C8-0601E08B4FFD}"/>
              </a:ext>
            </a:extLst>
          </p:cNvPr>
          <p:cNvSpPr>
            <a:spLocks noGrp="1"/>
          </p:cNvSpPr>
          <p:nvPr>
            <p:ph type="title"/>
          </p:nvPr>
        </p:nvSpPr>
        <p:spPr>
          <a:xfrm>
            <a:off x="265500" y="2020901"/>
            <a:ext cx="4045200" cy="694574"/>
          </a:xfrm>
          <a:solidFill>
            <a:schemeClr val="accent1"/>
          </a:solidFill>
        </p:spPr>
        <p:txBody>
          <a:bodyPr/>
          <a:lstStyle/>
          <a:p>
            <a:r>
              <a:rPr lang="en-US" sz="2400" b="1" dirty="0">
                <a:latin typeface="+mj-lt"/>
              </a:rPr>
              <a:t>Analysis</a:t>
            </a:r>
          </a:p>
        </p:txBody>
      </p:sp>
      <p:sp>
        <p:nvSpPr>
          <p:cNvPr id="3" name="Subtitle 2">
            <a:extLst>
              <a:ext uri="{FF2B5EF4-FFF2-40B4-BE49-F238E27FC236}">
                <a16:creationId xmlns:a16="http://schemas.microsoft.com/office/drawing/2014/main" id="{D1778B54-D131-4D8E-B3E2-D7FF1C7A5559}"/>
              </a:ext>
            </a:extLst>
          </p:cNvPr>
          <p:cNvSpPr>
            <a:spLocks noGrp="1"/>
          </p:cNvSpPr>
          <p:nvPr>
            <p:ph type="subTitle" idx="1"/>
          </p:nvPr>
        </p:nvSpPr>
        <p:spPr/>
        <p:txBody>
          <a:bodyPr/>
          <a:lstStyle/>
          <a:p>
            <a:r>
              <a:rPr lang="en-US" sz="1800" dirty="0">
                <a:latin typeface="+mn-lt"/>
              </a:rPr>
              <a:t>Gen X</a:t>
            </a:r>
          </a:p>
        </p:txBody>
      </p:sp>
      <p:sp>
        <p:nvSpPr>
          <p:cNvPr id="4" name="Text Placeholder 3">
            <a:extLst>
              <a:ext uri="{FF2B5EF4-FFF2-40B4-BE49-F238E27FC236}">
                <a16:creationId xmlns:a16="http://schemas.microsoft.com/office/drawing/2014/main" id="{FB3EE895-37E7-4516-8387-72ACD13BA7A8}"/>
              </a:ext>
            </a:extLst>
          </p:cNvPr>
          <p:cNvSpPr>
            <a:spLocks noGrp="1"/>
          </p:cNvSpPr>
          <p:nvPr>
            <p:ph type="body" idx="2"/>
          </p:nvPr>
        </p:nvSpPr>
        <p:spPr/>
        <p:txBody>
          <a:bodyPr/>
          <a:lstStyle/>
          <a:p>
            <a:pPr lvl="1">
              <a:buFont typeface="Wingdings" panose="05000000000000000000" pitchFamily="2" charset="2"/>
              <a:buChar char="§"/>
            </a:pPr>
            <a:r>
              <a:rPr lang="en-US" sz="1600" dirty="0">
                <a:latin typeface="+mn-lt"/>
              </a:rPr>
              <a:t>First generation to have personal technology in school, </a:t>
            </a:r>
          </a:p>
          <a:p>
            <a:pPr lvl="1">
              <a:buFont typeface="Wingdings" panose="05000000000000000000" pitchFamily="2" charset="2"/>
              <a:buChar char="§"/>
            </a:pPr>
            <a:r>
              <a:rPr lang="en-US" sz="1600" dirty="0">
                <a:latin typeface="+mn-lt"/>
              </a:rPr>
              <a:t>Increased emphasis on higher education</a:t>
            </a:r>
          </a:p>
          <a:p>
            <a:pPr lvl="1">
              <a:buFont typeface="Wingdings" panose="05000000000000000000" pitchFamily="2" charset="2"/>
              <a:buChar char="§"/>
            </a:pPr>
            <a:r>
              <a:rPr lang="en-US" sz="1600" dirty="0">
                <a:latin typeface="+mn-lt"/>
              </a:rPr>
              <a:t>Latch-key kids, alone more, more independent and resourceful, microwave</a:t>
            </a:r>
          </a:p>
          <a:p>
            <a:pPr marL="114300" indent="0">
              <a:buNone/>
            </a:pPr>
            <a:endParaRPr lang="en-US" sz="1600" dirty="0">
              <a:latin typeface="+mn-lt"/>
            </a:endParaRPr>
          </a:p>
        </p:txBody>
      </p:sp>
    </p:spTree>
    <p:extLst>
      <p:ext uri="{BB962C8B-B14F-4D97-AF65-F5344CB8AC3E}">
        <p14:creationId xmlns:p14="http://schemas.microsoft.com/office/powerpoint/2010/main" val="1958717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6923-8D2B-4638-89A6-E848491017FA}"/>
              </a:ext>
            </a:extLst>
          </p:cNvPr>
          <p:cNvSpPr>
            <a:spLocks noGrp="1"/>
          </p:cNvSpPr>
          <p:nvPr>
            <p:ph type="title"/>
          </p:nvPr>
        </p:nvSpPr>
        <p:spPr>
          <a:xfrm>
            <a:off x="265500" y="2090057"/>
            <a:ext cx="4045200" cy="625418"/>
          </a:xfrm>
          <a:solidFill>
            <a:schemeClr val="accent1"/>
          </a:solidFill>
        </p:spPr>
        <p:txBody>
          <a:bodyPr/>
          <a:lstStyle/>
          <a:p>
            <a:r>
              <a:rPr lang="en-US" sz="2400" b="1" dirty="0">
                <a:latin typeface="+mj-lt"/>
              </a:rPr>
              <a:t>Analysis</a:t>
            </a:r>
          </a:p>
        </p:txBody>
      </p:sp>
      <p:sp>
        <p:nvSpPr>
          <p:cNvPr id="3" name="Subtitle 2">
            <a:extLst>
              <a:ext uri="{FF2B5EF4-FFF2-40B4-BE49-F238E27FC236}">
                <a16:creationId xmlns:a16="http://schemas.microsoft.com/office/drawing/2014/main" id="{081C5858-2887-4C0F-B467-3A53FDD6EB67}"/>
              </a:ext>
            </a:extLst>
          </p:cNvPr>
          <p:cNvSpPr>
            <a:spLocks noGrp="1"/>
          </p:cNvSpPr>
          <p:nvPr>
            <p:ph type="subTitle" idx="1"/>
          </p:nvPr>
        </p:nvSpPr>
        <p:spPr/>
        <p:txBody>
          <a:bodyPr/>
          <a:lstStyle/>
          <a:p>
            <a:r>
              <a:rPr lang="en-US" sz="1800" dirty="0">
                <a:latin typeface="+mn-lt"/>
              </a:rPr>
              <a:t>Millennials/Gen Y</a:t>
            </a:r>
          </a:p>
        </p:txBody>
      </p:sp>
      <p:sp>
        <p:nvSpPr>
          <p:cNvPr id="4" name="Text Placeholder 3">
            <a:extLst>
              <a:ext uri="{FF2B5EF4-FFF2-40B4-BE49-F238E27FC236}">
                <a16:creationId xmlns:a16="http://schemas.microsoft.com/office/drawing/2014/main" id="{AF8859FD-B951-461E-943D-5C6418C5F73D}"/>
              </a:ext>
            </a:extLst>
          </p:cNvPr>
          <p:cNvSpPr>
            <a:spLocks noGrp="1"/>
          </p:cNvSpPr>
          <p:nvPr>
            <p:ph type="body" idx="2"/>
          </p:nvPr>
        </p:nvSpPr>
        <p:spPr/>
        <p:txBody>
          <a:bodyPr/>
          <a:lstStyle/>
          <a:p>
            <a:pPr lvl="1">
              <a:buFont typeface="Wingdings" panose="05000000000000000000" pitchFamily="2" charset="2"/>
              <a:buChar char="§"/>
            </a:pPr>
            <a:r>
              <a:rPr lang="en-US" sz="1600" dirty="0">
                <a:latin typeface="+mn-lt"/>
              </a:rPr>
              <a:t>Mistrust in people/employers </a:t>
            </a:r>
          </a:p>
          <a:p>
            <a:pPr lvl="1">
              <a:buFont typeface="Wingdings" panose="05000000000000000000" pitchFamily="2" charset="2"/>
              <a:buChar char="§"/>
            </a:pPr>
            <a:r>
              <a:rPr lang="en-US" sz="1600" dirty="0">
                <a:latin typeface="+mn-lt"/>
              </a:rPr>
              <a:t>Quiet quitting, work-life balance</a:t>
            </a:r>
          </a:p>
          <a:p>
            <a:pPr lvl="1">
              <a:buFont typeface="Wingdings" panose="05000000000000000000" pitchFamily="2" charset="2"/>
              <a:buChar char="§"/>
            </a:pPr>
            <a:r>
              <a:rPr lang="en-US" sz="1600" dirty="0">
                <a:latin typeface="+mn-lt"/>
              </a:rPr>
              <a:t>Bullying, instant news, multiple media, multi-tasking, quicker everything</a:t>
            </a:r>
          </a:p>
          <a:p>
            <a:pPr lvl="1">
              <a:buFont typeface="Wingdings" panose="05000000000000000000" pitchFamily="2" charset="2"/>
              <a:buChar char="§"/>
            </a:pPr>
            <a:r>
              <a:rPr lang="en-US" sz="1600" dirty="0">
                <a:latin typeface="+mn-lt"/>
              </a:rPr>
              <a:t>More protected, more personal attention from adults</a:t>
            </a:r>
          </a:p>
          <a:p>
            <a:endParaRPr lang="en-US" sz="1600" dirty="0">
              <a:latin typeface="+mn-lt"/>
            </a:endParaRPr>
          </a:p>
        </p:txBody>
      </p:sp>
    </p:spTree>
    <p:extLst>
      <p:ext uri="{BB962C8B-B14F-4D97-AF65-F5344CB8AC3E}">
        <p14:creationId xmlns:p14="http://schemas.microsoft.com/office/powerpoint/2010/main" val="994584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65713-0ED1-42FB-934E-04FB56D48D46}"/>
              </a:ext>
            </a:extLst>
          </p:cNvPr>
          <p:cNvSpPr>
            <a:spLocks noGrp="1"/>
          </p:cNvSpPr>
          <p:nvPr>
            <p:ph type="title"/>
          </p:nvPr>
        </p:nvSpPr>
        <p:spPr>
          <a:xfrm>
            <a:off x="265500" y="2120793"/>
            <a:ext cx="4045200" cy="594682"/>
          </a:xfrm>
          <a:solidFill>
            <a:schemeClr val="accent1"/>
          </a:solidFill>
        </p:spPr>
        <p:txBody>
          <a:bodyPr/>
          <a:lstStyle/>
          <a:p>
            <a:r>
              <a:rPr lang="en-US" sz="2400" b="1" dirty="0">
                <a:latin typeface="+mj-lt"/>
              </a:rPr>
              <a:t>Analysis</a:t>
            </a:r>
          </a:p>
        </p:txBody>
      </p:sp>
      <p:sp>
        <p:nvSpPr>
          <p:cNvPr id="3" name="Subtitle 2">
            <a:extLst>
              <a:ext uri="{FF2B5EF4-FFF2-40B4-BE49-F238E27FC236}">
                <a16:creationId xmlns:a16="http://schemas.microsoft.com/office/drawing/2014/main" id="{8158C676-D4BF-4E6B-9437-1EC16CA84802}"/>
              </a:ext>
            </a:extLst>
          </p:cNvPr>
          <p:cNvSpPr>
            <a:spLocks noGrp="1"/>
          </p:cNvSpPr>
          <p:nvPr>
            <p:ph type="subTitle" idx="1"/>
          </p:nvPr>
        </p:nvSpPr>
        <p:spPr/>
        <p:txBody>
          <a:bodyPr/>
          <a:lstStyle/>
          <a:p>
            <a:r>
              <a:rPr lang="en-US" sz="1800" dirty="0">
                <a:latin typeface="+mn-lt"/>
              </a:rPr>
              <a:t>Gen Z</a:t>
            </a:r>
          </a:p>
        </p:txBody>
      </p:sp>
      <p:sp>
        <p:nvSpPr>
          <p:cNvPr id="4" name="Text Placeholder 3">
            <a:extLst>
              <a:ext uri="{FF2B5EF4-FFF2-40B4-BE49-F238E27FC236}">
                <a16:creationId xmlns:a16="http://schemas.microsoft.com/office/drawing/2014/main" id="{9BB102D0-72E1-4394-BDFF-5F44514AE0DE}"/>
              </a:ext>
            </a:extLst>
          </p:cNvPr>
          <p:cNvSpPr>
            <a:spLocks noGrp="1"/>
          </p:cNvSpPr>
          <p:nvPr>
            <p:ph type="body" idx="2"/>
          </p:nvPr>
        </p:nvSpPr>
        <p:spPr/>
        <p:txBody>
          <a:bodyPr/>
          <a:lstStyle/>
          <a:p>
            <a:pPr lvl="1">
              <a:buFont typeface="Wingdings" panose="05000000000000000000" pitchFamily="2" charset="2"/>
              <a:buChar char="§"/>
            </a:pPr>
            <a:r>
              <a:rPr lang="en-US" sz="1600" dirty="0">
                <a:latin typeface="+mn-lt"/>
              </a:rPr>
              <a:t>Diversity, inclusion, opportunities for all</a:t>
            </a:r>
          </a:p>
          <a:p>
            <a:pPr lvl="1">
              <a:buFont typeface="Wingdings" panose="05000000000000000000" pitchFamily="2" charset="2"/>
              <a:buChar char="§"/>
            </a:pPr>
            <a:r>
              <a:rPr lang="en-US" sz="1600" dirty="0">
                <a:latin typeface="+mn-lt"/>
              </a:rPr>
              <a:t>Risk averse, less likely to have driver’s license, drink alcohol</a:t>
            </a:r>
          </a:p>
          <a:p>
            <a:pPr lvl="1">
              <a:buFont typeface="Wingdings" panose="05000000000000000000" pitchFamily="2" charset="2"/>
              <a:buChar char="§"/>
            </a:pPr>
            <a:r>
              <a:rPr lang="en-US" sz="1600" dirty="0">
                <a:latin typeface="+mn-lt"/>
              </a:rPr>
              <a:t>See the downsides of technology, increased unplugging</a:t>
            </a:r>
          </a:p>
          <a:p>
            <a:endParaRPr lang="en-US" sz="1600" dirty="0">
              <a:latin typeface="+mn-lt"/>
            </a:endParaRPr>
          </a:p>
        </p:txBody>
      </p:sp>
    </p:spTree>
    <p:extLst>
      <p:ext uri="{BB962C8B-B14F-4D97-AF65-F5344CB8AC3E}">
        <p14:creationId xmlns:p14="http://schemas.microsoft.com/office/powerpoint/2010/main" val="3074193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F7E6D-5C50-4CBB-BA84-E2DD62790FCC}"/>
              </a:ext>
            </a:extLst>
          </p:cNvPr>
          <p:cNvSpPr>
            <a:spLocks noGrp="1"/>
          </p:cNvSpPr>
          <p:nvPr>
            <p:ph type="title"/>
          </p:nvPr>
        </p:nvSpPr>
        <p:spPr>
          <a:solidFill>
            <a:schemeClr val="accent1"/>
          </a:solidFill>
        </p:spPr>
        <p:txBody>
          <a:bodyPr>
            <a:normAutofit fontScale="90000"/>
          </a:bodyPr>
          <a:lstStyle/>
          <a:p>
            <a:pPr algn="ctr"/>
            <a:r>
              <a:rPr lang="en-US" b="1" dirty="0">
                <a:latin typeface="+mj-lt"/>
              </a:rPr>
              <a:t>How to Work Together</a:t>
            </a:r>
          </a:p>
        </p:txBody>
      </p:sp>
      <p:pic>
        <p:nvPicPr>
          <p:cNvPr id="13" name="Content Placeholder 12" descr="Left to right people representative of five generations - Traditionalist, Baby Boomer, Gen X, Millennial, and Gen Z.   Only upper bodies of each are shown and they have their arms folded across their bodies.  ">
            <a:extLst>
              <a:ext uri="{FF2B5EF4-FFF2-40B4-BE49-F238E27FC236}">
                <a16:creationId xmlns:a16="http://schemas.microsoft.com/office/drawing/2014/main" id="{49D343C2-4ADE-4EF4-9A8B-79997081D72F}"/>
              </a:ext>
            </a:extLst>
          </p:cNvPr>
          <p:cNvPicPr>
            <a:picLocks noGrp="1" noChangeAspect="1"/>
          </p:cNvPicPr>
          <p:nvPr>
            <p:ph idx="1"/>
          </p:nvPr>
        </p:nvPicPr>
        <p:blipFill>
          <a:blip r:embed="rId2"/>
          <a:stretch>
            <a:fillRect/>
          </a:stretch>
        </p:blipFill>
        <p:spPr>
          <a:xfrm>
            <a:off x="1500052" y="1152525"/>
            <a:ext cx="6143897" cy="3454400"/>
          </a:xfrm>
        </p:spPr>
      </p:pic>
    </p:spTree>
    <p:extLst>
      <p:ext uri="{BB962C8B-B14F-4D97-AF65-F5344CB8AC3E}">
        <p14:creationId xmlns:p14="http://schemas.microsoft.com/office/powerpoint/2010/main" val="202054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A7464-B793-47CB-B743-0D4554483CEF}"/>
              </a:ext>
            </a:extLst>
          </p:cNvPr>
          <p:cNvSpPr>
            <a:spLocks noGrp="1"/>
          </p:cNvSpPr>
          <p:nvPr>
            <p:ph idx="1"/>
          </p:nvPr>
        </p:nvSpPr>
        <p:spPr/>
        <p:txBody>
          <a:bodyPr>
            <a:normAutofit/>
          </a:bodyPr>
          <a:lstStyle/>
          <a:p>
            <a:pPr>
              <a:buFont typeface="Wingdings" panose="05000000000000000000" pitchFamily="2" charset="2"/>
              <a:buChar char="§"/>
            </a:pPr>
            <a:endParaRPr lang="en-US" sz="1600" dirty="0">
              <a:latin typeface="+mn-lt"/>
            </a:endParaRPr>
          </a:p>
          <a:p>
            <a:pPr>
              <a:buFont typeface="Wingdings" panose="05000000000000000000" pitchFamily="2" charset="2"/>
              <a:buChar char="§"/>
            </a:pPr>
            <a:r>
              <a:rPr lang="en-US" sz="1600" dirty="0">
                <a:latin typeface="+mn-lt"/>
              </a:rPr>
              <a:t>Loyalty</a:t>
            </a:r>
          </a:p>
          <a:p>
            <a:pPr>
              <a:buFont typeface="Wingdings" panose="05000000000000000000" pitchFamily="2" charset="2"/>
              <a:buChar char="§"/>
            </a:pPr>
            <a:r>
              <a:rPr lang="en-US" sz="1600" dirty="0">
                <a:latin typeface="+mn-lt"/>
              </a:rPr>
              <a:t>Fundamentals </a:t>
            </a:r>
          </a:p>
          <a:p>
            <a:pPr>
              <a:buFont typeface="Wingdings" panose="05000000000000000000" pitchFamily="2" charset="2"/>
              <a:buChar char="§"/>
            </a:pPr>
            <a:r>
              <a:rPr lang="en-US" sz="1600" dirty="0">
                <a:latin typeface="+mn-lt"/>
              </a:rPr>
              <a:t>Work/life balance</a:t>
            </a:r>
          </a:p>
          <a:p>
            <a:pPr>
              <a:buFont typeface="Wingdings" panose="05000000000000000000" pitchFamily="2" charset="2"/>
              <a:buChar char="§"/>
            </a:pPr>
            <a:r>
              <a:rPr lang="en-US" sz="1600" dirty="0">
                <a:latin typeface="+mn-lt"/>
              </a:rPr>
              <a:t>Believe in workplace mission</a:t>
            </a:r>
          </a:p>
          <a:p>
            <a:pPr>
              <a:buFont typeface="Wingdings" panose="05000000000000000000" pitchFamily="2" charset="2"/>
              <a:buChar char="§"/>
            </a:pPr>
            <a:r>
              <a:rPr lang="en-US" sz="1600" dirty="0">
                <a:latin typeface="+mn-lt"/>
              </a:rPr>
              <a:t>Flexibility</a:t>
            </a:r>
          </a:p>
          <a:p>
            <a:pPr>
              <a:buFont typeface="Wingdings" panose="05000000000000000000" pitchFamily="2" charset="2"/>
              <a:buChar char="§"/>
            </a:pPr>
            <a:r>
              <a:rPr lang="en-US" sz="1600" dirty="0">
                <a:latin typeface="+mn-lt"/>
              </a:rPr>
              <a:t>Technology</a:t>
            </a:r>
          </a:p>
          <a:p>
            <a:pPr>
              <a:buFont typeface="Wingdings" panose="05000000000000000000" pitchFamily="2" charset="2"/>
              <a:buChar char="§"/>
            </a:pPr>
            <a:r>
              <a:rPr lang="en-US" sz="1600" dirty="0">
                <a:latin typeface="+mn-lt"/>
              </a:rPr>
              <a:t>Respect</a:t>
            </a:r>
          </a:p>
          <a:p>
            <a:endParaRPr lang="en-US" dirty="0"/>
          </a:p>
          <a:p>
            <a:pPr marL="0" indent="0">
              <a:buNone/>
            </a:pPr>
            <a:endParaRPr lang="en-US" dirty="0"/>
          </a:p>
          <a:p>
            <a:endParaRPr lang="en-US" dirty="0"/>
          </a:p>
        </p:txBody>
      </p:sp>
      <p:sp>
        <p:nvSpPr>
          <p:cNvPr id="5" name="Title 4">
            <a:extLst>
              <a:ext uri="{FF2B5EF4-FFF2-40B4-BE49-F238E27FC236}">
                <a16:creationId xmlns:a16="http://schemas.microsoft.com/office/drawing/2014/main" id="{39F54BBE-2DC1-4372-9072-AA8532F85496}"/>
              </a:ext>
            </a:extLst>
          </p:cNvPr>
          <p:cNvSpPr>
            <a:spLocks noGrp="1"/>
          </p:cNvSpPr>
          <p:nvPr>
            <p:ph type="title"/>
          </p:nvPr>
        </p:nvSpPr>
        <p:spPr>
          <a:solidFill>
            <a:schemeClr val="accent1"/>
          </a:solidFill>
        </p:spPr>
        <p:txBody>
          <a:bodyPr>
            <a:normAutofit fontScale="90000"/>
          </a:bodyPr>
          <a:lstStyle/>
          <a:p>
            <a:pPr algn="ctr"/>
            <a:r>
              <a:rPr lang="en-US" b="1" dirty="0">
                <a:latin typeface="+mj-lt"/>
              </a:rPr>
              <a:t>Each generation offers wisdom</a:t>
            </a:r>
          </a:p>
        </p:txBody>
      </p:sp>
    </p:spTree>
    <p:extLst>
      <p:ext uri="{BB962C8B-B14F-4D97-AF65-F5344CB8AC3E}">
        <p14:creationId xmlns:p14="http://schemas.microsoft.com/office/powerpoint/2010/main" val="427219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834F-1214-4DE5-BC2B-9C8E8E10D41C}"/>
              </a:ext>
            </a:extLst>
          </p:cNvPr>
          <p:cNvSpPr>
            <a:spLocks noGrp="1"/>
          </p:cNvSpPr>
          <p:nvPr>
            <p:ph type="title"/>
          </p:nvPr>
        </p:nvSpPr>
        <p:spPr>
          <a:solidFill>
            <a:schemeClr val="accent1"/>
          </a:solidFill>
        </p:spPr>
        <p:txBody>
          <a:bodyPr>
            <a:normAutofit fontScale="90000"/>
          </a:bodyPr>
          <a:lstStyle/>
          <a:p>
            <a:pPr algn="ctr"/>
            <a:r>
              <a:rPr lang="en-US" b="1" dirty="0">
                <a:latin typeface="+mj-lt"/>
              </a:rPr>
              <a:t>Suggestions</a:t>
            </a:r>
          </a:p>
        </p:txBody>
      </p:sp>
      <p:sp>
        <p:nvSpPr>
          <p:cNvPr id="3" name="Content Placeholder 2">
            <a:extLst>
              <a:ext uri="{FF2B5EF4-FFF2-40B4-BE49-F238E27FC236}">
                <a16:creationId xmlns:a16="http://schemas.microsoft.com/office/drawing/2014/main" id="{9C181D1B-F53B-4AB4-A16C-7E7D49D97C3F}"/>
              </a:ext>
            </a:extLst>
          </p:cNvPr>
          <p:cNvSpPr>
            <a:spLocks noGrp="1"/>
          </p:cNvSpPr>
          <p:nvPr>
            <p:ph idx="1"/>
          </p:nvPr>
        </p:nvSpPr>
        <p:spPr/>
        <p:txBody>
          <a:bodyPr/>
          <a:lstStyle/>
          <a:p>
            <a:pPr>
              <a:buFont typeface="Wingdings" panose="05000000000000000000" pitchFamily="2" charset="2"/>
              <a:buChar char="§"/>
            </a:pPr>
            <a:endParaRPr lang="en-US" sz="1600" dirty="0">
              <a:latin typeface="+mn-lt"/>
            </a:endParaRPr>
          </a:p>
          <a:p>
            <a:pPr>
              <a:buFont typeface="Wingdings" panose="05000000000000000000" pitchFamily="2" charset="2"/>
              <a:buChar char="§"/>
            </a:pPr>
            <a:endParaRPr lang="en-US" sz="1600" dirty="0">
              <a:latin typeface="+mn-lt"/>
            </a:endParaRPr>
          </a:p>
          <a:p>
            <a:pPr>
              <a:buFont typeface="Wingdings" panose="05000000000000000000" pitchFamily="2" charset="2"/>
              <a:buChar char="§"/>
            </a:pPr>
            <a:r>
              <a:rPr lang="en-US" sz="1600" dirty="0">
                <a:latin typeface="+mn-lt"/>
              </a:rPr>
              <a:t>Mixed committees</a:t>
            </a:r>
          </a:p>
          <a:p>
            <a:pPr>
              <a:buFont typeface="Wingdings" panose="05000000000000000000" pitchFamily="2" charset="2"/>
              <a:buChar char="§"/>
            </a:pPr>
            <a:endParaRPr lang="en-US" sz="1600" dirty="0">
              <a:latin typeface="+mn-lt"/>
            </a:endParaRPr>
          </a:p>
          <a:p>
            <a:pPr>
              <a:buFont typeface="Wingdings" panose="05000000000000000000" pitchFamily="2" charset="2"/>
              <a:buChar char="§"/>
            </a:pPr>
            <a:r>
              <a:rPr lang="en-US" sz="1600" dirty="0">
                <a:latin typeface="+mn-lt"/>
              </a:rPr>
              <a:t>Use different types of communication</a:t>
            </a:r>
          </a:p>
          <a:p>
            <a:pPr>
              <a:buFont typeface="Wingdings" panose="05000000000000000000" pitchFamily="2" charset="2"/>
              <a:buChar char="§"/>
            </a:pPr>
            <a:endParaRPr lang="en-US" sz="1600" dirty="0">
              <a:latin typeface="+mn-lt"/>
            </a:endParaRPr>
          </a:p>
          <a:p>
            <a:pPr>
              <a:buFont typeface="Wingdings" panose="05000000000000000000" pitchFamily="2" charset="2"/>
              <a:buChar char="§"/>
            </a:pPr>
            <a:r>
              <a:rPr lang="en-US" sz="1600" dirty="0">
                <a:latin typeface="+mn-lt"/>
              </a:rPr>
              <a:t>Be willing to teach and be taught</a:t>
            </a:r>
          </a:p>
          <a:p>
            <a:pPr>
              <a:buFont typeface="Wingdings" panose="05000000000000000000" pitchFamily="2" charset="2"/>
              <a:buChar char="§"/>
            </a:pPr>
            <a:endParaRPr lang="en-US" sz="1600" dirty="0">
              <a:latin typeface="+mn-lt"/>
            </a:endParaRPr>
          </a:p>
          <a:p>
            <a:pPr>
              <a:buFont typeface="Wingdings" panose="05000000000000000000" pitchFamily="2" charset="2"/>
              <a:buChar char="§"/>
            </a:pPr>
            <a:r>
              <a:rPr lang="en-US" sz="1600" dirty="0">
                <a:latin typeface="+mn-lt"/>
              </a:rPr>
              <a:t>Understand differences in values and motivations</a:t>
            </a:r>
          </a:p>
          <a:p>
            <a:pPr>
              <a:buFont typeface="Wingdings" panose="05000000000000000000" pitchFamily="2" charset="2"/>
              <a:buChar char="§"/>
            </a:pPr>
            <a:endParaRPr lang="en-US" sz="1600" dirty="0">
              <a:latin typeface="+mn-lt"/>
            </a:endParaRPr>
          </a:p>
          <a:p>
            <a:pPr>
              <a:buFont typeface="Wingdings" panose="05000000000000000000" pitchFamily="2" charset="2"/>
              <a:buChar char="§"/>
            </a:pPr>
            <a:r>
              <a:rPr lang="en-US" sz="1600" dirty="0">
                <a:latin typeface="+mn-lt"/>
              </a:rPr>
              <a:t>Industry experience working with digital skill</a:t>
            </a:r>
          </a:p>
        </p:txBody>
      </p:sp>
    </p:spTree>
    <p:extLst>
      <p:ext uri="{BB962C8B-B14F-4D97-AF65-F5344CB8AC3E}">
        <p14:creationId xmlns:p14="http://schemas.microsoft.com/office/powerpoint/2010/main" val="386285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US" dirty="0"/>
            </a:br>
            <a:endParaRPr dirty="0"/>
          </a:p>
        </p:txBody>
      </p:sp>
      <p:grpSp>
        <p:nvGrpSpPr>
          <p:cNvPr id="144" name="Google Shape;144;p16"/>
          <p:cNvGrpSpPr/>
          <p:nvPr/>
        </p:nvGrpSpPr>
        <p:grpSpPr>
          <a:xfrm>
            <a:off x="6644685" y="1636359"/>
            <a:ext cx="546951" cy="505588"/>
            <a:chOff x="7384751" y="4147984"/>
            <a:chExt cx="380012" cy="351274"/>
          </a:xfrm>
        </p:grpSpPr>
        <p:sp>
          <p:nvSpPr>
            <p:cNvPr id="145" name="Google Shape;145;p16"/>
            <p:cNvSpPr/>
            <p:nvPr/>
          </p:nvSpPr>
          <p:spPr>
            <a:xfrm>
              <a:off x="7385513" y="4225879"/>
              <a:ext cx="379250" cy="273379"/>
            </a:xfrm>
            <a:custGeom>
              <a:avLst/>
              <a:gdLst/>
              <a:ahLst/>
              <a:cxnLst/>
              <a:rect l="l" t="t" r="r" b="b"/>
              <a:pathLst>
                <a:path w="11943" h="8609" extrusionOk="0">
                  <a:moveTo>
                    <a:pt x="11740" y="0"/>
                  </a:moveTo>
                  <a:cubicBezTo>
                    <a:pt x="11645" y="0"/>
                    <a:pt x="11562" y="72"/>
                    <a:pt x="11562" y="179"/>
                  </a:cubicBezTo>
                  <a:lnTo>
                    <a:pt x="11562" y="2667"/>
                  </a:lnTo>
                  <a:cubicBezTo>
                    <a:pt x="11562" y="3393"/>
                    <a:pt x="10966" y="3989"/>
                    <a:pt x="10240" y="3989"/>
                  </a:cubicBezTo>
                  <a:lnTo>
                    <a:pt x="9085" y="3989"/>
                  </a:lnTo>
                  <a:cubicBezTo>
                    <a:pt x="8954" y="3989"/>
                    <a:pt x="8823" y="4084"/>
                    <a:pt x="8776" y="4203"/>
                  </a:cubicBezTo>
                  <a:cubicBezTo>
                    <a:pt x="8573" y="4703"/>
                    <a:pt x="8549" y="5167"/>
                    <a:pt x="8752" y="5537"/>
                  </a:cubicBezTo>
                  <a:cubicBezTo>
                    <a:pt x="8823" y="5703"/>
                    <a:pt x="8942" y="5834"/>
                    <a:pt x="9049" y="5941"/>
                  </a:cubicBezTo>
                  <a:cubicBezTo>
                    <a:pt x="8752" y="5929"/>
                    <a:pt x="8514" y="5822"/>
                    <a:pt x="8359" y="5656"/>
                  </a:cubicBezTo>
                  <a:cubicBezTo>
                    <a:pt x="8240" y="5537"/>
                    <a:pt x="7978" y="5167"/>
                    <a:pt x="8073" y="4358"/>
                  </a:cubicBezTo>
                  <a:cubicBezTo>
                    <a:pt x="8109" y="4155"/>
                    <a:pt x="7942" y="3977"/>
                    <a:pt x="7740" y="3977"/>
                  </a:cubicBezTo>
                  <a:lnTo>
                    <a:pt x="5954" y="3977"/>
                  </a:lnTo>
                  <a:cubicBezTo>
                    <a:pt x="5859" y="3977"/>
                    <a:pt x="5775" y="4048"/>
                    <a:pt x="5775" y="4155"/>
                  </a:cubicBezTo>
                  <a:cubicBezTo>
                    <a:pt x="5775" y="4263"/>
                    <a:pt x="5847" y="4334"/>
                    <a:pt x="5954" y="4334"/>
                  </a:cubicBezTo>
                  <a:lnTo>
                    <a:pt x="6847" y="4334"/>
                  </a:lnTo>
                  <a:lnTo>
                    <a:pt x="6847" y="5691"/>
                  </a:lnTo>
                  <a:cubicBezTo>
                    <a:pt x="6847" y="6430"/>
                    <a:pt x="6228" y="7037"/>
                    <a:pt x="5490" y="7037"/>
                  </a:cubicBezTo>
                  <a:lnTo>
                    <a:pt x="4704" y="7037"/>
                  </a:lnTo>
                  <a:cubicBezTo>
                    <a:pt x="4561" y="7037"/>
                    <a:pt x="4466" y="7144"/>
                    <a:pt x="4466" y="7275"/>
                  </a:cubicBezTo>
                  <a:cubicBezTo>
                    <a:pt x="4442" y="7834"/>
                    <a:pt x="4239" y="8215"/>
                    <a:pt x="3668" y="8251"/>
                  </a:cubicBezTo>
                  <a:cubicBezTo>
                    <a:pt x="3930" y="7977"/>
                    <a:pt x="3954" y="7573"/>
                    <a:pt x="3882" y="7239"/>
                  </a:cubicBezTo>
                  <a:cubicBezTo>
                    <a:pt x="3846" y="7120"/>
                    <a:pt x="3763" y="7037"/>
                    <a:pt x="3644" y="7037"/>
                  </a:cubicBezTo>
                  <a:lnTo>
                    <a:pt x="1703" y="7037"/>
                  </a:lnTo>
                  <a:cubicBezTo>
                    <a:pt x="965" y="7037"/>
                    <a:pt x="358" y="6430"/>
                    <a:pt x="358" y="5691"/>
                  </a:cubicBezTo>
                  <a:lnTo>
                    <a:pt x="358" y="5310"/>
                  </a:lnTo>
                  <a:cubicBezTo>
                    <a:pt x="358" y="5227"/>
                    <a:pt x="275" y="5132"/>
                    <a:pt x="179" y="5132"/>
                  </a:cubicBezTo>
                  <a:cubicBezTo>
                    <a:pt x="84" y="5132"/>
                    <a:pt x="1" y="5215"/>
                    <a:pt x="1" y="5310"/>
                  </a:cubicBezTo>
                  <a:lnTo>
                    <a:pt x="1" y="5691"/>
                  </a:lnTo>
                  <a:cubicBezTo>
                    <a:pt x="1" y="6620"/>
                    <a:pt x="751" y="7394"/>
                    <a:pt x="1703" y="7394"/>
                  </a:cubicBezTo>
                  <a:lnTo>
                    <a:pt x="3573" y="7394"/>
                  </a:lnTo>
                  <a:cubicBezTo>
                    <a:pt x="3596" y="7620"/>
                    <a:pt x="3596" y="8025"/>
                    <a:pt x="3215" y="8144"/>
                  </a:cubicBezTo>
                  <a:cubicBezTo>
                    <a:pt x="2989" y="8215"/>
                    <a:pt x="3001" y="8525"/>
                    <a:pt x="3239" y="8573"/>
                  </a:cubicBezTo>
                  <a:cubicBezTo>
                    <a:pt x="3370" y="8608"/>
                    <a:pt x="3489" y="8608"/>
                    <a:pt x="3596" y="8608"/>
                  </a:cubicBezTo>
                  <a:cubicBezTo>
                    <a:pt x="4299" y="8608"/>
                    <a:pt x="4763" y="8204"/>
                    <a:pt x="4823" y="7394"/>
                  </a:cubicBezTo>
                  <a:lnTo>
                    <a:pt x="5513" y="7394"/>
                  </a:lnTo>
                  <a:cubicBezTo>
                    <a:pt x="6454" y="7394"/>
                    <a:pt x="7228" y="6644"/>
                    <a:pt x="7228" y="5691"/>
                  </a:cubicBezTo>
                  <a:lnTo>
                    <a:pt x="7228" y="4334"/>
                  </a:lnTo>
                  <a:lnTo>
                    <a:pt x="7764" y="4334"/>
                  </a:lnTo>
                  <a:cubicBezTo>
                    <a:pt x="7716" y="4715"/>
                    <a:pt x="7704" y="5429"/>
                    <a:pt x="8157" y="5894"/>
                  </a:cubicBezTo>
                  <a:cubicBezTo>
                    <a:pt x="8407" y="6168"/>
                    <a:pt x="8764" y="6299"/>
                    <a:pt x="9240" y="6299"/>
                  </a:cubicBezTo>
                  <a:cubicBezTo>
                    <a:pt x="9311" y="6299"/>
                    <a:pt x="9383" y="6299"/>
                    <a:pt x="9478" y="6287"/>
                  </a:cubicBezTo>
                  <a:cubicBezTo>
                    <a:pt x="9704" y="6263"/>
                    <a:pt x="9776" y="5965"/>
                    <a:pt x="9561" y="5846"/>
                  </a:cubicBezTo>
                  <a:cubicBezTo>
                    <a:pt x="8847" y="5429"/>
                    <a:pt x="9002" y="4715"/>
                    <a:pt x="9145" y="4334"/>
                  </a:cubicBezTo>
                  <a:lnTo>
                    <a:pt x="10276" y="4334"/>
                  </a:lnTo>
                  <a:cubicBezTo>
                    <a:pt x="11205" y="4334"/>
                    <a:pt x="11943" y="3584"/>
                    <a:pt x="11943" y="2667"/>
                  </a:cubicBezTo>
                  <a:lnTo>
                    <a:pt x="11943" y="179"/>
                  </a:lnTo>
                  <a:cubicBezTo>
                    <a:pt x="11919" y="95"/>
                    <a:pt x="11847" y="0"/>
                    <a:pt x="11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7384751" y="4147984"/>
              <a:ext cx="380012" cy="228382"/>
            </a:xfrm>
            <a:custGeom>
              <a:avLst/>
              <a:gdLst/>
              <a:ahLst/>
              <a:cxnLst/>
              <a:rect l="l" t="t" r="r" b="b"/>
              <a:pathLst>
                <a:path w="11967" h="7192" extrusionOk="0">
                  <a:moveTo>
                    <a:pt x="3144" y="0"/>
                  </a:moveTo>
                  <a:cubicBezTo>
                    <a:pt x="2227" y="0"/>
                    <a:pt x="1477" y="739"/>
                    <a:pt x="1477" y="1667"/>
                  </a:cubicBezTo>
                  <a:lnTo>
                    <a:pt x="1477" y="4132"/>
                  </a:lnTo>
                  <a:cubicBezTo>
                    <a:pt x="1108" y="4191"/>
                    <a:pt x="751" y="4358"/>
                    <a:pt x="477" y="4644"/>
                  </a:cubicBezTo>
                  <a:cubicBezTo>
                    <a:pt x="168" y="4965"/>
                    <a:pt x="1" y="5382"/>
                    <a:pt x="1" y="5823"/>
                  </a:cubicBezTo>
                  <a:lnTo>
                    <a:pt x="1" y="7013"/>
                  </a:lnTo>
                  <a:cubicBezTo>
                    <a:pt x="1" y="7097"/>
                    <a:pt x="84" y="7192"/>
                    <a:pt x="180" y="7192"/>
                  </a:cubicBezTo>
                  <a:cubicBezTo>
                    <a:pt x="275" y="7192"/>
                    <a:pt x="358" y="7108"/>
                    <a:pt x="358" y="7013"/>
                  </a:cubicBezTo>
                  <a:lnTo>
                    <a:pt x="358" y="5823"/>
                  </a:lnTo>
                  <a:cubicBezTo>
                    <a:pt x="358" y="5465"/>
                    <a:pt x="501" y="5132"/>
                    <a:pt x="751" y="4882"/>
                  </a:cubicBezTo>
                  <a:cubicBezTo>
                    <a:pt x="953" y="4668"/>
                    <a:pt x="1203" y="4537"/>
                    <a:pt x="1489" y="4477"/>
                  </a:cubicBezTo>
                  <a:lnTo>
                    <a:pt x="1489" y="5084"/>
                  </a:lnTo>
                  <a:cubicBezTo>
                    <a:pt x="1489" y="6013"/>
                    <a:pt x="2239" y="6751"/>
                    <a:pt x="3156" y="6751"/>
                  </a:cubicBezTo>
                  <a:lnTo>
                    <a:pt x="5240" y="6751"/>
                  </a:lnTo>
                  <a:cubicBezTo>
                    <a:pt x="5335" y="6751"/>
                    <a:pt x="5418" y="6680"/>
                    <a:pt x="5418" y="6573"/>
                  </a:cubicBezTo>
                  <a:cubicBezTo>
                    <a:pt x="5418" y="6489"/>
                    <a:pt x="5347" y="6394"/>
                    <a:pt x="5240" y="6394"/>
                  </a:cubicBezTo>
                  <a:lnTo>
                    <a:pt x="3156" y="6394"/>
                  </a:lnTo>
                  <a:cubicBezTo>
                    <a:pt x="2430" y="6394"/>
                    <a:pt x="1834" y="5799"/>
                    <a:pt x="1834" y="5073"/>
                  </a:cubicBezTo>
                  <a:lnTo>
                    <a:pt x="1834" y="1620"/>
                  </a:lnTo>
                  <a:cubicBezTo>
                    <a:pt x="1834" y="893"/>
                    <a:pt x="2430" y="298"/>
                    <a:pt x="3156" y="298"/>
                  </a:cubicBezTo>
                  <a:lnTo>
                    <a:pt x="10288" y="298"/>
                  </a:lnTo>
                  <a:cubicBezTo>
                    <a:pt x="11014" y="298"/>
                    <a:pt x="11610" y="893"/>
                    <a:pt x="11610" y="1620"/>
                  </a:cubicBezTo>
                  <a:lnTo>
                    <a:pt x="11610" y="1846"/>
                  </a:lnTo>
                  <a:cubicBezTo>
                    <a:pt x="11610" y="1929"/>
                    <a:pt x="11693" y="2025"/>
                    <a:pt x="11788" y="2025"/>
                  </a:cubicBezTo>
                  <a:cubicBezTo>
                    <a:pt x="11883" y="2025"/>
                    <a:pt x="11967" y="1953"/>
                    <a:pt x="11967" y="1846"/>
                  </a:cubicBezTo>
                  <a:lnTo>
                    <a:pt x="11967" y="1620"/>
                  </a:lnTo>
                  <a:cubicBezTo>
                    <a:pt x="11943" y="762"/>
                    <a:pt x="11193" y="0"/>
                    <a:pt x="102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7507642" y="4228134"/>
              <a:ext cx="37852" cy="37852"/>
            </a:xfrm>
            <a:custGeom>
              <a:avLst/>
              <a:gdLst/>
              <a:ahLst/>
              <a:cxnLst/>
              <a:rect l="l" t="t" r="r" b="b"/>
              <a:pathLst>
                <a:path w="1192" h="1192" extrusionOk="0">
                  <a:moveTo>
                    <a:pt x="596" y="358"/>
                  </a:moveTo>
                  <a:cubicBezTo>
                    <a:pt x="739" y="358"/>
                    <a:pt x="834" y="465"/>
                    <a:pt x="834" y="596"/>
                  </a:cubicBezTo>
                  <a:cubicBezTo>
                    <a:pt x="834" y="739"/>
                    <a:pt x="739" y="834"/>
                    <a:pt x="596" y="834"/>
                  </a:cubicBezTo>
                  <a:cubicBezTo>
                    <a:pt x="465" y="834"/>
                    <a:pt x="358" y="739"/>
                    <a:pt x="358" y="596"/>
                  </a:cubicBezTo>
                  <a:cubicBezTo>
                    <a:pt x="358" y="465"/>
                    <a:pt x="465" y="358"/>
                    <a:pt x="596" y="358"/>
                  </a:cubicBezTo>
                  <a:close/>
                  <a:moveTo>
                    <a:pt x="596" y="1"/>
                  </a:moveTo>
                  <a:cubicBezTo>
                    <a:pt x="274" y="1"/>
                    <a:pt x="0" y="274"/>
                    <a:pt x="0" y="596"/>
                  </a:cubicBezTo>
                  <a:cubicBezTo>
                    <a:pt x="0" y="929"/>
                    <a:pt x="274" y="1191"/>
                    <a:pt x="596" y="1191"/>
                  </a:cubicBezTo>
                  <a:cubicBezTo>
                    <a:pt x="929" y="1191"/>
                    <a:pt x="1191" y="929"/>
                    <a:pt x="1191" y="596"/>
                  </a:cubicBezTo>
                  <a:cubicBezTo>
                    <a:pt x="1191" y="274"/>
                    <a:pt x="929" y="1"/>
                    <a:pt x="5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7573820" y="4228134"/>
              <a:ext cx="37820" cy="37852"/>
            </a:xfrm>
            <a:custGeom>
              <a:avLst/>
              <a:gdLst/>
              <a:ahLst/>
              <a:cxnLst/>
              <a:rect l="l" t="t" r="r" b="b"/>
              <a:pathLst>
                <a:path w="1191" h="1192" extrusionOk="0">
                  <a:moveTo>
                    <a:pt x="595" y="358"/>
                  </a:moveTo>
                  <a:cubicBezTo>
                    <a:pt x="738" y="358"/>
                    <a:pt x="833" y="465"/>
                    <a:pt x="833" y="596"/>
                  </a:cubicBezTo>
                  <a:cubicBezTo>
                    <a:pt x="833" y="739"/>
                    <a:pt x="738" y="834"/>
                    <a:pt x="595" y="834"/>
                  </a:cubicBezTo>
                  <a:cubicBezTo>
                    <a:pt x="464" y="834"/>
                    <a:pt x="357" y="739"/>
                    <a:pt x="357" y="596"/>
                  </a:cubicBezTo>
                  <a:cubicBezTo>
                    <a:pt x="357" y="465"/>
                    <a:pt x="464" y="358"/>
                    <a:pt x="595" y="358"/>
                  </a:cubicBezTo>
                  <a:close/>
                  <a:moveTo>
                    <a:pt x="595" y="1"/>
                  </a:moveTo>
                  <a:cubicBezTo>
                    <a:pt x="274" y="1"/>
                    <a:pt x="0" y="274"/>
                    <a:pt x="0" y="596"/>
                  </a:cubicBezTo>
                  <a:cubicBezTo>
                    <a:pt x="0" y="929"/>
                    <a:pt x="274" y="1191"/>
                    <a:pt x="595" y="1191"/>
                  </a:cubicBezTo>
                  <a:cubicBezTo>
                    <a:pt x="929" y="1191"/>
                    <a:pt x="1191" y="929"/>
                    <a:pt x="1191" y="596"/>
                  </a:cubicBezTo>
                  <a:cubicBezTo>
                    <a:pt x="1191" y="274"/>
                    <a:pt x="929" y="1"/>
                    <a:pt x="5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7640728" y="4228134"/>
              <a:ext cx="37852" cy="37852"/>
            </a:xfrm>
            <a:custGeom>
              <a:avLst/>
              <a:gdLst/>
              <a:ahLst/>
              <a:cxnLst/>
              <a:rect l="l" t="t" r="r" b="b"/>
              <a:pathLst>
                <a:path w="1192" h="1192" extrusionOk="0">
                  <a:moveTo>
                    <a:pt x="596" y="358"/>
                  </a:moveTo>
                  <a:cubicBezTo>
                    <a:pt x="727" y="358"/>
                    <a:pt x="834" y="465"/>
                    <a:pt x="834" y="596"/>
                  </a:cubicBezTo>
                  <a:cubicBezTo>
                    <a:pt x="834" y="739"/>
                    <a:pt x="727" y="834"/>
                    <a:pt x="596" y="834"/>
                  </a:cubicBezTo>
                  <a:cubicBezTo>
                    <a:pt x="453" y="834"/>
                    <a:pt x="358" y="739"/>
                    <a:pt x="358" y="596"/>
                  </a:cubicBezTo>
                  <a:cubicBezTo>
                    <a:pt x="334" y="465"/>
                    <a:pt x="453" y="358"/>
                    <a:pt x="596" y="358"/>
                  </a:cubicBezTo>
                  <a:close/>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EA412643-F3A2-9DEB-FDB3-F2CA5E12810A}"/>
              </a:ext>
            </a:extLst>
          </p:cNvPr>
          <p:cNvSpPr txBox="1"/>
          <p:nvPr/>
        </p:nvSpPr>
        <p:spPr>
          <a:xfrm>
            <a:off x="2425304" y="2077183"/>
            <a:ext cx="4572000" cy="1077218"/>
          </a:xfrm>
          <a:prstGeom prst="rect">
            <a:avLst/>
          </a:prstGeom>
          <a:noFill/>
        </p:spPr>
        <p:txBody>
          <a:bodyPr wrap="square">
            <a:spAutoFit/>
          </a:bodyPr>
          <a:lstStyle/>
          <a:p>
            <a:endParaRPr lang="en-US" dirty="0"/>
          </a:p>
          <a:p>
            <a:endParaRPr lang="en-US" dirty="0"/>
          </a:p>
          <a:p>
            <a:r>
              <a:rPr lang="en-US" sz="1800" u="sng" dirty="0">
                <a:solidFill>
                  <a:srgbClr val="0563C1"/>
                </a:solidFill>
                <a:effectLst/>
                <a:latin typeface="Calibri" panose="020F0502020204030204" pitchFamily="34" charset="0"/>
                <a:ea typeface="Calibri" panose="020F0502020204030204" pitchFamily="34" charset="0"/>
                <a:hlinkClick r:id="rId3"/>
              </a:rPr>
              <a:t>The Generation Gap Premiere Episode 1969 (w/ commercials) | Amara</a:t>
            </a:r>
            <a:endParaRPr lang="en-US" dirty="0"/>
          </a:p>
        </p:txBody>
      </p:sp>
      <p:sp>
        <p:nvSpPr>
          <p:cNvPr id="2" name="TextBox 1">
            <a:extLst>
              <a:ext uri="{FF2B5EF4-FFF2-40B4-BE49-F238E27FC236}">
                <a16:creationId xmlns:a16="http://schemas.microsoft.com/office/drawing/2014/main" id="{8BC45B9C-3C4B-C3EF-F508-D12F0F4596FC}"/>
              </a:ext>
            </a:extLst>
          </p:cNvPr>
          <p:cNvSpPr txBox="1"/>
          <p:nvPr/>
        </p:nvSpPr>
        <p:spPr>
          <a:xfrm>
            <a:off x="1661734" y="674474"/>
            <a:ext cx="6099140" cy="461665"/>
          </a:xfrm>
          <a:prstGeom prst="rect">
            <a:avLst/>
          </a:prstGeom>
          <a:noFill/>
        </p:spPr>
        <p:txBody>
          <a:bodyPr wrap="square" rtlCol="0">
            <a:spAutoFit/>
          </a:bodyPr>
          <a:lstStyle/>
          <a:p>
            <a:r>
              <a:rPr lang="en-US" sz="2400" dirty="0"/>
              <a:t>But first, a word from our sponsors ……</a:t>
            </a:r>
          </a:p>
        </p:txBody>
      </p:sp>
    </p:spTree>
    <p:extLst>
      <p:ext uri="{BB962C8B-B14F-4D97-AF65-F5344CB8AC3E}">
        <p14:creationId xmlns:p14="http://schemas.microsoft.com/office/powerpoint/2010/main" val="2349531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AE2D-6715-4255-BBD4-FAC28D7399A0}"/>
              </a:ext>
            </a:extLst>
          </p:cNvPr>
          <p:cNvSpPr>
            <a:spLocks noGrp="1"/>
          </p:cNvSpPr>
          <p:nvPr>
            <p:ph type="title"/>
          </p:nvPr>
        </p:nvSpPr>
        <p:spPr>
          <a:solidFill>
            <a:schemeClr val="accent1"/>
          </a:solidFill>
        </p:spPr>
        <p:txBody>
          <a:bodyPr>
            <a:normAutofit fontScale="90000"/>
          </a:bodyPr>
          <a:lstStyle/>
          <a:p>
            <a:pPr algn="ctr"/>
            <a:r>
              <a:rPr lang="en-US" b="1" dirty="0">
                <a:latin typeface="+mj-lt"/>
              </a:rPr>
              <a:t>Resources</a:t>
            </a:r>
          </a:p>
        </p:txBody>
      </p:sp>
      <p:sp>
        <p:nvSpPr>
          <p:cNvPr id="3" name="Content Placeholder 2">
            <a:extLst>
              <a:ext uri="{FF2B5EF4-FFF2-40B4-BE49-F238E27FC236}">
                <a16:creationId xmlns:a16="http://schemas.microsoft.com/office/drawing/2014/main" id="{41A54C10-40F2-4494-A93D-10038F67C113}"/>
              </a:ext>
            </a:extLst>
          </p:cNvPr>
          <p:cNvSpPr>
            <a:spLocks noGrp="1"/>
          </p:cNvSpPr>
          <p:nvPr>
            <p:ph idx="1"/>
          </p:nvPr>
        </p:nvSpPr>
        <p:spPr/>
        <p:txBody>
          <a:bodyPr/>
          <a:lstStyle/>
          <a:p>
            <a:pPr marL="457200" marR="0" indent="-457200">
              <a:lnSpc>
                <a:spcPct val="200000"/>
              </a:lnSpc>
              <a:spcBef>
                <a:spcPts val="0"/>
              </a:spcBef>
              <a:spcAft>
                <a:spcPts val="0"/>
              </a:spcAft>
            </a:pPr>
            <a:endParaRPr lang="en-US" sz="1600" dirty="0">
              <a:effectLst/>
              <a:latin typeface="+mn-lt"/>
              <a:ea typeface="Calibri" panose="020F0502020204030204" pitchFamily="34" charset="0"/>
            </a:endParaRPr>
          </a:p>
          <a:p>
            <a:pPr marL="457200" marR="0" indent="-457200">
              <a:lnSpc>
                <a:spcPct val="200000"/>
              </a:lnSpc>
              <a:spcBef>
                <a:spcPts val="0"/>
              </a:spcBef>
              <a:spcAft>
                <a:spcPts val="0"/>
              </a:spcAft>
            </a:pPr>
            <a:r>
              <a:rPr lang="en-US" sz="1600" dirty="0">
                <a:effectLst/>
                <a:latin typeface="+mn-lt"/>
                <a:ea typeface="Calibri" panose="020F0502020204030204" pitchFamily="34" charset="0"/>
              </a:rPr>
              <a:t>Pollak, L. (2019). </a:t>
            </a:r>
            <a:r>
              <a:rPr lang="en-US" sz="1600" i="1" dirty="0">
                <a:effectLst/>
                <a:latin typeface="+mn-lt"/>
                <a:ea typeface="Calibri" panose="020F0502020204030204" pitchFamily="34" charset="0"/>
              </a:rPr>
              <a:t>The remix: How to lead and succeed in the multigenerational workplace</a:t>
            </a:r>
            <a:r>
              <a:rPr lang="en-US" sz="1600" dirty="0">
                <a:effectLst/>
                <a:latin typeface="+mn-lt"/>
                <a:ea typeface="Calibri" panose="020F0502020204030204" pitchFamily="34" charset="0"/>
              </a:rPr>
              <a:t>. HarperBusiness. </a:t>
            </a:r>
          </a:p>
          <a:p>
            <a:pPr marL="457200" marR="0" indent="-457200">
              <a:lnSpc>
                <a:spcPct val="200000"/>
              </a:lnSpc>
              <a:spcBef>
                <a:spcPts val="0"/>
              </a:spcBef>
              <a:spcAft>
                <a:spcPts val="0"/>
              </a:spcAft>
            </a:pPr>
            <a:r>
              <a:rPr lang="en-US" sz="1600" dirty="0">
                <a:effectLst/>
                <a:latin typeface="+mn-lt"/>
                <a:ea typeface="Calibri" panose="020F0502020204030204" pitchFamily="34" charset="0"/>
              </a:rPr>
              <a:t>Zemke, R., Raines, C., &amp; Filipczak, B. (2003). </a:t>
            </a:r>
            <a:r>
              <a:rPr lang="en-US" sz="1600" i="1" dirty="0">
                <a:effectLst/>
                <a:latin typeface="+mn-lt"/>
                <a:ea typeface="Calibri" panose="020F0502020204030204" pitchFamily="34" charset="0"/>
              </a:rPr>
              <a:t>Generations at work: Managing The Clash of Veterans, boomers, Xers, and nexters in your workplace</a:t>
            </a:r>
            <a:r>
              <a:rPr lang="en-US" sz="1600" dirty="0">
                <a:effectLst/>
                <a:latin typeface="+mn-lt"/>
                <a:ea typeface="Calibri" panose="020F0502020204030204" pitchFamily="34" charset="0"/>
              </a:rPr>
              <a:t>. AMACOM. </a:t>
            </a:r>
          </a:p>
        </p:txBody>
      </p:sp>
    </p:spTree>
    <p:extLst>
      <p:ext uri="{BB962C8B-B14F-4D97-AF65-F5344CB8AC3E}">
        <p14:creationId xmlns:p14="http://schemas.microsoft.com/office/powerpoint/2010/main" val="8872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ght hand holding pen simulating writing a thank you.  ">
            <a:extLst>
              <a:ext uri="{FF2B5EF4-FFF2-40B4-BE49-F238E27FC236}">
                <a16:creationId xmlns:a16="http://schemas.microsoft.com/office/drawing/2014/main" id="{FD41FC22-22FC-4037-A17F-125A0BF09D36}"/>
              </a:ext>
            </a:extLst>
          </p:cNvPr>
          <p:cNvPicPr>
            <a:picLocks noChangeAspect="1"/>
          </p:cNvPicPr>
          <p:nvPr/>
        </p:nvPicPr>
        <p:blipFill>
          <a:blip r:embed="rId2"/>
          <a:stretch>
            <a:fillRect/>
          </a:stretch>
        </p:blipFill>
        <p:spPr>
          <a:xfrm>
            <a:off x="1714500" y="507206"/>
            <a:ext cx="5715000" cy="4129088"/>
          </a:xfrm>
          <a:prstGeom prst="rect">
            <a:avLst/>
          </a:prstGeom>
        </p:spPr>
      </p:pic>
    </p:spTree>
    <p:extLst>
      <p:ext uri="{BB962C8B-B14F-4D97-AF65-F5344CB8AC3E}">
        <p14:creationId xmlns:p14="http://schemas.microsoft.com/office/powerpoint/2010/main" val="51919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cxnSp>
        <p:nvCxnSpPr>
          <p:cNvPr id="94" name="Google Shape;94;p16"/>
          <p:cNvCxnSpPr/>
          <p:nvPr/>
        </p:nvCxnSpPr>
        <p:spPr>
          <a:xfrm>
            <a:off x="208325" y="3123502"/>
            <a:ext cx="5847000" cy="0"/>
          </a:xfrm>
          <a:prstGeom prst="straightConnector1">
            <a:avLst/>
          </a:prstGeom>
          <a:noFill/>
          <a:ln w="19050" cap="flat" cmpd="sng">
            <a:solidFill>
              <a:srgbClr val="000000"/>
            </a:solidFill>
            <a:prstDash val="solid"/>
            <a:round/>
            <a:headEnd type="none" w="med" len="med"/>
            <a:tailEnd type="none" w="med" len="med"/>
          </a:ln>
        </p:spPr>
      </p:cxnSp>
      <p:sp>
        <p:nvSpPr>
          <p:cNvPr id="95" name="Google Shape;95;p1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 I M E L I N E </a:t>
            </a:r>
            <a:endParaRPr dirty="0"/>
          </a:p>
        </p:txBody>
      </p:sp>
      <p:grpSp>
        <p:nvGrpSpPr>
          <p:cNvPr id="96" name="Google Shape;96;p16"/>
          <p:cNvGrpSpPr/>
          <p:nvPr/>
        </p:nvGrpSpPr>
        <p:grpSpPr>
          <a:xfrm>
            <a:off x="688621" y="1247261"/>
            <a:ext cx="1884600" cy="2545825"/>
            <a:chOff x="710275" y="1333888"/>
            <a:chExt cx="1884600" cy="2545825"/>
          </a:xfrm>
        </p:grpSpPr>
        <p:sp>
          <p:nvSpPr>
            <p:cNvPr id="97" name="Google Shape;97;p16"/>
            <p:cNvSpPr/>
            <p:nvPr/>
          </p:nvSpPr>
          <p:spPr>
            <a:xfrm>
              <a:off x="1060675" y="1333888"/>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1143175" y="1444275"/>
              <a:ext cx="1018800" cy="101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16"/>
            <p:cNvSpPr/>
            <p:nvPr/>
          </p:nvSpPr>
          <p:spPr>
            <a:xfrm>
              <a:off x="1570075" y="2583338"/>
              <a:ext cx="165000" cy="165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1604125" y="2813988"/>
              <a:ext cx="96900" cy="9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1543525" y="2976538"/>
              <a:ext cx="218100" cy="2181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1578475" y="3011383"/>
              <a:ext cx="148200" cy="14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txBox="1"/>
            <p:nvPr/>
          </p:nvSpPr>
          <p:spPr>
            <a:xfrm>
              <a:off x="710275" y="3450113"/>
              <a:ext cx="1884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solidFill>
                    <a:schemeClr val="accent1"/>
                  </a:solidFill>
                  <a:latin typeface="Fira Sans Extra Condensed Medium"/>
                  <a:ea typeface="Fira Sans Extra Condensed Medium"/>
                  <a:cs typeface="Fira Sans Extra Condensed Medium"/>
                  <a:sym typeface="Fira Sans Extra Condensed Medium"/>
                </a:rPr>
                <a:t>Silent Generation/</a:t>
              </a:r>
            </a:p>
            <a:p>
              <a:pPr marL="0" lvl="0" indent="0" algn="ctr" rtl="0">
                <a:spcBef>
                  <a:spcPts val="0"/>
                </a:spcBef>
                <a:spcAft>
                  <a:spcPts val="0"/>
                </a:spcAft>
                <a:buNone/>
              </a:pPr>
              <a:r>
                <a:rPr lang="en" sz="1700" dirty="0">
                  <a:solidFill>
                    <a:schemeClr val="accent1"/>
                  </a:solidFill>
                  <a:latin typeface="Fira Sans Extra Condensed Medium"/>
                  <a:ea typeface="Fira Sans Extra Condensed Medium"/>
                  <a:cs typeface="Fira Sans Extra Condensed Medium"/>
                  <a:sym typeface="Fira Sans Extra Condensed Medium"/>
                </a:rPr>
                <a:t>Traditionalists</a:t>
              </a:r>
              <a:endParaRPr sz="1700" dirty="0">
                <a:solidFill>
                  <a:schemeClr val="accent1"/>
                </a:solidFill>
                <a:latin typeface="Fira Sans Extra Condensed Medium"/>
                <a:ea typeface="Fira Sans Extra Condensed Medium"/>
                <a:cs typeface="Fira Sans Extra Condensed Medium"/>
                <a:sym typeface="Fira Sans Extra Condensed Medium"/>
              </a:endParaRPr>
            </a:p>
          </p:txBody>
        </p:sp>
      </p:grpSp>
      <p:grpSp>
        <p:nvGrpSpPr>
          <p:cNvPr id="105" name="Google Shape;105;p16"/>
          <p:cNvGrpSpPr/>
          <p:nvPr/>
        </p:nvGrpSpPr>
        <p:grpSpPr>
          <a:xfrm>
            <a:off x="7306804" y="1188224"/>
            <a:ext cx="1884600" cy="2997974"/>
            <a:chOff x="6549175" y="1333888"/>
            <a:chExt cx="1884600" cy="2997974"/>
          </a:xfrm>
        </p:grpSpPr>
        <p:sp>
          <p:nvSpPr>
            <p:cNvPr id="106" name="Google Shape;106;p16"/>
            <p:cNvSpPr/>
            <p:nvPr/>
          </p:nvSpPr>
          <p:spPr>
            <a:xfrm>
              <a:off x="6899575" y="1333888"/>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7408975" y="2583338"/>
              <a:ext cx="165000" cy="165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a:off x="7443025" y="2813988"/>
              <a:ext cx="96900" cy="96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7382425" y="2976538"/>
              <a:ext cx="218100" cy="2181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a:off x="7417375" y="3011383"/>
              <a:ext cx="148200" cy="148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txBox="1"/>
            <p:nvPr/>
          </p:nvSpPr>
          <p:spPr>
            <a:xfrm>
              <a:off x="6549175" y="3450113"/>
              <a:ext cx="1884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dirty="0">
                  <a:solidFill>
                    <a:schemeClr val="accent4"/>
                  </a:solidFill>
                  <a:latin typeface="Fira Sans Extra Condensed Medium"/>
                  <a:ea typeface="Fira Sans Extra Condensed Medium"/>
                  <a:cs typeface="Fira Sans Extra Condensed Medium"/>
                  <a:sym typeface="Fira Sans Extra Condensed Medium"/>
                </a:rPr>
                <a:t>Gen Z</a:t>
              </a:r>
              <a:endParaRPr sz="1700" dirty="0">
                <a:solidFill>
                  <a:schemeClr val="accent4"/>
                </a:solidFill>
                <a:latin typeface="Fira Sans Extra Condensed Medium"/>
                <a:ea typeface="Fira Sans Extra Condensed Medium"/>
                <a:cs typeface="Fira Sans Extra Condensed Medium"/>
                <a:sym typeface="Fira Sans Extra Condensed Medium"/>
              </a:endParaRPr>
            </a:p>
          </p:txBody>
        </p:sp>
        <p:sp>
          <p:nvSpPr>
            <p:cNvPr id="113" name="Google Shape;113;p16"/>
            <p:cNvSpPr txBox="1"/>
            <p:nvPr/>
          </p:nvSpPr>
          <p:spPr>
            <a:xfrm>
              <a:off x="6549175" y="3796962"/>
              <a:ext cx="18846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Roboto"/>
                <a:ea typeface="Roboto"/>
                <a:cs typeface="Roboto"/>
                <a:sym typeface="Roboto"/>
              </a:endParaRPr>
            </a:p>
          </p:txBody>
        </p:sp>
      </p:grpSp>
      <p:grpSp>
        <p:nvGrpSpPr>
          <p:cNvPr id="114" name="Google Shape;114;p16"/>
          <p:cNvGrpSpPr/>
          <p:nvPr/>
        </p:nvGrpSpPr>
        <p:grpSpPr>
          <a:xfrm>
            <a:off x="2272025" y="1249350"/>
            <a:ext cx="1884600" cy="2997975"/>
            <a:chOff x="2656575" y="1333888"/>
            <a:chExt cx="1884600" cy="2997975"/>
          </a:xfrm>
        </p:grpSpPr>
        <p:sp>
          <p:nvSpPr>
            <p:cNvPr id="115" name="Google Shape;115;p16"/>
            <p:cNvSpPr/>
            <p:nvPr/>
          </p:nvSpPr>
          <p:spPr>
            <a:xfrm>
              <a:off x="3006975" y="1333888"/>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3089475" y="1416388"/>
              <a:ext cx="1018800" cy="1018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p:nvPr/>
          </p:nvSpPr>
          <p:spPr>
            <a:xfrm>
              <a:off x="3516375" y="2583338"/>
              <a:ext cx="165000" cy="165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3550425" y="2813988"/>
              <a:ext cx="96900" cy="96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3489825" y="2976538"/>
              <a:ext cx="218100" cy="2181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3524775" y="3011383"/>
              <a:ext cx="148200" cy="148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txBox="1"/>
            <p:nvPr/>
          </p:nvSpPr>
          <p:spPr>
            <a:xfrm>
              <a:off x="2656575" y="3450113"/>
              <a:ext cx="1884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solidFill>
                    <a:schemeClr val="accent2"/>
                  </a:solidFill>
                  <a:latin typeface="Fira Sans Extra Condensed Medium"/>
                  <a:ea typeface="Fira Sans Extra Condensed Medium"/>
                  <a:cs typeface="Fira Sans Extra Condensed Medium"/>
                  <a:sym typeface="Fira Sans Extra Condensed Medium"/>
                </a:rPr>
                <a:t>Baby Boomers</a:t>
              </a:r>
              <a:endParaRPr sz="1700"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122" name="Google Shape;122;p16"/>
            <p:cNvSpPr txBox="1"/>
            <p:nvPr/>
          </p:nvSpPr>
          <p:spPr>
            <a:xfrm>
              <a:off x="2656575" y="3796962"/>
              <a:ext cx="18846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Roboto"/>
                <a:ea typeface="Roboto"/>
                <a:cs typeface="Roboto"/>
                <a:sym typeface="Roboto"/>
              </a:endParaRPr>
            </a:p>
          </p:txBody>
        </p:sp>
      </p:grpSp>
      <p:grpSp>
        <p:nvGrpSpPr>
          <p:cNvPr id="123" name="Google Shape;123;p16"/>
          <p:cNvGrpSpPr/>
          <p:nvPr/>
        </p:nvGrpSpPr>
        <p:grpSpPr>
          <a:xfrm>
            <a:off x="3947850" y="1207111"/>
            <a:ext cx="1884600" cy="2997975"/>
            <a:chOff x="4602875" y="1333888"/>
            <a:chExt cx="1884600" cy="2997975"/>
          </a:xfrm>
        </p:grpSpPr>
        <p:sp>
          <p:nvSpPr>
            <p:cNvPr id="124" name="Google Shape;124;p16"/>
            <p:cNvSpPr/>
            <p:nvPr/>
          </p:nvSpPr>
          <p:spPr>
            <a:xfrm>
              <a:off x="4953275" y="1333888"/>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5035775" y="1416388"/>
              <a:ext cx="1018800" cy="1018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5462675" y="2583338"/>
              <a:ext cx="165000" cy="165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5496725" y="2813988"/>
              <a:ext cx="96900" cy="96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5436125" y="2976538"/>
              <a:ext cx="218100" cy="218100"/>
            </a:xfrm>
            <a:prstGeom prst="ellipse">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5471075" y="3011383"/>
              <a:ext cx="148200" cy="148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txBox="1"/>
            <p:nvPr/>
          </p:nvSpPr>
          <p:spPr>
            <a:xfrm>
              <a:off x="4602875" y="3450113"/>
              <a:ext cx="1884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solidFill>
                    <a:schemeClr val="accent3"/>
                  </a:solidFill>
                  <a:latin typeface="Fira Sans Extra Condensed Medium"/>
                  <a:ea typeface="Fira Sans Extra Condensed Medium"/>
                  <a:cs typeface="Fira Sans Extra Condensed Medium"/>
                  <a:sym typeface="Fira Sans Extra Condensed Medium"/>
                </a:rPr>
                <a:t>Generation X</a:t>
              </a:r>
              <a:endParaRPr sz="1700" dirty="0">
                <a:solidFill>
                  <a:schemeClr val="accent3"/>
                </a:solidFill>
                <a:latin typeface="Fira Sans Extra Condensed Medium"/>
                <a:ea typeface="Fira Sans Extra Condensed Medium"/>
                <a:cs typeface="Fira Sans Extra Condensed Medium"/>
                <a:sym typeface="Fira Sans Extra Condensed Medium"/>
              </a:endParaRPr>
            </a:p>
          </p:txBody>
        </p:sp>
        <p:sp>
          <p:nvSpPr>
            <p:cNvPr id="131" name="Google Shape;131;p16"/>
            <p:cNvSpPr txBox="1"/>
            <p:nvPr/>
          </p:nvSpPr>
          <p:spPr>
            <a:xfrm>
              <a:off x="4602875" y="3796962"/>
              <a:ext cx="18846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Roboto"/>
                <a:ea typeface="Roboto"/>
                <a:cs typeface="Roboto"/>
                <a:sym typeface="Roboto"/>
              </a:endParaRPr>
            </a:p>
          </p:txBody>
        </p:sp>
      </p:grpSp>
      <p:grpSp>
        <p:nvGrpSpPr>
          <p:cNvPr id="144" name="Google Shape;144;p16"/>
          <p:cNvGrpSpPr/>
          <p:nvPr/>
        </p:nvGrpSpPr>
        <p:grpSpPr>
          <a:xfrm>
            <a:off x="6644685" y="1636359"/>
            <a:ext cx="546951" cy="505588"/>
            <a:chOff x="7384751" y="4147984"/>
            <a:chExt cx="380012" cy="351274"/>
          </a:xfrm>
        </p:grpSpPr>
        <p:sp>
          <p:nvSpPr>
            <p:cNvPr id="145" name="Google Shape;145;p16"/>
            <p:cNvSpPr/>
            <p:nvPr/>
          </p:nvSpPr>
          <p:spPr>
            <a:xfrm>
              <a:off x="7385513" y="4225879"/>
              <a:ext cx="379250" cy="273379"/>
            </a:xfrm>
            <a:custGeom>
              <a:avLst/>
              <a:gdLst/>
              <a:ahLst/>
              <a:cxnLst/>
              <a:rect l="l" t="t" r="r" b="b"/>
              <a:pathLst>
                <a:path w="11943" h="8609" extrusionOk="0">
                  <a:moveTo>
                    <a:pt x="11740" y="0"/>
                  </a:moveTo>
                  <a:cubicBezTo>
                    <a:pt x="11645" y="0"/>
                    <a:pt x="11562" y="72"/>
                    <a:pt x="11562" y="179"/>
                  </a:cubicBezTo>
                  <a:lnTo>
                    <a:pt x="11562" y="2667"/>
                  </a:lnTo>
                  <a:cubicBezTo>
                    <a:pt x="11562" y="3393"/>
                    <a:pt x="10966" y="3989"/>
                    <a:pt x="10240" y="3989"/>
                  </a:cubicBezTo>
                  <a:lnTo>
                    <a:pt x="9085" y="3989"/>
                  </a:lnTo>
                  <a:cubicBezTo>
                    <a:pt x="8954" y="3989"/>
                    <a:pt x="8823" y="4084"/>
                    <a:pt x="8776" y="4203"/>
                  </a:cubicBezTo>
                  <a:cubicBezTo>
                    <a:pt x="8573" y="4703"/>
                    <a:pt x="8549" y="5167"/>
                    <a:pt x="8752" y="5537"/>
                  </a:cubicBezTo>
                  <a:cubicBezTo>
                    <a:pt x="8823" y="5703"/>
                    <a:pt x="8942" y="5834"/>
                    <a:pt x="9049" y="5941"/>
                  </a:cubicBezTo>
                  <a:cubicBezTo>
                    <a:pt x="8752" y="5929"/>
                    <a:pt x="8514" y="5822"/>
                    <a:pt x="8359" y="5656"/>
                  </a:cubicBezTo>
                  <a:cubicBezTo>
                    <a:pt x="8240" y="5537"/>
                    <a:pt x="7978" y="5167"/>
                    <a:pt x="8073" y="4358"/>
                  </a:cubicBezTo>
                  <a:cubicBezTo>
                    <a:pt x="8109" y="4155"/>
                    <a:pt x="7942" y="3977"/>
                    <a:pt x="7740" y="3977"/>
                  </a:cubicBezTo>
                  <a:lnTo>
                    <a:pt x="5954" y="3977"/>
                  </a:lnTo>
                  <a:cubicBezTo>
                    <a:pt x="5859" y="3977"/>
                    <a:pt x="5775" y="4048"/>
                    <a:pt x="5775" y="4155"/>
                  </a:cubicBezTo>
                  <a:cubicBezTo>
                    <a:pt x="5775" y="4263"/>
                    <a:pt x="5847" y="4334"/>
                    <a:pt x="5954" y="4334"/>
                  </a:cubicBezTo>
                  <a:lnTo>
                    <a:pt x="6847" y="4334"/>
                  </a:lnTo>
                  <a:lnTo>
                    <a:pt x="6847" y="5691"/>
                  </a:lnTo>
                  <a:cubicBezTo>
                    <a:pt x="6847" y="6430"/>
                    <a:pt x="6228" y="7037"/>
                    <a:pt x="5490" y="7037"/>
                  </a:cubicBezTo>
                  <a:lnTo>
                    <a:pt x="4704" y="7037"/>
                  </a:lnTo>
                  <a:cubicBezTo>
                    <a:pt x="4561" y="7037"/>
                    <a:pt x="4466" y="7144"/>
                    <a:pt x="4466" y="7275"/>
                  </a:cubicBezTo>
                  <a:cubicBezTo>
                    <a:pt x="4442" y="7834"/>
                    <a:pt x="4239" y="8215"/>
                    <a:pt x="3668" y="8251"/>
                  </a:cubicBezTo>
                  <a:cubicBezTo>
                    <a:pt x="3930" y="7977"/>
                    <a:pt x="3954" y="7573"/>
                    <a:pt x="3882" y="7239"/>
                  </a:cubicBezTo>
                  <a:cubicBezTo>
                    <a:pt x="3846" y="7120"/>
                    <a:pt x="3763" y="7037"/>
                    <a:pt x="3644" y="7037"/>
                  </a:cubicBezTo>
                  <a:lnTo>
                    <a:pt x="1703" y="7037"/>
                  </a:lnTo>
                  <a:cubicBezTo>
                    <a:pt x="965" y="7037"/>
                    <a:pt x="358" y="6430"/>
                    <a:pt x="358" y="5691"/>
                  </a:cubicBezTo>
                  <a:lnTo>
                    <a:pt x="358" y="5310"/>
                  </a:lnTo>
                  <a:cubicBezTo>
                    <a:pt x="358" y="5227"/>
                    <a:pt x="275" y="5132"/>
                    <a:pt x="179" y="5132"/>
                  </a:cubicBezTo>
                  <a:cubicBezTo>
                    <a:pt x="84" y="5132"/>
                    <a:pt x="1" y="5215"/>
                    <a:pt x="1" y="5310"/>
                  </a:cubicBezTo>
                  <a:lnTo>
                    <a:pt x="1" y="5691"/>
                  </a:lnTo>
                  <a:cubicBezTo>
                    <a:pt x="1" y="6620"/>
                    <a:pt x="751" y="7394"/>
                    <a:pt x="1703" y="7394"/>
                  </a:cubicBezTo>
                  <a:lnTo>
                    <a:pt x="3573" y="7394"/>
                  </a:lnTo>
                  <a:cubicBezTo>
                    <a:pt x="3596" y="7620"/>
                    <a:pt x="3596" y="8025"/>
                    <a:pt x="3215" y="8144"/>
                  </a:cubicBezTo>
                  <a:cubicBezTo>
                    <a:pt x="2989" y="8215"/>
                    <a:pt x="3001" y="8525"/>
                    <a:pt x="3239" y="8573"/>
                  </a:cubicBezTo>
                  <a:cubicBezTo>
                    <a:pt x="3370" y="8608"/>
                    <a:pt x="3489" y="8608"/>
                    <a:pt x="3596" y="8608"/>
                  </a:cubicBezTo>
                  <a:cubicBezTo>
                    <a:pt x="4299" y="8608"/>
                    <a:pt x="4763" y="8204"/>
                    <a:pt x="4823" y="7394"/>
                  </a:cubicBezTo>
                  <a:lnTo>
                    <a:pt x="5513" y="7394"/>
                  </a:lnTo>
                  <a:cubicBezTo>
                    <a:pt x="6454" y="7394"/>
                    <a:pt x="7228" y="6644"/>
                    <a:pt x="7228" y="5691"/>
                  </a:cubicBezTo>
                  <a:lnTo>
                    <a:pt x="7228" y="4334"/>
                  </a:lnTo>
                  <a:lnTo>
                    <a:pt x="7764" y="4334"/>
                  </a:lnTo>
                  <a:cubicBezTo>
                    <a:pt x="7716" y="4715"/>
                    <a:pt x="7704" y="5429"/>
                    <a:pt x="8157" y="5894"/>
                  </a:cubicBezTo>
                  <a:cubicBezTo>
                    <a:pt x="8407" y="6168"/>
                    <a:pt x="8764" y="6299"/>
                    <a:pt x="9240" y="6299"/>
                  </a:cubicBezTo>
                  <a:cubicBezTo>
                    <a:pt x="9311" y="6299"/>
                    <a:pt x="9383" y="6299"/>
                    <a:pt x="9478" y="6287"/>
                  </a:cubicBezTo>
                  <a:cubicBezTo>
                    <a:pt x="9704" y="6263"/>
                    <a:pt x="9776" y="5965"/>
                    <a:pt x="9561" y="5846"/>
                  </a:cubicBezTo>
                  <a:cubicBezTo>
                    <a:pt x="8847" y="5429"/>
                    <a:pt x="9002" y="4715"/>
                    <a:pt x="9145" y="4334"/>
                  </a:cubicBezTo>
                  <a:lnTo>
                    <a:pt x="10276" y="4334"/>
                  </a:lnTo>
                  <a:cubicBezTo>
                    <a:pt x="11205" y="4334"/>
                    <a:pt x="11943" y="3584"/>
                    <a:pt x="11943" y="2667"/>
                  </a:cubicBezTo>
                  <a:lnTo>
                    <a:pt x="11943" y="179"/>
                  </a:lnTo>
                  <a:cubicBezTo>
                    <a:pt x="11919" y="95"/>
                    <a:pt x="11847" y="0"/>
                    <a:pt x="11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7384751" y="4147984"/>
              <a:ext cx="380012" cy="228382"/>
            </a:xfrm>
            <a:custGeom>
              <a:avLst/>
              <a:gdLst/>
              <a:ahLst/>
              <a:cxnLst/>
              <a:rect l="l" t="t" r="r" b="b"/>
              <a:pathLst>
                <a:path w="11967" h="7192" extrusionOk="0">
                  <a:moveTo>
                    <a:pt x="3144" y="0"/>
                  </a:moveTo>
                  <a:cubicBezTo>
                    <a:pt x="2227" y="0"/>
                    <a:pt x="1477" y="739"/>
                    <a:pt x="1477" y="1667"/>
                  </a:cubicBezTo>
                  <a:lnTo>
                    <a:pt x="1477" y="4132"/>
                  </a:lnTo>
                  <a:cubicBezTo>
                    <a:pt x="1108" y="4191"/>
                    <a:pt x="751" y="4358"/>
                    <a:pt x="477" y="4644"/>
                  </a:cubicBezTo>
                  <a:cubicBezTo>
                    <a:pt x="168" y="4965"/>
                    <a:pt x="1" y="5382"/>
                    <a:pt x="1" y="5823"/>
                  </a:cubicBezTo>
                  <a:lnTo>
                    <a:pt x="1" y="7013"/>
                  </a:lnTo>
                  <a:cubicBezTo>
                    <a:pt x="1" y="7097"/>
                    <a:pt x="84" y="7192"/>
                    <a:pt x="180" y="7192"/>
                  </a:cubicBezTo>
                  <a:cubicBezTo>
                    <a:pt x="275" y="7192"/>
                    <a:pt x="358" y="7108"/>
                    <a:pt x="358" y="7013"/>
                  </a:cubicBezTo>
                  <a:lnTo>
                    <a:pt x="358" y="5823"/>
                  </a:lnTo>
                  <a:cubicBezTo>
                    <a:pt x="358" y="5465"/>
                    <a:pt x="501" y="5132"/>
                    <a:pt x="751" y="4882"/>
                  </a:cubicBezTo>
                  <a:cubicBezTo>
                    <a:pt x="953" y="4668"/>
                    <a:pt x="1203" y="4537"/>
                    <a:pt x="1489" y="4477"/>
                  </a:cubicBezTo>
                  <a:lnTo>
                    <a:pt x="1489" y="5084"/>
                  </a:lnTo>
                  <a:cubicBezTo>
                    <a:pt x="1489" y="6013"/>
                    <a:pt x="2239" y="6751"/>
                    <a:pt x="3156" y="6751"/>
                  </a:cubicBezTo>
                  <a:lnTo>
                    <a:pt x="5240" y="6751"/>
                  </a:lnTo>
                  <a:cubicBezTo>
                    <a:pt x="5335" y="6751"/>
                    <a:pt x="5418" y="6680"/>
                    <a:pt x="5418" y="6573"/>
                  </a:cubicBezTo>
                  <a:cubicBezTo>
                    <a:pt x="5418" y="6489"/>
                    <a:pt x="5347" y="6394"/>
                    <a:pt x="5240" y="6394"/>
                  </a:cubicBezTo>
                  <a:lnTo>
                    <a:pt x="3156" y="6394"/>
                  </a:lnTo>
                  <a:cubicBezTo>
                    <a:pt x="2430" y="6394"/>
                    <a:pt x="1834" y="5799"/>
                    <a:pt x="1834" y="5073"/>
                  </a:cubicBezTo>
                  <a:lnTo>
                    <a:pt x="1834" y="1620"/>
                  </a:lnTo>
                  <a:cubicBezTo>
                    <a:pt x="1834" y="893"/>
                    <a:pt x="2430" y="298"/>
                    <a:pt x="3156" y="298"/>
                  </a:cubicBezTo>
                  <a:lnTo>
                    <a:pt x="10288" y="298"/>
                  </a:lnTo>
                  <a:cubicBezTo>
                    <a:pt x="11014" y="298"/>
                    <a:pt x="11610" y="893"/>
                    <a:pt x="11610" y="1620"/>
                  </a:cubicBezTo>
                  <a:lnTo>
                    <a:pt x="11610" y="1846"/>
                  </a:lnTo>
                  <a:cubicBezTo>
                    <a:pt x="11610" y="1929"/>
                    <a:pt x="11693" y="2025"/>
                    <a:pt x="11788" y="2025"/>
                  </a:cubicBezTo>
                  <a:cubicBezTo>
                    <a:pt x="11883" y="2025"/>
                    <a:pt x="11967" y="1953"/>
                    <a:pt x="11967" y="1846"/>
                  </a:cubicBezTo>
                  <a:lnTo>
                    <a:pt x="11967" y="1620"/>
                  </a:lnTo>
                  <a:cubicBezTo>
                    <a:pt x="11943" y="762"/>
                    <a:pt x="11193" y="0"/>
                    <a:pt x="102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7507642" y="4228134"/>
              <a:ext cx="37852" cy="37852"/>
            </a:xfrm>
            <a:custGeom>
              <a:avLst/>
              <a:gdLst/>
              <a:ahLst/>
              <a:cxnLst/>
              <a:rect l="l" t="t" r="r" b="b"/>
              <a:pathLst>
                <a:path w="1192" h="1192" extrusionOk="0">
                  <a:moveTo>
                    <a:pt x="596" y="358"/>
                  </a:moveTo>
                  <a:cubicBezTo>
                    <a:pt x="739" y="358"/>
                    <a:pt x="834" y="465"/>
                    <a:pt x="834" y="596"/>
                  </a:cubicBezTo>
                  <a:cubicBezTo>
                    <a:pt x="834" y="739"/>
                    <a:pt x="739" y="834"/>
                    <a:pt x="596" y="834"/>
                  </a:cubicBezTo>
                  <a:cubicBezTo>
                    <a:pt x="465" y="834"/>
                    <a:pt x="358" y="739"/>
                    <a:pt x="358" y="596"/>
                  </a:cubicBezTo>
                  <a:cubicBezTo>
                    <a:pt x="358" y="465"/>
                    <a:pt x="465" y="358"/>
                    <a:pt x="596" y="358"/>
                  </a:cubicBezTo>
                  <a:close/>
                  <a:moveTo>
                    <a:pt x="596" y="1"/>
                  </a:moveTo>
                  <a:cubicBezTo>
                    <a:pt x="274" y="1"/>
                    <a:pt x="0" y="274"/>
                    <a:pt x="0" y="596"/>
                  </a:cubicBezTo>
                  <a:cubicBezTo>
                    <a:pt x="0" y="929"/>
                    <a:pt x="274" y="1191"/>
                    <a:pt x="596" y="1191"/>
                  </a:cubicBezTo>
                  <a:cubicBezTo>
                    <a:pt x="929" y="1191"/>
                    <a:pt x="1191" y="929"/>
                    <a:pt x="1191" y="596"/>
                  </a:cubicBezTo>
                  <a:cubicBezTo>
                    <a:pt x="1191" y="274"/>
                    <a:pt x="929" y="1"/>
                    <a:pt x="5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7573820" y="4228134"/>
              <a:ext cx="37820" cy="37852"/>
            </a:xfrm>
            <a:custGeom>
              <a:avLst/>
              <a:gdLst/>
              <a:ahLst/>
              <a:cxnLst/>
              <a:rect l="l" t="t" r="r" b="b"/>
              <a:pathLst>
                <a:path w="1191" h="1192" extrusionOk="0">
                  <a:moveTo>
                    <a:pt x="595" y="358"/>
                  </a:moveTo>
                  <a:cubicBezTo>
                    <a:pt x="738" y="358"/>
                    <a:pt x="833" y="465"/>
                    <a:pt x="833" y="596"/>
                  </a:cubicBezTo>
                  <a:cubicBezTo>
                    <a:pt x="833" y="739"/>
                    <a:pt x="738" y="834"/>
                    <a:pt x="595" y="834"/>
                  </a:cubicBezTo>
                  <a:cubicBezTo>
                    <a:pt x="464" y="834"/>
                    <a:pt x="357" y="739"/>
                    <a:pt x="357" y="596"/>
                  </a:cubicBezTo>
                  <a:cubicBezTo>
                    <a:pt x="357" y="465"/>
                    <a:pt x="464" y="358"/>
                    <a:pt x="595" y="358"/>
                  </a:cubicBezTo>
                  <a:close/>
                  <a:moveTo>
                    <a:pt x="595" y="1"/>
                  </a:moveTo>
                  <a:cubicBezTo>
                    <a:pt x="274" y="1"/>
                    <a:pt x="0" y="274"/>
                    <a:pt x="0" y="596"/>
                  </a:cubicBezTo>
                  <a:cubicBezTo>
                    <a:pt x="0" y="929"/>
                    <a:pt x="274" y="1191"/>
                    <a:pt x="595" y="1191"/>
                  </a:cubicBezTo>
                  <a:cubicBezTo>
                    <a:pt x="929" y="1191"/>
                    <a:pt x="1191" y="929"/>
                    <a:pt x="1191" y="596"/>
                  </a:cubicBezTo>
                  <a:cubicBezTo>
                    <a:pt x="1191" y="274"/>
                    <a:pt x="929" y="1"/>
                    <a:pt x="5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7640728" y="4228134"/>
              <a:ext cx="37852" cy="37852"/>
            </a:xfrm>
            <a:custGeom>
              <a:avLst/>
              <a:gdLst/>
              <a:ahLst/>
              <a:cxnLst/>
              <a:rect l="l" t="t" r="r" b="b"/>
              <a:pathLst>
                <a:path w="1192" h="1192" extrusionOk="0">
                  <a:moveTo>
                    <a:pt x="596" y="358"/>
                  </a:moveTo>
                  <a:cubicBezTo>
                    <a:pt x="727" y="358"/>
                    <a:pt x="834" y="465"/>
                    <a:pt x="834" y="596"/>
                  </a:cubicBezTo>
                  <a:cubicBezTo>
                    <a:pt x="834" y="739"/>
                    <a:pt x="727" y="834"/>
                    <a:pt x="596" y="834"/>
                  </a:cubicBezTo>
                  <a:cubicBezTo>
                    <a:pt x="453" y="834"/>
                    <a:pt x="358" y="739"/>
                    <a:pt x="358" y="596"/>
                  </a:cubicBezTo>
                  <a:cubicBezTo>
                    <a:pt x="334" y="465"/>
                    <a:pt x="453" y="358"/>
                    <a:pt x="596" y="358"/>
                  </a:cubicBezTo>
                  <a:close/>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05;p16" descr="Side by side timeline - straight line with bubbles going vertically to a larger bubble with question mark inside.  Underneath the line from left to right, under first bubble is silent generation/traditionalists.  Under next bubble to the right is Baby boomers, then Generation X, then Millennials, and Gen Z.">
            <a:extLst>
              <a:ext uri="{FF2B5EF4-FFF2-40B4-BE49-F238E27FC236}">
                <a16:creationId xmlns:a16="http://schemas.microsoft.com/office/drawing/2014/main" id="{9323CFA6-D68A-A4EC-969E-C39F02044ADA}"/>
              </a:ext>
            </a:extLst>
          </p:cNvPr>
          <p:cNvGrpSpPr/>
          <p:nvPr/>
        </p:nvGrpSpPr>
        <p:grpSpPr>
          <a:xfrm>
            <a:off x="5714075" y="1249350"/>
            <a:ext cx="1884600" cy="2997974"/>
            <a:chOff x="6549175" y="1333888"/>
            <a:chExt cx="1884600" cy="2997974"/>
          </a:xfrm>
        </p:grpSpPr>
        <p:sp>
          <p:nvSpPr>
            <p:cNvPr id="5" name="Google Shape;106;p16">
              <a:extLst>
                <a:ext uri="{FF2B5EF4-FFF2-40B4-BE49-F238E27FC236}">
                  <a16:creationId xmlns:a16="http://schemas.microsoft.com/office/drawing/2014/main" id="{DD74B9F3-DD7E-3D2A-E40B-A29CB88A5F1A}"/>
                </a:ext>
              </a:extLst>
            </p:cNvPr>
            <p:cNvSpPr/>
            <p:nvPr/>
          </p:nvSpPr>
          <p:spPr>
            <a:xfrm>
              <a:off x="6899575" y="1333888"/>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8;p16">
              <a:extLst>
                <a:ext uri="{FF2B5EF4-FFF2-40B4-BE49-F238E27FC236}">
                  <a16:creationId xmlns:a16="http://schemas.microsoft.com/office/drawing/2014/main" id="{9A905A43-E9F9-DDDD-60B9-6D16326893E8}"/>
                </a:ext>
              </a:extLst>
            </p:cNvPr>
            <p:cNvSpPr/>
            <p:nvPr/>
          </p:nvSpPr>
          <p:spPr>
            <a:xfrm>
              <a:off x="7408975" y="2583338"/>
              <a:ext cx="165000" cy="165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9;p16">
              <a:extLst>
                <a:ext uri="{FF2B5EF4-FFF2-40B4-BE49-F238E27FC236}">
                  <a16:creationId xmlns:a16="http://schemas.microsoft.com/office/drawing/2014/main" id="{6154F128-53A4-22F2-8DB1-FF11937F783F}"/>
                </a:ext>
              </a:extLst>
            </p:cNvPr>
            <p:cNvSpPr/>
            <p:nvPr/>
          </p:nvSpPr>
          <p:spPr>
            <a:xfrm>
              <a:off x="7443025" y="2813988"/>
              <a:ext cx="96900" cy="96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p16">
              <a:extLst>
                <a:ext uri="{FF2B5EF4-FFF2-40B4-BE49-F238E27FC236}">
                  <a16:creationId xmlns:a16="http://schemas.microsoft.com/office/drawing/2014/main" id="{A088E6FD-B589-7090-ACCC-55941BA4B5D5}"/>
                </a:ext>
              </a:extLst>
            </p:cNvPr>
            <p:cNvSpPr/>
            <p:nvPr/>
          </p:nvSpPr>
          <p:spPr>
            <a:xfrm>
              <a:off x="7382425" y="2976538"/>
              <a:ext cx="218100" cy="2181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1;p16">
              <a:extLst>
                <a:ext uri="{FF2B5EF4-FFF2-40B4-BE49-F238E27FC236}">
                  <a16:creationId xmlns:a16="http://schemas.microsoft.com/office/drawing/2014/main" id="{2BCB5D8D-E2F2-0413-D1D8-B74675EFAAAB}"/>
                </a:ext>
              </a:extLst>
            </p:cNvPr>
            <p:cNvSpPr/>
            <p:nvPr/>
          </p:nvSpPr>
          <p:spPr>
            <a:xfrm>
              <a:off x="7417375" y="3011383"/>
              <a:ext cx="148200" cy="148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2;p16">
              <a:extLst>
                <a:ext uri="{FF2B5EF4-FFF2-40B4-BE49-F238E27FC236}">
                  <a16:creationId xmlns:a16="http://schemas.microsoft.com/office/drawing/2014/main" id="{3476E7B0-929A-338B-7608-2EE1E7C390B0}"/>
                </a:ext>
              </a:extLst>
            </p:cNvPr>
            <p:cNvSpPr txBox="1"/>
            <p:nvPr/>
          </p:nvSpPr>
          <p:spPr>
            <a:xfrm>
              <a:off x="6549175" y="3450113"/>
              <a:ext cx="1884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solidFill>
                    <a:schemeClr val="accent4"/>
                  </a:solidFill>
                  <a:latin typeface="Fira Sans Extra Condensed Medium"/>
                  <a:ea typeface="Fira Sans Extra Condensed Medium"/>
                  <a:cs typeface="Fira Sans Extra Condensed Medium"/>
                  <a:sym typeface="Fira Sans Extra Condensed Medium"/>
                </a:rPr>
                <a:t>Millennials</a:t>
              </a:r>
              <a:endParaRPr sz="1700" dirty="0">
                <a:solidFill>
                  <a:schemeClr val="accent4"/>
                </a:solidFill>
                <a:latin typeface="Fira Sans Extra Condensed Medium"/>
                <a:ea typeface="Fira Sans Extra Condensed Medium"/>
                <a:cs typeface="Fira Sans Extra Condensed Medium"/>
                <a:sym typeface="Fira Sans Extra Condensed Medium"/>
              </a:endParaRPr>
            </a:p>
          </p:txBody>
        </p:sp>
        <p:sp>
          <p:nvSpPr>
            <p:cNvPr id="11" name="Google Shape;113;p16">
              <a:extLst>
                <a:ext uri="{FF2B5EF4-FFF2-40B4-BE49-F238E27FC236}">
                  <a16:creationId xmlns:a16="http://schemas.microsoft.com/office/drawing/2014/main" id="{F0333329-DB61-51AD-A565-4F6711CB467B}"/>
                </a:ext>
              </a:extLst>
            </p:cNvPr>
            <p:cNvSpPr txBox="1"/>
            <p:nvPr/>
          </p:nvSpPr>
          <p:spPr>
            <a:xfrm>
              <a:off x="6549175" y="3796962"/>
              <a:ext cx="18846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Roboto"/>
                <a:ea typeface="Roboto"/>
                <a:cs typeface="Roboto"/>
                <a:sym typeface="Roboto"/>
              </a:endParaRPr>
            </a:p>
          </p:txBody>
        </p:sp>
      </p:grpSp>
      <p:cxnSp>
        <p:nvCxnSpPr>
          <p:cNvPr id="13" name="Straight Connector 12">
            <a:extLst>
              <a:ext uri="{FF2B5EF4-FFF2-40B4-BE49-F238E27FC236}">
                <a16:creationId xmlns:a16="http://schemas.microsoft.com/office/drawing/2014/main" id="{B482DD0D-2751-7C77-E0CB-FDFE691021D7}"/>
              </a:ext>
            </a:extLst>
          </p:cNvPr>
          <p:cNvCxnSpPr>
            <a:cxnSpLocks/>
          </p:cNvCxnSpPr>
          <p:nvPr/>
        </p:nvCxnSpPr>
        <p:spPr>
          <a:xfrm flipV="1">
            <a:off x="7477705" y="3059273"/>
            <a:ext cx="824564" cy="26210"/>
          </a:xfrm>
          <a:prstGeom prst="line">
            <a:avLst/>
          </a:prstGeom>
          <a:ln w="19050"/>
        </p:spPr>
        <p:style>
          <a:lnRef idx="1">
            <a:schemeClr val="dk1"/>
          </a:lnRef>
          <a:fillRef idx="0">
            <a:schemeClr val="dk1"/>
          </a:fillRef>
          <a:effectRef idx="0">
            <a:schemeClr val="dk1"/>
          </a:effectRef>
          <a:fontRef idx="minor">
            <a:schemeClr val="tx1"/>
          </a:fontRef>
        </p:style>
      </p:cxnSp>
      <p:sp>
        <p:nvSpPr>
          <p:cNvPr id="16" name="Google Shape;125;p16">
            <a:extLst>
              <a:ext uri="{FF2B5EF4-FFF2-40B4-BE49-F238E27FC236}">
                <a16:creationId xmlns:a16="http://schemas.microsoft.com/office/drawing/2014/main" id="{D926E0A9-9780-93A8-3AC6-F2144A95D6E1}"/>
              </a:ext>
            </a:extLst>
          </p:cNvPr>
          <p:cNvSpPr/>
          <p:nvPr/>
        </p:nvSpPr>
        <p:spPr>
          <a:xfrm>
            <a:off x="6179240" y="1289611"/>
            <a:ext cx="1018800" cy="1018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p16">
            <a:extLst>
              <a:ext uri="{FF2B5EF4-FFF2-40B4-BE49-F238E27FC236}">
                <a16:creationId xmlns:a16="http://schemas.microsoft.com/office/drawing/2014/main" id="{697368AC-7FFF-20D3-4E08-19A2D67D97A5}"/>
              </a:ext>
            </a:extLst>
          </p:cNvPr>
          <p:cNvSpPr/>
          <p:nvPr/>
        </p:nvSpPr>
        <p:spPr>
          <a:xfrm>
            <a:off x="7739704" y="1289611"/>
            <a:ext cx="1018800" cy="1018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raphic 2" descr="Question Mark with solid fill">
            <a:extLst>
              <a:ext uri="{FF2B5EF4-FFF2-40B4-BE49-F238E27FC236}">
                <a16:creationId xmlns:a16="http://schemas.microsoft.com/office/drawing/2014/main" id="{58070411-0826-E103-8BF0-3EBA7D5B61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1407" y="1467549"/>
            <a:ext cx="914400" cy="914400"/>
          </a:xfrm>
          <a:prstGeom prst="rect">
            <a:avLst/>
          </a:prstGeom>
        </p:spPr>
      </p:pic>
      <p:pic>
        <p:nvPicPr>
          <p:cNvPr id="12" name="Graphic 11" descr="Question Mark with solid fill">
            <a:extLst>
              <a:ext uri="{FF2B5EF4-FFF2-40B4-BE49-F238E27FC236}">
                <a16:creationId xmlns:a16="http://schemas.microsoft.com/office/drawing/2014/main" id="{A9B49993-DA34-EF54-E3D3-DD43463AF1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2923" y="1445655"/>
            <a:ext cx="914400" cy="914400"/>
          </a:xfrm>
          <a:prstGeom prst="rect">
            <a:avLst/>
          </a:prstGeom>
        </p:spPr>
      </p:pic>
      <p:pic>
        <p:nvPicPr>
          <p:cNvPr id="14" name="Graphic 13" descr="Question Mark with solid fill">
            <a:extLst>
              <a:ext uri="{FF2B5EF4-FFF2-40B4-BE49-F238E27FC236}">
                <a16:creationId xmlns:a16="http://schemas.microsoft.com/office/drawing/2014/main" id="{F9E0DF0F-AEAA-30B2-E0E8-D5B7810976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9786" y="1380413"/>
            <a:ext cx="914400" cy="914400"/>
          </a:xfrm>
          <a:prstGeom prst="rect">
            <a:avLst/>
          </a:prstGeom>
        </p:spPr>
      </p:pic>
      <p:pic>
        <p:nvPicPr>
          <p:cNvPr id="15" name="Graphic 14" descr="Question Mark with solid fill">
            <a:extLst>
              <a:ext uri="{FF2B5EF4-FFF2-40B4-BE49-F238E27FC236}">
                <a16:creationId xmlns:a16="http://schemas.microsoft.com/office/drawing/2014/main" id="{3BEEF8DD-A0E3-4E9F-9C27-9C5DE5C943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9240" y="1319752"/>
            <a:ext cx="914400" cy="914400"/>
          </a:xfrm>
          <a:prstGeom prst="rect">
            <a:avLst/>
          </a:prstGeom>
        </p:spPr>
      </p:pic>
      <p:pic>
        <p:nvPicPr>
          <p:cNvPr id="19" name="Graphic 18" descr="Question Mark with solid fill">
            <a:extLst>
              <a:ext uri="{FF2B5EF4-FFF2-40B4-BE49-F238E27FC236}">
                <a16:creationId xmlns:a16="http://schemas.microsoft.com/office/drawing/2014/main" id="{8AFB5736-746B-096F-04C3-1E378E034B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9611" y="1373868"/>
            <a:ext cx="914400" cy="914400"/>
          </a:xfrm>
          <a:prstGeom prst="rect">
            <a:avLst/>
          </a:prstGeom>
        </p:spPr>
      </p:pic>
      <p:cxnSp>
        <p:nvCxnSpPr>
          <p:cNvPr id="18" name="Straight Connector 17">
            <a:extLst>
              <a:ext uri="{FF2B5EF4-FFF2-40B4-BE49-F238E27FC236}">
                <a16:creationId xmlns:a16="http://schemas.microsoft.com/office/drawing/2014/main" id="{B7FCE170-1C76-45ED-88B1-A419F982A315}"/>
              </a:ext>
            </a:extLst>
          </p:cNvPr>
          <p:cNvCxnSpPr>
            <a:cxnSpLocks/>
          </p:cNvCxnSpPr>
          <p:nvPr/>
        </p:nvCxnSpPr>
        <p:spPr>
          <a:xfrm flipH="1">
            <a:off x="6064475" y="3085483"/>
            <a:ext cx="1413230" cy="22528"/>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18"/>
          <p:cNvGrpSpPr/>
          <p:nvPr/>
        </p:nvGrpSpPr>
        <p:grpSpPr>
          <a:xfrm>
            <a:off x="710275" y="1452275"/>
            <a:ext cx="3861900" cy="471900"/>
            <a:chOff x="710275" y="1452275"/>
            <a:chExt cx="3861900" cy="471900"/>
          </a:xfrm>
        </p:grpSpPr>
        <p:sp>
          <p:nvSpPr>
            <p:cNvPr id="214" name="Google Shape;214;p18"/>
            <p:cNvSpPr/>
            <p:nvPr/>
          </p:nvSpPr>
          <p:spPr>
            <a:xfrm>
              <a:off x="710275" y="1452275"/>
              <a:ext cx="3861900" cy="471900"/>
            </a:xfrm>
            <a:prstGeom prst="roundRect">
              <a:avLst>
                <a:gd name="adj" fmla="val 50000"/>
              </a:avLst>
            </a:prstGeom>
            <a:solidFill>
              <a:schemeClr val="accent1"/>
            </a:solidFill>
            <a:ln>
              <a:noFill/>
            </a:ln>
          </p:spPr>
          <p:txBody>
            <a:bodyPr spcFirstLastPara="1" wrap="square" lIns="64007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rgbClr val="FFFFFF"/>
                </a:solidFill>
              </a:endParaRPr>
            </a:p>
          </p:txBody>
        </p:sp>
        <p:sp>
          <p:nvSpPr>
            <p:cNvPr id="216" name="Google Shape;216;p18"/>
            <p:cNvSpPr/>
            <p:nvPr/>
          </p:nvSpPr>
          <p:spPr>
            <a:xfrm>
              <a:off x="773579" y="1498027"/>
              <a:ext cx="380400" cy="38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18"/>
          <p:cNvGrpSpPr/>
          <p:nvPr/>
        </p:nvGrpSpPr>
        <p:grpSpPr>
          <a:xfrm>
            <a:off x="710238" y="2943897"/>
            <a:ext cx="3861940" cy="1117178"/>
            <a:chOff x="710238" y="2943897"/>
            <a:chExt cx="3861940" cy="1117178"/>
          </a:xfrm>
        </p:grpSpPr>
        <p:sp>
          <p:nvSpPr>
            <p:cNvPr id="218" name="Google Shape;218;p18"/>
            <p:cNvSpPr/>
            <p:nvPr/>
          </p:nvSpPr>
          <p:spPr>
            <a:xfrm>
              <a:off x="710278" y="3589175"/>
              <a:ext cx="3861900" cy="471900"/>
            </a:xfrm>
            <a:prstGeom prst="roundRect">
              <a:avLst>
                <a:gd name="adj" fmla="val 50000"/>
              </a:avLst>
            </a:prstGeom>
            <a:solidFill>
              <a:schemeClr val="accent2"/>
            </a:solidFill>
            <a:ln>
              <a:noFill/>
            </a:ln>
          </p:spPr>
          <p:txBody>
            <a:bodyPr spcFirstLastPara="1" wrap="square" lIns="64007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rgbClr val="FFFFFF"/>
                </a:solidFill>
              </a:endParaRPr>
            </a:p>
          </p:txBody>
        </p:sp>
        <p:sp>
          <p:nvSpPr>
            <p:cNvPr id="219" name="Google Shape;219;p18"/>
            <p:cNvSpPr txBox="1"/>
            <p:nvPr/>
          </p:nvSpPr>
          <p:spPr>
            <a:xfrm>
              <a:off x="710238" y="2943897"/>
              <a:ext cx="2265000" cy="53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Roboto"/>
                <a:ea typeface="Roboto"/>
                <a:cs typeface="Roboto"/>
                <a:sym typeface="Roboto"/>
              </a:endParaRPr>
            </a:p>
          </p:txBody>
        </p:sp>
        <p:sp>
          <p:nvSpPr>
            <p:cNvPr id="220" name="Google Shape;220;p18"/>
            <p:cNvSpPr/>
            <p:nvPr/>
          </p:nvSpPr>
          <p:spPr>
            <a:xfrm>
              <a:off x="773579" y="3634937"/>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18"/>
          <p:cNvGrpSpPr/>
          <p:nvPr/>
        </p:nvGrpSpPr>
        <p:grpSpPr>
          <a:xfrm>
            <a:off x="4571825" y="1478016"/>
            <a:ext cx="3861900" cy="1086081"/>
            <a:chOff x="4572087" y="1452275"/>
            <a:chExt cx="3861900" cy="1086081"/>
          </a:xfrm>
        </p:grpSpPr>
        <p:sp>
          <p:nvSpPr>
            <p:cNvPr id="222" name="Google Shape;222;p18"/>
            <p:cNvSpPr/>
            <p:nvPr/>
          </p:nvSpPr>
          <p:spPr>
            <a:xfrm>
              <a:off x="4572087" y="1452275"/>
              <a:ext cx="3861900" cy="471900"/>
            </a:xfrm>
            <a:prstGeom prst="roundRect">
              <a:avLst>
                <a:gd name="adj" fmla="val 50000"/>
              </a:avLst>
            </a:prstGeom>
            <a:solidFill>
              <a:schemeClr val="accent3"/>
            </a:solidFill>
            <a:ln>
              <a:noFill/>
            </a:ln>
          </p:spPr>
          <p:txBody>
            <a:bodyPr spcFirstLastPara="1" wrap="square" lIns="91425" tIns="91425" rIns="548625" bIns="91425" anchor="ctr" anchorCtr="0">
              <a:noAutofit/>
            </a:bodyPr>
            <a:lstStyle/>
            <a:p>
              <a:pPr marL="0" lvl="0" indent="0" algn="r" rtl="0">
                <a:spcBef>
                  <a:spcPts val="0"/>
                </a:spcBef>
                <a:spcAft>
                  <a:spcPts val="0"/>
                </a:spcAft>
                <a:buClr>
                  <a:schemeClr val="dk1"/>
                </a:buClr>
                <a:buSzPts val="1100"/>
                <a:buFont typeface="Arial"/>
                <a:buNone/>
              </a:pPr>
              <a:r>
                <a:rPr lang="en-US" dirty="0">
                  <a:solidFill>
                    <a:srgbClr val="FFFFFF"/>
                  </a:solidFill>
                </a:rPr>
                <a:t>		</a:t>
              </a:r>
              <a:endParaRPr dirty="0">
                <a:solidFill>
                  <a:srgbClr val="FFFFFF"/>
                </a:solidFill>
              </a:endParaRPr>
            </a:p>
          </p:txBody>
        </p:sp>
        <p:sp>
          <p:nvSpPr>
            <p:cNvPr id="223" name="Google Shape;223;p18"/>
            <p:cNvSpPr txBox="1"/>
            <p:nvPr/>
          </p:nvSpPr>
          <p:spPr>
            <a:xfrm>
              <a:off x="6168763" y="2003456"/>
              <a:ext cx="22650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dirty="0">
                <a:latin typeface="Roboto"/>
                <a:ea typeface="Roboto"/>
                <a:cs typeface="Roboto"/>
                <a:sym typeface="Roboto"/>
              </a:endParaRPr>
            </a:p>
          </p:txBody>
        </p:sp>
        <p:sp>
          <p:nvSpPr>
            <p:cNvPr id="224" name="Google Shape;224;p18"/>
            <p:cNvSpPr/>
            <p:nvPr/>
          </p:nvSpPr>
          <p:spPr>
            <a:xfrm>
              <a:off x="7990183" y="1498014"/>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8"/>
          <p:cNvGrpSpPr/>
          <p:nvPr/>
        </p:nvGrpSpPr>
        <p:grpSpPr>
          <a:xfrm>
            <a:off x="4571915" y="2943905"/>
            <a:ext cx="3861900" cy="1117170"/>
            <a:chOff x="4571915" y="2943905"/>
            <a:chExt cx="3861900" cy="1117170"/>
          </a:xfrm>
        </p:grpSpPr>
        <p:sp>
          <p:nvSpPr>
            <p:cNvPr id="226" name="Google Shape;226;p18"/>
            <p:cNvSpPr/>
            <p:nvPr/>
          </p:nvSpPr>
          <p:spPr>
            <a:xfrm>
              <a:off x="4571915" y="3589175"/>
              <a:ext cx="3861900" cy="471900"/>
            </a:xfrm>
            <a:prstGeom prst="roundRect">
              <a:avLst>
                <a:gd name="adj" fmla="val 50000"/>
              </a:avLst>
            </a:prstGeom>
            <a:solidFill>
              <a:schemeClr val="accent4"/>
            </a:solidFill>
            <a:ln>
              <a:noFill/>
            </a:ln>
          </p:spPr>
          <p:txBody>
            <a:bodyPr spcFirstLastPara="1" wrap="square" lIns="91425" tIns="91425" rIns="548625" bIns="91425" anchor="ctr" anchorCtr="0">
              <a:noAutofit/>
            </a:bodyPr>
            <a:lstStyle/>
            <a:p>
              <a:pPr marL="0" lvl="0" indent="0" algn="r" rtl="0">
                <a:spcBef>
                  <a:spcPts val="0"/>
                </a:spcBef>
                <a:spcAft>
                  <a:spcPts val="0"/>
                </a:spcAft>
                <a:buClr>
                  <a:schemeClr val="dk1"/>
                </a:buClr>
                <a:buSzPts val="1100"/>
                <a:buFont typeface="Arial"/>
                <a:buNone/>
              </a:pPr>
              <a:endParaRPr dirty="0">
                <a:solidFill>
                  <a:srgbClr val="FFFFFF"/>
                </a:solidFill>
              </a:endParaRPr>
            </a:p>
          </p:txBody>
        </p:sp>
        <p:sp>
          <p:nvSpPr>
            <p:cNvPr id="227" name="Google Shape;227;p18"/>
            <p:cNvSpPr txBox="1"/>
            <p:nvPr/>
          </p:nvSpPr>
          <p:spPr>
            <a:xfrm>
              <a:off x="6168738" y="2943905"/>
              <a:ext cx="22650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dirty="0">
                  <a:latin typeface="Roboto"/>
                  <a:ea typeface="Roboto"/>
                  <a:cs typeface="Roboto"/>
                  <a:sym typeface="Roboto"/>
                </a:rPr>
                <a:t>l</a:t>
              </a:r>
              <a:endParaRPr sz="1200" dirty="0">
                <a:latin typeface="Roboto"/>
                <a:ea typeface="Roboto"/>
                <a:cs typeface="Roboto"/>
                <a:sym typeface="Roboto"/>
              </a:endParaRPr>
            </a:p>
          </p:txBody>
        </p:sp>
        <p:sp>
          <p:nvSpPr>
            <p:cNvPr id="228" name="Google Shape;228;p18"/>
            <p:cNvSpPr/>
            <p:nvPr/>
          </p:nvSpPr>
          <p:spPr>
            <a:xfrm>
              <a:off x="7990183" y="3634821"/>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18"/>
          <p:cNvGrpSpPr/>
          <p:nvPr/>
        </p:nvGrpSpPr>
        <p:grpSpPr>
          <a:xfrm>
            <a:off x="8074935" y="1582712"/>
            <a:ext cx="210895" cy="210895"/>
            <a:chOff x="5049725" y="249400"/>
            <a:chExt cx="481825" cy="481825"/>
          </a:xfrm>
        </p:grpSpPr>
        <p:sp>
          <p:nvSpPr>
            <p:cNvPr id="230" name="Google Shape;230;p18"/>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1" name="Google Shape;231;p18"/>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2" name="Google Shape;232;p18"/>
          <p:cNvGrpSpPr/>
          <p:nvPr/>
        </p:nvGrpSpPr>
        <p:grpSpPr>
          <a:xfrm>
            <a:off x="8074935" y="3719450"/>
            <a:ext cx="210895" cy="210895"/>
            <a:chOff x="5660400" y="238125"/>
            <a:chExt cx="481825" cy="481825"/>
          </a:xfrm>
        </p:grpSpPr>
        <p:sp>
          <p:nvSpPr>
            <p:cNvPr id="233" name="Google Shape;233;p18"/>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 name="Google Shape;234;p18"/>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35" name="Google Shape;235;p18"/>
          <p:cNvSpPr/>
          <p:nvPr/>
        </p:nvSpPr>
        <p:spPr>
          <a:xfrm>
            <a:off x="869848" y="3719581"/>
            <a:ext cx="187861" cy="210895"/>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236" name="Google Shape;236;p18"/>
          <p:cNvGrpSpPr/>
          <p:nvPr/>
        </p:nvGrpSpPr>
        <p:grpSpPr>
          <a:xfrm>
            <a:off x="871096" y="1582738"/>
            <a:ext cx="185366" cy="210895"/>
            <a:chOff x="6264525" y="842250"/>
            <a:chExt cx="423500" cy="481825"/>
          </a:xfrm>
        </p:grpSpPr>
        <p:sp>
          <p:nvSpPr>
            <p:cNvPr id="237" name="Google Shape;237;p18"/>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8" name="Google Shape;238;p18"/>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9" name="Google Shape;239;p18"/>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0" name="Google Shape;240;p18"/>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1" name="Google Shape;241;p18"/>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2" name="Google Shape;242;p18"/>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3" name="Google Shape;243;p18"/>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44" name="Google Shape;244;p18"/>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Silent Generation / Traditionalists</a:t>
            </a:r>
            <a:endParaRPr dirty="0"/>
          </a:p>
        </p:txBody>
      </p:sp>
      <p:sp>
        <p:nvSpPr>
          <p:cNvPr id="249" name="Google Shape;249;p18"/>
          <p:cNvSpPr/>
          <p:nvPr/>
        </p:nvSpPr>
        <p:spPr>
          <a:xfrm>
            <a:off x="4402392" y="2101698"/>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 name="TextBox 2">
            <a:extLst>
              <a:ext uri="{FF2B5EF4-FFF2-40B4-BE49-F238E27FC236}">
                <a16:creationId xmlns:a16="http://schemas.microsoft.com/office/drawing/2014/main" id="{51CCE6B5-0B51-8C93-8CF7-5AC3FCF6964E}"/>
              </a:ext>
            </a:extLst>
          </p:cNvPr>
          <p:cNvSpPr txBox="1"/>
          <p:nvPr/>
        </p:nvSpPr>
        <p:spPr>
          <a:xfrm>
            <a:off x="2184399" y="2300380"/>
            <a:ext cx="5397049" cy="830997"/>
          </a:xfrm>
          <a:prstGeom prst="rect">
            <a:avLst/>
          </a:prstGeom>
          <a:noFill/>
        </p:spPr>
        <p:txBody>
          <a:bodyPr wrap="square" rtlCol="0">
            <a:spAutoFit/>
          </a:bodyPr>
          <a:lstStyle/>
          <a:p>
            <a:r>
              <a:rPr lang="en-US" sz="4800" dirty="0"/>
              <a:t>1928 to 1945</a:t>
            </a:r>
          </a:p>
        </p:txBody>
      </p:sp>
      <p:sp>
        <p:nvSpPr>
          <p:cNvPr id="4" name="TextBox 3">
            <a:extLst>
              <a:ext uri="{FF2B5EF4-FFF2-40B4-BE49-F238E27FC236}">
                <a16:creationId xmlns:a16="http://schemas.microsoft.com/office/drawing/2014/main" id="{600A2D90-41BB-11F9-3954-FDB53A307E90}"/>
              </a:ext>
            </a:extLst>
          </p:cNvPr>
          <p:cNvSpPr txBox="1"/>
          <p:nvPr/>
        </p:nvSpPr>
        <p:spPr>
          <a:xfrm>
            <a:off x="1164593" y="1390079"/>
            <a:ext cx="6910298" cy="584775"/>
          </a:xfrm>
          <a:prstGeom prst="rect">
            <a:avLst/>
          </a:prstGeom>
          <a:noFill/>
        </p:spPr>
        <p:txBody>
          <a:bodyPr wrap="square" rtlCol="0">
            <a:spAutoFit/>
          </a:bodyPr>
          <a:lstStyle/>
          <a:p>
            <a:r>
              <a:rPr lang="en-US" sz="2400" dirty="0"/>
              <a:t>Great Depression</a:t>
            </a:r>
            <a:r>
              <a:rPr lang="en-US" sz="3200" dirty="0"/>
              <a:t>         </a:t>
            </a:r>
            <a:r>
              <a:rPr lang="en-US" sz="2400" dirty="0"/>
              <a:t>  Pearl Harbor  </a:t>
            </a:r>
          </a:p>
        </p:txBody>
      </p:sp>
      <p:sp>
        <p:nvSpPr>
          <p:cNvPr id="6" name="TextBox 5">
            <a:extLst>
              <a:ext uri="{FF2B5EF4-FFF2-40B4-BE49-F238E27FC236}">
                <a16:creationId xmlns:a16="http://schemas.microsoft.com/office/drawing/2014/main" id="{6F21BAC4-8598-F4A4-AF84-55A019CE2133}"/>
              </a:ext>
            </a:extLst>
          </p:cNvPr>
          <p:cNvSpPr txBox="1"/>
          <p:nvPr/>
        </p:nvSpPr>
        <p:spPr>
          <a:xfrm>
            <a:off x="1393371" y="3555060"/>
            <a:ext cx="6512059" cy="461665"/>
          </a:xfrm>
          <a:prstGeom prst="rect">
            <a:avLst/>
          </a:prstGeom>
          <a:noFill/>
        </p:spPr>
        <p:txBody>
          <a:bodyPr wrap="square" rtlCol="0">
            <a:spAutoFit/>
          </a:bodyPr>
          <a:lstStyle/>
          <a:p>
            <a:r>
              <a:rPr lang="en-US" sz="2400" dirty="0"/>
              <a:t>Dust Bowl                        Radio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18"/>
          <p:cNvGrpSpPr/>
          <p:nvPr/>
        </p:nvGrpSpPr>
        <p:grpSpPr>
          <a:xfrm>
            <a:off x="637441" y="1463169"/>
            <a:ext cx="3934473" cy="471900"/>
            <a:chOff x="710274" y="1452275"/>
            <a:chExt cx="6975039" cy="471900"/>
          </a:xfrm>
        </p:grpSpPr>
        <p:sp>
          <p:nvSpPr>
            <p:cNvPr id="214" name="Google Shape;214;p18"/>
            <p:cNvSpPr/>
            <p:nvPr/>
          </p:nvSpPr>
          <p:spPr>
            <a:xfrm>
              <a:off x="710274" y="1452275"/>
              <a:ext cx="6975039" cy="471900"/>
            </a:xfrm>
            <a:prstGeom prst="roundRect">
              <a:avLst>
                <a:gd name="adj" fmla="val 50000"/>
              </a:avLst>
            </a:prstGeom>
            <a:solidFill>
              <a:schemeClr val="accent1"/>
            </a:solidFill>
            <a:ln>
              <a:noFill/>
            </a:ln>
          </p:spPr>
          <p:txBody>
            <a:bodyPr spcFirstLastPara="1" wrap="square" lIns="640075" tIns="91425" rIns="91425" bIns="91425" anchor="ctr" anchorCtr="0">
              <a:noAutofit/>
            </a:bodyPr>
            <a:lstStyle/>
            <a:p>
              <a:pPr marL="0" lvl="0" indent="0" algn="l" rtl="0">
                <a:spcBef>
                  <a:spcPts val="0"/>
                </a:spcBef>
                <a:spcAft>
                  <a:spcPts val="0"/>
                </a:spcAft>
                <a:buClr>
                  <a:schemeClr val="dk1"/>
                </a:buClr>
                <a:buSzPts val="1100"/>
                <a:buFont typeface="Arial"/>
                <a:buNone/>
              </a:pPr>
              <a:r>
                <a:rPr lang="en-US" dirty="0">
                  <a:solidFill>
                    <a:srgbClr val="FFFFFF"/>
                  </a:solidFill>
                </a:rPr>
                <a:t>                                                  </a:t>
              </a:r>
              <a:endParaRPr dirty="0">
                <a:solidFill>
                  <a:srgbClr val="FFFFFF"/>
                </a:solidFill>
              </a:endParaRPr>
            </a:p>
          </p:txBody>
        </p:sp>
        <p:sp>
          <p:nvSpPr>
            <p:cNvPr id="216" name="Google Shape;216;p18"/>
            <p:cNvSpPr/>
            <p:nvPr/>
          </p:nvSpPr>
          <p:spPr>
            <a:xfrm>
              <a:off x="773579" y="1498027"/>
              <a:ext cx="380400" cy="38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18"/>
          <p:cNvGrpSpPr/>
          <p:nvPr/>
        </p:nvGrpSpPr>
        <p:grpSpPr>
          <a:xfrm>
            <a:off x="688243" y="2898043"/>
            <a:ext cx="3861940" cy="1117178"/>
            <a:chOff x="710238" y="2943897"/>
            <a:chExt cx="3861940" cy="1117178"/>
          </a:xfrm>
        </p:grpSpPr>
        <p:sp>
          <p:nvSpPr>
            <p:cNvPr id="218" name="Google Shape;218;p18"/>
            <p:cNvSpPr/>
            <p:nvPr/>
          </p:nvSpPr>
          <p:spPr>
            <a:xfrm>
              <a:off x="710278" y="3589175"/>
              <a:ext cx="3861900" cy="471900"/>
            </a:xfrm>
            <a:prstGeom prst="roundRect">
              <a:avLst>
                <a:gd name="adj" fmla="val 50000"/>
              </a:avLst>
            </a:prstGeom>
            <a:solidFill>
              <a:schemeClr val="accent2"/>
            </a:solidFill>
            <a:ln>
              <a:noFill/>
            </a:ln>
          </p:spPr>
          <p:txBody>
            <a:bodyPr spcFirstLastPara="1" wrap="square" lIns="64007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rgbClr val="FFFFFF"/>
                </a:solidFill>
              </a:endParaRPr>
            </a:p>
          </p:txBody>
        </p:sp>
        <p:sp>
          <p:nvSpPr>
            <p:cNvPr id="219" name="Google Shape;219;p18"/>
            <p:cNvSpPr txBox="1"/>
            <p:nvPr/>
          </p:nvSpPr>
          <p:spPr>
            <a:xfrm>
              <a:off x="710238" y="2943897"/>
              <a:ext cx="2265000" cy="53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Roboto"/>
                <a:ea typeface="Roboto"/>
                <a:cs typeface="Roboto"/>
                <a:sym typeface="Roboto"/>
              </a:endParaRPr>
            </a:p>
          </p:txBody>
        </p:sp>
        <p:sp>
          <p:nvSpPr>
            <p:cNvPr id="220" name="Google Shape;220;p18"/>
            <p:cNvSpPr/>
            <p:nvPr/>
          </p:nvSpPr>
          <p:spPr>
            <a:xfrm>
              <a:off x="773579" y="3634937"/>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18"/>
          <p:cNvGrpSpPr/>
          <p:nvPr/>
        </p:nvGrpSpPr>
        <p:grpSpPr>
          <a:xfrm>
            <a:off x="4572087" y="1452275"/>
            <a:ext cx="3861900" cy="1086081"/>
            <a:chOff x="4572087" y="1452275"/>
            <a:chExt cx="3861900" cy="1086081"/>
          </a:xfrm>
        </p:grpSpPr>
        <p:sp>
          <p:nvSpPr>
            <p:cNvPr id="222" name="Google Shape;222;p18"/>
            <p:cNvSpPr/>
            <p:nvPr/>
          </p:nvSpPr>
          <p:spPr>
            <a:xfrm>
              <a:off x="4572087" y="1452275"/>
              <a:ext cx="3861900" cy="471900"/>
            </a:xfrm>
            <a:prstGeom prst="roundRect">
              <a:avLst>
                <a:gd name="adj" fmla="val 50000"/>
              </a:avLst>
            </a:prstGeom>
            <a:solidFill>
              <a:schemeClr val="accent3"/>
            </a:solidFill>
            <a:ln>
              <a:noFill/>
            </a:ln>
          </p:spPr>
          <p:txBody>
            <a:bodyPr spcFirstLastPara="1" wrap="square" lIns="91425" tIns="91425" rIns="548625" bIns="91425" anchor="ctr" anchorCtr="0">
              <a:noAutofit/>
            </a:bodyPr>
            <a:lstStyle/>
            <a:p>
              <a:pPr marL="0" lvl="0" indent="0" algn="r" rtl="0">
                <a:spcBef>
                  <a:spcPts val="0"/>
                </a:spcBef>
                <a:spcAft>
                  <a:spcPts val="0"/>
                </a:spcAft>
                <a:buClr>
                  <a:schemeClr val="dk1"/>
                </a:buClr>
                <a:buSzPts val="1100"/>
                <a:buFont typeface="Arial"/>
                <a:buNone/>
              </a:pPr>
              <a:r>
                <a:rPr lang="en-US" dirty="0">
                  <a:solidFill>
                    <a:srgbClr val="FFFFFF"/>
                  </a:solidFill>
                </a:rPr>
                <a:t>		</a:t>
              </a:r>
              <a:endParaRPr dirty="0">
                <a:solidFill>
                  <a:srgbClr val="FFFFFF"/>
                </a:solidFill>
              </a:endParaRPr>
            </a:p>
          </p:txBody>
        </p:sp>
        <p:sp>
          <p:nvSpPr>
            <p:cNvPr id="223" name="Google Shape;223;p18"/>
            <p:cNvSpPr txBox="1"/>
            <p:nvPr/>
          </p:nvSpPr>
          <p:spPr>
            <a:xfrm>
              <a:off x="6168763" y="2003456"/>
              <a:ext cx="22650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dirty="0">
                <a:latin typeface="Roboto"/>
                <a:ea typeface="Roboto"/>
                <a:cs typeface="Roboto"/>
                <a:sym typeface="Roboto"/>
              </a:endParaRPr>
            </a:p>
          </p:txBody>
        </p:sp>
        <p:sp>
          <p:nvSpPr>
            <p:cNvPr id="224" name="Google Shape;224;p18"/>
            <p:cNvSpPr/>
            <p:nvPr/>
          </p:nvSpPr>
          <p:spPr>
            <a:xfrm>
              <a:off x="7990183" y="1498014"/>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8"/>
          <p:cNvGrpSpPr/>
          <p:nvPr/>
        </p:nvGrpSpPr>
        <p:grpSpPr>
          <a:xfrm>
            <a:off x="4571863" y="2960399"/>
            <a:ext cx="3861900" cy="1117170"/>
            <a:chOff x="4571915" y="2943905"/>
            <a:chExt cx="3861900" cy="1117170"/>
          </a:xfrm>
        </p:grpSpPr>
        <p:sp>
          <p:nvSpPr>
            <p:cNvPr id="226" name="Google Shape;226;p18"/>
            <p:cNvSpPr/>
            <p:nvPr/>
          </p:nvSpPr>
          <p:spPr>
            <a:xfrm>
              <a:off x="4571915" y="3589175"/>
              <a:ext cx="3861900" cy="471900"/>
            </a:xfrm>
            <a:prstGeom prst="roundRect">
              <a:avLst>
                <a:gd name="adj" fmla="val 50000"/>
              </a:avLst>
            </a:prstGeom>
            <a:solidFill>
              <a:schemeClr val="accent4"/>
            </a:solidFill>
            <a:ln>
              <a:noFill/>
            </a:ln>
          </p:spPr>
          <p:txBody>
            <a:bodyPr spcFirstLastPara="1" wrap="square" lIns="91425" tIns="91425" rIns="548625" bIns="91425" anchor="ctr" anchorCtr="0">
              <a:noAutofit/>
            </a:bodyPr>
            <a:lstStyle/>
            <a:p>
              <a:pPr marL="0" lvl="0" indent="0" algn="r" rtl="0">
                <a:spcBef>
                  <a:spcPts val="0"/>
                </a:spcBef>
                <a:spcAft>
                  <a:spcPts val="0"/>
                </a:spcAft>
                <a:buClr>
                  <a:schemeClr val="dk1"/>
                </a:buClr>
                <a:buSzPts val="1100"/>
                <a:buFont typeface="Arial"/>
                <a:buNone/>
              </a:pPr>
              <a:endParaRPr dirty="0">
                <a:solidFill>
                  <a:srgbClr val="FFFFFF"/>
                </a:solidFill>
              </a:endParaRPr>
            </a:p>
          </p:txBody>
        </p:sp>
        <p:sp>
          <p:nvSpPr>
            <p:cNvPr id="227" name="Google Shape;227;p18"/>
            <p:cNvSpPr txBox="1"/>
            <p:nvPr/>
          </p:nvSpPr>
          <p:spPr>
            <a:xfrm>
              <a:off x="6168738" y="2943905"/>
              <a:ext cx="22650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dirty="0">
                  <a:latin typeface="Roboto"/>
                  <a:ea typeface="Roboto"/>
                  <a:cs typeface="Roboto"/>
                  <a:sym typeface="Roboto"/>
                </a:rPr>
                <a:t>l</a:t>
              </a:r>
              <a:endParaRPr sz="1200" dirty="0">
                <a:latin typeface="Roboto"/>
                <a:ea typeface="Roboto"/>
                <a:cs typeface="Roboto"/>
                <a:sym typeface="Roboto"/>
              </a:endParaRPr>
            </a:p>
          </p:txBody>
        </p:sp>
        <p:sp>
          <p:nvSpPr>
            <p:cNvPr id="228" name="Google Shape;228;p18"/>
            <p:cNvSpPr/>
            <p:nvPr/>
          </p:nvSpPr>
          <p:spPr>
            <a:xfrm>
              <a:off x="7990183" y="3634821"/>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18"/>
          <p:cNvGrpSpPr/>
          <p:nvPr/>
        </p:nvGrpSpPr>
        <p:grpSpPr>
          <a:xfrm>
            <a:off x="8074935" y="1582712"/>
            <a:ext cx="210895" cy="210895"/>
            <a:chOff x="5049725" y="249400"/>
            <a:chExt cx="481825" cy="481825"/>
          </a:xfrm>
        </p:grpSpPr>
        <p:sp>
          <p:nvSpPr>
            <p:cNvPr id="230" name="Google Shape;230;p18"/>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1" name="Google Shape;231;p18"/>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2" name="Google Shape;232;p18"/>
          <p:cNvGrpSpPr/>
          <p:nvPr/>
        </p:nvGrpSpPr>
        <p:grpSpPr>
          <a:xfrm>
            <a:off x="8074935" y="3719450"/>
            <a:ext cx="210895" cy="210895"/>
            <a:chOff x="5660400" y="238125"/>
            <a:chExt cx="481825" cy="481825"/>
          </a:xfrm>
        </p:grpSpPr>
        <p:sp>
          <p:nvSpPr>
            <p:cNvPr id="233" name="Google Shape;233;p18"/>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 name="Google Shape;234;p18"/>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35" name="Google Shape;235;p18"/>
          <p:cNvSpPr/>
          <p:nvPr/>
        </p:nvSpPr>
        <p:spPr>
          <a:xfrm>
            <a:off x="869848" y="3719581"/>
            <a:ext cx="187861" cy="210895"/>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236" name="Google Shape;236;p18"/>
          <p:cNvGrpSpPr/>
          <p:nvPr/>
        </p:nvGrpSpPr>
        <p:grpSpPr>
          <a:xfrm>
            <a:off x="871096" y="1582738"/>
            <a:ext cx="185366" cy="210895"/>
            <a:chOff x="6264525" y="842250"/>
            <a:chExt cx="423500" cy="481825"/>
          </a:xfrm>
        </p:grpSpPr>
        <p:sp>
          <p:nvSpPr>
            <p:cNvPr id="237" name="Google Shape;237;p18"/>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8" name="Google Shape;238;p18"/>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9" name="Google Shape;239;p18"/>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0" name="Google Shape;240;p18"/>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1" name="Google Shape;241;p18"/>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2" name="Google Shape;242;p18"/>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3" name="Google Shape;243;p18"/>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44" name="Google Shape;244;p18"/>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Baby Boomers</a:t>
            </a:r>
            <a:endParaRPr dirty="0"/>
          </a:p>
        </p:txBody>
      </p:sp>
      <p:sp>
        <p:nvSpPr>
          <p:cNvPr id="249" name="Google Shape;249;p18"/>
          <p:cNvSpPr/>
          <p:nvPr/>
        </p:nvSpPr>
        <p:spPr>
          <a:xfrm>
            <a:off x="4402392" y="2101698"/>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 name="TextBox 1">
            <a:extLst>
              <a:ext uri="{FF2B5EF4-FFF2-40B4-BE49-F238E27FC236}">
                <a16:creationId xmlns:a16="http://schemas.microsoft.com/office/drawing/2014/main" id="{16E47DA5-B2C2-7E2A-3A6A-423D8F23E6CD}"/>
              </a:ext>
            </a:extLst>
          </p:cNvPr>
          <p:cNvSpPr txBox="1"/>
          <p:nvPr/>
        </p:nvSpPr>
        <p:spPr>
          <a:xfrm>
            <a:off x="1343460" y="2340032"/>
            <a:ext cx="4470400" cy="1138773"/>
          </a:xfrm>
          <a:prstGeom prst="rect">
            <a:avLst/>
          </a:prstGeom>
          <a:noFill/>
        </p:spPr>
        <p:txBody>
          <a:bodyPr wrap="square" rtlCol="0">
            <a:spAutoFit/>
          </a:bodyPr>
          <a:lstStyle/>
          <a:p>
            <a:r>
              <a:rPr lang="en-US" dirty="0"/>
              <a:t>                                    </a:t>
            </a:r>
            <a:r>
              <a:rPr lang="en-US" sz="4000" dirty="0"/>
              <a:t>1946-1964</a:t>
            </a:r>
          </a:p>
          <a:p>
            <a:endParaRPr lang="en-US" dirty="0"/>
          </a:p>
          <a:p>
            <a:endParaRPr lang="en-US" dirty="0"/>
          </a:p>
        </p:txBody>
      </p:sp>
      <p:sp>
        <p:nvSpPr>
          <p:cNvPr id="3" name="TextBox 2">
            <a:extLst>
              <a:ext uri="{FF2B5EF4-FFF2-40B4-BE49-F238E27FC236}">
                <a16:creationId xmlns:a16="http://schemas.microsoft.com/office/drawing/2014/main" id="{BDC80B2B-96FE-2129-8825-90601A06AC27}"/>
              </a:ext>
            </a:extLst>
          </p:cNvPr>
          <p:cNvSpPr txBox="1"/>
          <p:nvPr/>
        </p:nvSpPr>
        <p:spPr>
          <a:xfrm>
            <a:off x="1618566" y="1498014"/>
            <a:ext cx="2053771" cy="461665"/>
          </a:xfrm>
          <a:prstGeom prst="rect">
            <a:avLst/>
          </a:prstGeom>
          <a:noFill/>
        </p:spPr>
        <p:txBody>
          <a:bodyPr wrap="square" rtlCol="0">
            <a:spAutoFit/>
          </a:bodyPr>
          <a:lstStyle/>
          <a:p>
            <a:r>
              <a:rPr lang="en-US" sz="2400" dirty="0"/>
              <a:t>Vietnam </a:t>
            </a:r>
          </a:p>
        </p:txBody>
      </p:sp>
      <p:sp>
        <p:nvSpPr>
          <p:cNvPr id="5" name="TextBox 4">
            <a:extLst>
              <a:ext uri="{FF2B5EF4-FFF2-40B4-BE49-F238E27FC236}">
                <a16:creationId xmlns:a16="http://schemas.microsoft.com/office/drawing/2014/main" id="{008271C6-4402-A6C2-A6AB-C02E264E3740}"/>
              </a:ext>
            </a:extLst>
          </p:cNvPr>
          <p:cNvSpPr txBox="1"/>
          <p:nvPr/>
        </p:nvSpPr>
        <p:spPr>
          <a:xfrm>
            <a:off x="5302754" y="1473404"/>
            <a:ext cx="1543029" cy="461665"/>
          </a:xfrm>
          <a:prstGeom prst="rect">
            <a:avLst/>
          </a:prstGeom>
          <a:noFill/>
        </p:spPr>
        <p:txBody>
          <a:bodyPr wrap="square" rtlCol="0">
            <a:spAutoFit/>
          </a:bodyPr>
          <a:lstStyle/>
          <a:p>
            <a:r>
              <a:rPr lang="en-US" sz="2400" dirty="0"/>
              <a:t>Cold War</a:t>
            </a:r>
          </a:p>
        </p:txBody>
      </p:sp>
      <p:sp>
        <p:nvSpPr>
          <p:cNvPr id="6" name="TextBox 5">
            <a:extLst>
              <a:ext uri="{FF2B5EF4-FFF2-40B4-BE49-F238E27FC236}">
                <a16:creationId xmlns:a16="http://schemas.microsoft.com/office/drawing/2014/main" id="{45ADD3D5-CFE7-C9BE-26B5-4BB971CEC163}"/>
              </a:ext>
            </a:extLst>
          </p:cNvPr>
          <p:cNvSpPr txBox="1"/>
          <p:nvPr/>
        </p:nvSpPr>
        <p:spPr>
          <a:xfrm>
            <a:off x="1219842" y="3553556"/>
            <a:ext cx="3123031" cy="461665"/>
          </a:xfrm>
          <a:prstGeom prst="rect">
            <a:avLst/>
          </a:prstGeom>
          <a:noFill/>
        </p:spPr>
        <p:txBody>
          <a:bodyPr wrap="square" rtlCol="0">
            <a:spAutoFit/>
          </a:bodyPr>
          <a:lstStyle/>
          <a:p>
            <a:r>
              <a:rPr lang="en-US" sz="2400" dirty="0"/>
              <a:t>Civil rights movement</a:t>
            </a:r>
          </a:p>
        </p:txBody>
      </p:sp>
      <p:sp>
        <p:nvSpPr>
          <p:cNvPr id="7" name="TextBox 6">
            <a:extLst>
              <a:ext uri="{FF2B5EF4-FFF2-40B4-BE49-F238E27FC236}">
                <a16:creationId xmlns:a16="http://schemas.microsoft.com/office/drawing/2014/main" id="{5539CA04-D4FF-9C0C-5D99-DFDD69DBB632}"/>
              </a:ext>
            </a:extLst>
          </p:cNvPr>
          <p:cNvSpPr txBox="1"/>
          <p:nvPr/>
        </p:nvSpPr>
        <p:spPr>
          <a:xfrm>
            <a:off x="4951903" y="3660446"/>
            <a:ext cx="2785589" cy="461665"/>
          </a:xfrm>
          <a:prstGeom prst="rect">
            <a:avLst/>
          </a:prstGeom>
          <a:noFill/>
        </p:spPr>
        <p:txBody>
          <a:bodyPr wrap="square" rtlCol="0">
            <a:spAutoFit/>
          </a:bodyPr>
          <a:lstStyle/>
          <a:p>
            <a:r>
              <a:rPr lang="en-US" sz="2400" dirty="0"/>
              <a:t>Radio to television</a:t>
            </a:r>
          </a:p>
        </p:txBody>
      </p:sp>
    </p:spTree>
    <p:extLst>
      <p:ext uri="{BB962C8B-B14F-4D97-AF65-F5344CB8AC3E}">
        <p14:creationId xmlns:p14="http://schemas.microsoft.com/office/powerpoint/2010/main" val="228041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18"/>
          <p:cNvGrpSpPr/>
          <p:nvPr/>
        </p:nvGrpSpPr>
        <p:grpSpPr>
          <a:xfrm>
            <a:off x="710275" y="1452275"/>
            <a:ext cx="3861900" cy="471900"/>
            <a:chOff x="710275" y="1452275"/>
            <a:chExt cx="3861900" cy="471900"/>
          </a:xfrm>
        </p:grpSpPr>
        <p:sp>
          <p:nvSpPr>
            <p:cNvPr id="214" name="Google Shape;214;p18"/>
            <p:cNvSpPr/>
            <p:nvPr/>
          </p:nvSpPr>
          <p:spPr>
            <a:xfrm>
              <a:off x="710275" y="1452275"/>
              <a:ext cx="3861900" cy="471900"/>
            </a:xfrm>
            <a:prstGeom prst="roundRect">
              <a:avLst>
                <a:gd name="adj" fmla="val 50000"/>
              </a:avLst>
            </a:prstGeom>
            <a:solidFill>
              <a:schemeClr val="accent1"/>
            </a:solidFill>
            <a:ln>
              <a:noFill/>
            </a:ln>
          </p:spPr>
          <p:txBody>
            <a:bodyPr spcFirstLastPara="1" wrap="square" lIns="64007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rgbClr val="FFFFFF"/>
                </a:solidFill>
              </a:endParaRPr>
            </a:p>
          </p:txBody>
        </p:sp>
        <p:sp>
          <p:nvSpPr>
            <p:cNvPr id="216" name="Google Shape;216;p18"/>
            <p:cNvSpPr/>
            <p:nvPr/>
          </p:nvSpPr>
          <p:spPr>
            <a:xfrm>
              <a:off x="773579" y="1498027"/>
              <a:ext cx="380400" cy="38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18"/>
          <p:cNvGrpSpPr/>
          <p:nvPr/>
        </p:nvGrpSpPr>
        <p:grpSpPr>
          <a:xfrm>
            <a:off x="710238" y="2943897"/>
            <a:ext cx="3861940" cy="1117178"/>
            <a:chOff x="710238" y="2943897"/>
            <a:chExt cx="3861940" cy="1117178"/>
          </a:xfrm>
        </p:grpSpPr>
        <p:sp>
          <p:nvSpPr>
            <p:cNvPr id="218" name="Google Shape;218;p18"/>
            <p:cNvSpPr/>
            <p:nvPr/>
          </p:nvSpPr>
          <p:spPr>
            <a:xfrm>
              <a:off x="710278" y="3589175"/>
              <a:ext cx="3861900" cy="471900"/>
            </a:xfrm>
            <a:prstGeom prst="roundRect">
              <a:avLst>
                <a:gd name="adj" fmla="val 50000"/>
              </a:avLst>
            </a:prstGeom>
            <a:solidFill>
              <a:schemeClr val="accent2"/>
            </a:solidFill>
            <a:ln>
              <a:noFill/>
            </a:ln>
          </p:spPr>
          <p:txBody>
            <a:bodyPr spcFirstLastPara="1" wrap="square" lIns="64007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rgbClr val="FFFFFF"/>
                </a:solidFill>
              </a:endParaRPr>
            </a:p>
          </p:txBody>
        </p:sp>
        <p:sp>
          <p:nvSpPr>
            <p:cNvPr id="219" name="Google Shape;219;p18"/>
            <p:cNvSpPr txBox="1"/>
            <p:nvPr/>
          </p:nvSpPr>
          <p:spPr>
            <a:xfrm>
              <a:off x="710238" y="2943897"/>
              <a:ext cx="2265000" cy="53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Roboto"/>
                <a:ea typeface="Roboto"/>
                <a:cs typeface="Roboto"/>
                <a:sym typeface="Roboto"/>
              </a:endParaRPr>
            </a:p>
          </p:txBody>
        </p:sp>
        <p:sp>
          <p:nvSpPr>
            <p:cNvPr id="220" name="Google Shape;220;p18"/>
            <p:cNvSpPr/>
            <p:nvPr/>
          </p:nvSpPr>
          <p:spPr>
            <a:xfrm>
              <a:off x="773579" y="3634937"/>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18"/>
          <p:cNvGrpSpPr/>
          <p:nvPr/>
        </p:nvGrpSpPr>
        <p:grpSpPr>
          <a:xfrm>
            <a:off x="4572087" y="1452275"/>
            <a:ext cx="3861900" cy="1086081"/>
            <a:chOff x="4572087" y="1452275"/>
            <a:chExt cx="3861900" cy="1086081"/>
          </a:xfrm>
        </p:grpSpPr>
        <p:sp>
          <p:nvSpPr>
            <p:cNvPr id="222" name="Google Shape;222;p18"/>
            <p:cNvSpPr/>
            <p:nvPr/>
          </p:nvSpPr>
          <p:spPr>
            <a:xfrm>
              <a:off x="4572087" y="1452275"/>
              <a:ext cx="3861900" cy="471900"/>
            </a:xfrm>
            <a:prstGeom prst="roundRect">
              <a:avLst>
                <a:gd name="adj" fmla="val 50000"/>
              </a:avLst>
            </a:prstGeom>
            <a:solidFill>
              <a:schemeClr val="accent3"/>
            </a:solidFill>
            <a:ln>
              <a:noFill/>
            </a:ln>
          </p:spPr>
          <p:txBody>
            <a:bodyPr spcFirstLastPara="1" wrap="square" lIns="91425" tIns="91425" rIns="548625" bIns="91425" anchor="ctr" anchorCtr="0">
              <a:noAutofit/>
            </a:bodyPr>
            <a:lstStyle/>
            <a:p>
              <a:pPr marL="0" lvl="0" indent="0" algn="r" rtl="0">
                <a:spcBef>
                  <a:spcPts val="0"/>
                </a:spcBef>
                <a:spcAft>
                  <a:spcPts val="0"/>
                </a:spcAft>
                <a:buClr>
                  <a:schemeClr val="dk1"/>
                </a:buClr>
                <a:buSzPts val="1100"/>
                <a:buFont typeface="Arial"/>
                <a:buNone/>
              </a:pPr>
              <a:r>
                <a:rPr lang="en-US" dirty="0">
                  <a:solidFill>
                    <a:srgbClr val="FFFFFF"/>
                  </a:solidFill>
                </a:rPr>
                <a:t>		</a:t>
              </a:r>
              <a:endParaRPr dirty="0">
                <a:solidFill>
                  <a:srgbClr val="FFFFFF"/>
                </a:solidFill>
              </a:endParaRPr>
            </a:p>
          </p:txBody>
        </p:sp>
        <p:sp>
          <p:nvSpPr>
            <p:cNvPr id="223" name="Google Shape;223;p18"/>
            <p:cNvSpPr txBox="1"/>
            <p:nvPr/>
          </p:nvSpPr>
          <p:spPr>
            <a:xfrm>
              <a:off x="6168763" y="2003456"/>
              <a:ext cx="22650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dirty="0">
                <a:latin typeface="Roboto"/>
                <a:ea typeface="Roboto"/>
                <a:cs typeface="Roboto"/>
                <a:sym typeface="Roboto"/>
              </a:endParaRPr>
            </a:p>
          </p:txBody>
        </p:sp>
        <p:sp>
          <p:nvSpPr>
            <p:cNvPr id="224" name="Google Shape;224;p18"/>
            <p:cNvSpPr/>
            <p:nvPr/>
          </p:nvSpPr>
          <p:spPr>
            <a:xfrm>
              <a:off x="7990183" y="1498014"/>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8"/>
          <p:cNvGrpSpPr/>
          <p:nvPr/>
        </p:nvGrpSpPr>
        <p:grpSpPr>
          <a:xfrm>
            <a:off x="4571915" y="2943905"/>
            <a:ext cx="3861900" cy="1117170"/>
            <a:chOff x="4571915" y="2943905"/>
            <a:chExt cx="3861900" cy="1117170"/>
          </a:xfrm>
        </p:grpSpPr>
        <p:sp>
          <p:nvSpPr>
            <p:cNvPr id="226" name="Google Shape;226;p18"/>
            <p:cNvSpPr/>
            <p:nvPr/>
          </p:nvSpPr>
          <p:spPr>
            <a:xfrm>
              <a:off x="4571915" y="3589175"/>
              <a:ext cx="3861900" cy="471900"/>
            </a:xfrm>
            <a:prstGeom prst="roundRect">
              <a:avLst>
                <a:gd name="adj" fmla="val 50000"/>
              </a:avLst>
            </a:prstGeom>
            <a:solidFill>
              <a:schemeClr val="accent4"/>
            </a:solidFill>
            <a:ln>
              <a:noFill/>
            </a:ln>
          </p:spPr>
          <p:txBody>
            <a:bodyPr spcFirstLastPara="1" wrap="square" lIns="91425" tIns="91425" rIns="548625" bIns="91425" anchor="ctr" anchorCtr="0">
              <a:noAutofit/>
            </a:bodyPr>
            <a:lstStyle/>
            <a:p>
              <a:pPr marL="0" lvl="0" indent="0" algn="r" rtl="0">
                <a:spcBef>
                  <a:spcPts val="0"/>
                </a:spcBef>
                <a:spcAft>
                  <a:spcPts val="0"/>
                </a:spcAft>
                <a:buClr>
                  <a:schemeClr val="dk1"/>
                </a:buClr>
                <a:buSzPts val="1100"/>
                <a:buFont typeface="Arial"/>
                <a:buNone/>
              </a:pPr>
              <a:endParaRPr dirty="0">
                <a:solidFill>
                  <a:srgbClr val="FFFFFF"/>
                </a:solidFill>
              </a:endParaRPr>
            </a:p>
          </p:txBody>
        </p:sp>
        <p:sp>
          <p:nvSpPr>
            <p:cNvPr id="227" name="Google Shape;227;p18"/>
            <p:cNvSpPr txBox="1"/>
            <p:nvPr/>
          </p:nvSpPr>
          <p:spPr>
            <a:xfrm>
              <a:off x="6168738" y="2943905"/>
              <a:ext cx="22650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dirty="0">
                  <a:latin typeface="Roboto"/>
                  <a:ea typeface="Roboto"/>
                  <a:cs typeface="Roboto"/>
                  <a:sym typeface="Roboto"/>
                </a:rPr>
                <a:t>l</a:t>
              </a:r>
              <a:endParaRPr sz="1200" dirty="0">
                <a:latin typeface="Roboto"/>
                <a:ea typeface="Roboto"/>
                <a:cs typeface="Roboto"/>
                <a:sym typeface="Roboto"/>
              </a:endParaRPr>
            </a:p>
          </p:txBody>
        </p:sp>
        <p:sp>
          <p:nvSpPr>
            <p:cNvPr id="228" name="Google Shape;228;p18"/>
            <p:cNvSpPr/>
            <p:nvPr/>
          </p:nvSpPr>
          <p:spPr>
            <a:xfrm>
              <a:off x="7990183" y="3634821"/>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18"/>
          <p:cNvGrpSpPr/>
          <p:nvPr/>
        </p:nvGrpSpPr>
        <p:grpSpPr>
          <a:xfrm>
            <a:off x="8074935" y="1582712"/>
            <a:ext cx="210895" cy="210895"/>
            <a:chOff x="5049725" y="249400"/>
            <a:chExt cx="481825" cy="481825"/>
          </a:xfrm>
        </p:grpSpPr>
        <p:sp>
          <p:nvSpPr>
            <p:cNvPr id="230" name="Google Shape;230;p18"/>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1" name="Google Shape;231;p18"/>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2" name="Google Shape;232;p18"/>
          <p:cNvGrpSpPr/>
          <p:nvPr/>
        </p:nvGrpSpPr>
        <p:grpSpPr>
          <a:xfrm>
            <a:off x="8074935" y="3719450"/>
            <a:ext cx="210895" cy="210895"/>
            <a:chOff x="5660400" y="238125"/>
            <a:chExt cx="481825" cy="481825"/>
          </a:xfrm>
        </p:grpSpPr>
        <p:sp>
          <p:nvSpPr>
            <p:cNvPr id="233" name="Google Shape;233;p18"/>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 name="Google Shape;234;p18"/>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35" name="Google Shape;235;p18"/>
          <p:cNvSpPr/>
          <p:nvPr/>
        </p:nvSpPr>
        <p:spPr>
          <a:xfrm>
            <a:off x="869848" y="3719581"/>
            <a:ext cx="187861" cy="210895"/>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236" name="Google Shape;236;p18"/>
          <p:cNvGrpSpPr/>
          <p:nvPr/>
        </p:nvGrpSpPr>
        <p:grpSpPr>
          <a:xfrm>
            <a:off x="871096" y="1582738"/>
            <a:ext cx="185366" cy="210895"/>
            <a:chOff x="6264525" y="842250"/>
            <a:chExt cx="423500" cy="481825"/>
          </a:xfrm>
        </p:grpSpPr>
        <p:sp>
          <p:nvSpPr>
            <p:cNvPr id="237" name="Google Shape;237;p18"/>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8" name="Google Shape;238;p18"/>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9" name="Google Shape;239;p18"/>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0" name="Google Shape;240;p18"/>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1" name="Google Shape;241;p18"/>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2" name="Google Shape;242;p18"/>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3" name="Google Shape;243;p18"/>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44" name="Google Shape;244;p18"/>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Generation X</a:t>
            </a:r>
            <a:endParaRPr dirty="0"/>
          </a:p>
        </p:txBody>
      </p:sp>
      <p:sp>
        <p:nvSpPr>
          <p:cNvPr id="249" name="Google Shape;249;p18"/>
          <p:cNvSpPr/>
          <p:nvPr/>
        </p:nvSpPr>
        <p:spPr>
          <a:xfrm>
            <a:off x="4402392" y="2101698"/>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 name="TextBox 1">
            <a:extLst>
              <a:ext uri="{FF2B5EF4-FFF2-40B4-BE49-F238E27FC236}">
                <a16:creationId xmlns:a16="http://schemas.microsoft.com/office/drawing/2014/main" id="{16E47DA5-B2C2-7E2A-3A6A-423D8F23E6CD}"/>
              </a:ext>
            </a:extLst>
          </p:cNvPr>
          <p:cNvSpPr txBox="1"/>
          <p:nvPr/>
        </p:nvSpPr>
        <p:spPr>
          <a:xfrm>
            <a:off x="2830838" y="1878414"/>
            <a:ext cx="4470400" cy="1200329"/>
          </a:xfrm>
          <a:prstGeom prst="rect">
            <a:avLst/>
          </a:prstGeom>
          <a:noFill/>
        </p:spPr>
        <p:txBody>
          <a:bodyPr wrap="square" rtlCol="0">
            <a:spAutoFit/>
          </a:bodyPr>
          <a:lstStyle/>
          <a:p>
            <a:r>
              <a:rPr lang="en-US" dirty="0"/>
              <a:t>                                   </a:t>
            </a:r>
          </a:p>
          <a:p>
            <a:endParaRPr lang="en-US" dirty="0"/>
          </a:p>
          <a:p>
            <a:r>
              <a:rPr lang="en-US" sz="4400" dirty="0"/>
              <a:t>1965-1980</a:t>
            </a:r>
          </a:p>
        </p:txBody>
      </p:sp>
      <p:sp>
        <p:nvSpPr>
          <p:cNvPr id="3" name="TextBox 2">
            <a:extLst>
              <a:ext uri="{FF2B5EF4-FFF2-40B4-BE49-F238E27FC236}">
                <a16:creationId xmlns:a16="http://schemas.microsoft.com/office/drawing/2014/main" id="{80359BE6-5AD2-8CB0-7DBA-A2F9B67B58CD}"/>
              </a:ext>
            </a:extLst>
          </p:cNvPr>
          <p:cNvSpPr txBox="1"/>
          <p:nvPr/>
        </p:nvSpPr>
        <p:spPr>
          <a:xfrm>
            <a:off x="1157945" y="1482324"/>
            <a:ext cx="3344090" cy="461665"/>
          </a:xfrm>
          <a:prstGeom prst="rect">
            <a:avLst/>
          </a:prstGeom>
          <a:noFill/>
        </p:spPr>
        <p:txBody>
          <a:bodyPr wrap="square" rtlCol="0">
            <a:spAutoFit/>
          </a:bodyPr>
          <a:lstStyle/>
          <a:p>
            <a:r>
              <a:rPr lang="en-US" sz="2400" dirty="0"/>
              <a:t>Personal computers </a:t>
            </a:r>
            <a:r>
              <a:rPr lang="en-US" dirty="0"/>
              <a:t>        </a:t>
            </a:r>
          </a:p>
        </p:txBody>
      </p:sp>
      <p:sp>
        <p:nvSpPr>
          <p:cNvPr id="4" name="TextBox 3">
            <a:extLst>
              <a:ext uri="{FF2B5EF4-FFF2-40B4-BE49-F238E27FC236}">
                <a16:creationId xmlns:a16="http://schemas.microsoft.com/office/drawing/2014/main" id="{513823C7-B485-6E86-2C3F-FEA9EE268C3B}"/>
              </a:ext>
            </a:extLst>
          </p:cNvPr>
          <p:cNvSpPr txBox="1"/>
          <p:nvPr/>
        </p:nvSpPr>
        <p:spPr>
          <a:xfrm>
            <a:off x="4722502" y="1472818"/>
            <a:ext cx="3771781" cy="461665"/>
          </a:xfrm>
          <a:prstGeom prst="rect">
            <a:avLst/>
          </a:prstGeom>
          <a:noFill/>
        </p:spPr>
        <p:txBody>
          <a:bodyPr wrap="square" rtlCol="0">
            <a:spAutoFit/>
          </a:bodyPr>
          <a:lstStyle/>
          <a:p>
            <a:r>
              <a:rPr lang="en-US" sz="2400" dirty="0"/>
              <a:t>50 percent divorce rate</a:t>
            </a:r>
          </a:p>
        </p:txBody>
      </p:sp>
      <p:sp>
        <p:nvSpPr>
          <p:cNvPr id="5" name="TextBox 4">
            <a:extLst>
              <a:ext uri="{FF2B5EF4-FFF2-40B4-BE49-F238E27FC236}">
                <a16:creationId xmlns:a16="http://schemas.microsoft.com/office/drawing/2014/main" id="{93FCD391-BACF-F3F3-721D-47BA213569AA}"/>
              </a:ext>
            </a:extLst>
          </p:cNvPr>
          <p:cNvSpPr txBox="1"/>
          <p:nvPr/>
        </p:nvSpPr>
        <p:spPr>
          <a:xfrm>
            <a:off x="1976111" y="3602179"/>
            <a:ext cx="1685286" cy="461665"/>
          </a:xfrm>
          <a:prstGeom prst="rect">
            <a:avLst/>
          </a:prstGeom>
          <a:noFill/>
        </p:spPr>
        <p:txBody>
          <a:bodyPr wrap="square" rtlCol="0">
            <a:spAutoFit/>
          </a:bodyPr>
          <a:lstStyle/>
          <a:p>
            <a:r>
              <a:rPr lang="en-US" sz="2400" dirty="0"/>
              <a:t>Recession</a:t>
            </a:r>
          </a:p>
        </p:txBody>
      </p:sp>
      <p:sp>
        <p:nvSpPr>
          <p:cNvPr id="7" name="TextBox 6">
            <a:extLst>
              <a:ext uri="{FF2B5EF4-FFF2-40B4-BE49-F238E27FC236}">
                <a16:creationId xmlns:a16="http://schemas.microsoft.com/office/drawing/2014/main" id="{9BBEC95C-AAD8-46C1-BB20-7E7FA047A393}"/>
              </a:ext>
            </a:extLst>
          </p:cNvPr>
          <p:cNvSpPr txBox="1"/>
          <p:nvPr/>
        </p:nvSpPr>
        <p:spPr>
          <a:xfrm>
            <a:off x="5150722" y="3599410"/>
            <a:ext cx="2839392" cy="461665"/>
          </a:xfrm>
          <a:prstGeom prst="rect">
            <a:avLst/>
          </a:prstGeom>
          <a:noFill/>
        </p:spPr>
        <p:txBody>
          <a:bodyPr wrap="square" rtlCol="0">
            <a:spAutoFit/>
          </a:bodyPr>
          <a:lstStyle/>
          <a:p>
            <a:r>
              <a:rPr lang="en-US" sz="2400" dirty="0"/>
              <a:t>Watergate</a:t>
            </a:r>
            <a:r>
              <a:rPr lang="en-US" dirty="0"/>
              <a:t> </a:t>
            </a:r>
          </a:p>
        </p:txBody>
      </p:sp>
    </p:spTree>
    <p:extLst>
      <p:ext uri="{BB962C8B-B14F-4D97-AF65-F5344CB8AC3E}">
        <p14:creationId xmlns:p14="http://schemas.microsoft.com/office/powerpoint/2010/main" val="87408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18"/>
          <p:cNvGrpSpPr/>
          <p:nvPr/>
        </p:nvGrpSpPr>
        <p:grpSpPr>
          <a:xfrm>
            <a:off x="710275" y="1452275"/>
            <a:ext cx="3861900" cy="471900"/>
            <a:chOff x="710275" y="1452275"/>
            <a:chExt cx="3861900" cy="471900"/>
          </a:xfrm>
        </p:grpSpPr>
        <p:sp>
          <p:nvSpPr>
            <p:cNvPr id="214" name="Google Shape;214;p18"/>
            <p:cNvSpPr/>
            <p:nvPr/>
          </p:nvSpPr>
          <p:spPr>
            <a:xfrm>
              <a:off x="710275" y="1452275"/>
              <a:ext cx="3861900" cy="471900"/>
            </a:xfrm>
            <a:prstGeom prst="roundRect">
              <a:avLst>
                <a:gd name="adj" fmla="val 50000"/>
              </a:avLst>
            </a:prstGeom>
            <a:solidFill>
              <a:schemeClr val="accent1"/>
            </a:solidFill>
            <a:ln>
              <a:noFill/>
            </a:ln>
          </p:spPr>
          <p:txBody>
            <a:bodyPr spcFirstLastPara="1" wrap="square" lIns="64007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rgbClr val="FFFFFF"/>
                </a:solidFill>
              </a:endParaRPr>
            </a:p>
          </p:txBody>
        </p:sp>
        <p:sp>
          <p:nvSpPr>
            <p:cNvPr id="216" name="Google Shape;216;p18"/>
            <p:cNvSpPr/>
            <p:nvPr/>
          </p:nvSpPr>
          <p:spPr>
            <a:xfrm>
              <a:off x="773579" y="1498027"/>
              <a:ext cx="380400" cy="38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18"/>
          <p:cNvGrpSpPr/>
          <p:nvPr/>
        </p:nvGrpSpPr>
        <p:grpSpPr>
          <a:xfrm>
            <a:off x="710238" y="2943897"/>
            <a:ext cx="3861940" cy="1117178"/>
            <a:chOff x="710238" y="2943897"/>
            <a:chExt cx="3861940" cy="1117178"/>
          </a:xfrm>
        </p:grpSpPr>
        <p:sp>
          <p:nvSpPr>
            <p:cNvPr id="218" name="Google Shape;218;p18"/>
            <p:cNvSpPr/>
            <p:nvPr/>
          </p:nvSpPr>
          <p:spPr>
            <a:xfrm>
              <a:off x="710278" y="3589175"/>
              <a:ext cx="3861900" cy="471900"/>
            </a:xfrm>
            <a:prstGeom prst="roundRect">
              <a:avLst>
                <a:gd name="adj" fmla="val 50000"/>
              </a:avLst>
            </a:prstGeom>
            <a:solidFill>
              <a:schemeClr val="accent2"/>
            </a:solidFill>
            <a:ln>
              <a:noFill/>
            </a:ln>
          </p:spPr>
          <p:txBody>
            <a:bodyPr spcFirstLastPara="1" wrap="square" lIns="64007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rgbClr val="FFFFFF"/>
                </a:solidFill>
              </a:endParaRPr>
            </a:p>
          </p:txBody>
        </p:sp>
        <p:sp>
          <p:nvSpPr>
            <p:cNvPr id="219" name="Google Shape;219;p18"/>
            <p:cNvSpPr txBox="1"/>
            <p:nvPr/>
          </p:nvSpPr>
          <p:spPr>
            <a:xfrm>
              <a:off x="710238" y="2943897"/>
              <a:ext cx="2265000" cy="53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Roboto"/>
                <a:ea typeface="Roboto"/>
                <a:cs typeface="Roboto"/>
                <a:sym typeface="Roboto"/>
              </a:endParaRPr>
            </a:p>
          </p:txBody>
        </p:sp>
        <p:sp>
          <p:nvSpPr>
            <p:cNvPr id="220" name="Google Shape;220;p18"/>
            <p:cNvSpPr/>
            <p:nvPr/>
          </p:nvSpPr>
          <p:spPr>
            <a:xfrm>
              <a:off x="773579" y="3634937"/>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18"/>
          <p:cNvGrpSpPr/>
          <p:nvPr/>
        </p:nvGrpSpPr>
        <p:grpSpPr>
          <a:xfrm>
            <a:off x="4572087" y="1452275"/>
            <a:ext cx="3861900" cy="1086081"/>
            <a:chOff x="4572087" y="1452275"/>
            <a:chExt cx="3861900" cy="1086081"/>
          </a:xfrm>
        </p:grpSpPr>
        <p:sp>
          <p:nvSpPr>
            <p:cNvPr id="222" name="Google Shape;222;p18"/>
            <p:cNvSpPr/>
            <p:nvPr/>
          </p:nvSpPr>
          <p:spPr>
            <a:xfrm>
              <a:off x="4572087" y="1452275"/>
              <a:ext cx="3861900" cy="471900"/>
            </a:xfrm>
            <a:prstGeom prst="roundRect">
              <a:avLst>
                <a:gd name="adj" fmla="val 50000"/>
              </a:avLst>
            </a:prstGeom>
            <a:solidFill>
              <a:schemeClr val="accent3"/>
            </a:solidFill>
            <a:ln>
              <a:noFill/>
            </a:ln>
          </p:spPr>
          <p:txBody>
            <a:bodyPr spcFirstLastPara="1" wrap="square" lIns="91425" tIns="91425" rIns="548625" bIns="91425" anchor="ctr" anchorCtr="0">
              <a:noAutofit/>
            </a:bodyPr>
            <a:lstStyle/>
            <a:p>
              <a:pPr marL="0" lvl="0" indent="0" algn="r" rtl="0">
                <a:spcBef>
                  <a:spcPts val="0"/>
                </a:spcBef>
                <a:spcAft>
                  <a:spcPts val="0"/>
                </a:spcAft>
                <a:buClr>
                  <a:schemeClr val="dk1"/>
                </a:buClr>
                <a:buSzPts val="1100"/>
                <a:buFont typeface="Arial"/>
                <a:buNone/>
              </a:pPr>
              <a:r>
                <a:rPr lang="en-US" dirty="0">
                  <a:solidFill>
                    <a:srgbClr val="FFFFFF"/>
                  </a:solidFill>
                </a:rPr>
                <a:t>		</a:t>
              </a:r>
              <a:endParaRPr dirty="0">
                <a:solidFill>
                  <a:srgbClr val="FFFFFF"/>
                </a:solidFill>
              </a:endParaRPr>
            </a:p>
          </p:txBody>
        </p:sp>
        <p:sp>
          <p:nvSpPr>
            <p:cNvPr id="223" name="Google Shape;223;p18"/>
            <p:cNvSpPr txBox="1"/>
            <p:nvPr/>
          </p:nvSpPr>
          <p:spPr>
            <a:xfrm>
              <a:off x="6168763" y="2003456"/>
              <a:ext cx="22650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dirty="0">
                <a:latin typeface="Roboto"/>
                <a:ea typeface="Roboto"/>
                <a:cs typeface="Roboto"/>
                <a:sym typeface="Roboto"/>
              </a:endParaRPr>
            </a:p>
          </p:txBody>
        </p:sp>
        <p:sp>
          <p:nvSpPr>
            <p:cNvPr id="224" name="Google Shape;224;p18"/>
            <p:cNvSpPr/>
            <p:nvPr/>
          </p:nvSpPr>
          <p:spPr>
            <a:xfrm>
              <a:off x="7990183" y="1498014"/>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8"/>
          <p:cNvGrpSpPr/>
          <p:nvPr/>
        </p:nvGrpSpPr>
        <p:grpSpPr>
          <a:xfrm>
            <a:off x="4571915" y="2943905"/>
            <a:ext cx="3861900" cy="1117170"/>
            <a:chOff x="4571915" y="2943905"/>
            <a:chExt cx="3861900" cy="1117170"/>
          </a:xfrm>
        </p:grpSpPr>
        <p:sp>
          <p:nvSpPr>
            <p:cNvPr id="226" name="Google Shape;226;p18"/>
            <p:cNvSpPr/>
            <p:nvPr/>
          </p:nvSpPr>
          <p:spPr>
            <a:xfrm>
              <a:off x="4571915" y="3589175"/>
              <a:ext cx="3861900" cy="471900"/>
            </a:xfrm>
            <a:prstGeom prst="roundRect">
              <a:avLst>
                <a:gd name="adj" fmla="val 50000"/>
              </a:avLst>
            </a:prstGeom>
            <a:solidFill>
              <a:schemeClr val="accent4"/>
            </a:solidFill>
            <a:ln>
              <a:noFill/>
            </a:ln>
          </p:spPr>
          <p:txBody>
            <a:bodyPr spcFirstLastPara="1" wrap="square" lIns="91425" tIns="91425" rIns="548625" bIns="91425" anchor="ctr" anchorCtr="0">
              <a:noAutofit/>
            </a:bodyPr>
            <a:lstStyle/>
            <a:p>
              <a:pPr marL="0" lvl="0" indent="0" algn="r" rtl="0">
                <a:spcBef>
                  <a:spcPts val="0"/>
                </a:spcBef>
                <a:spcAft>
                  <a:spcPts val="0"/>
                </a:spcAft>
                <a:buClr>
                  <a:schemeClr val="dk1"/>
                </a:buClr>
                <a:buSzPts val="1100"/>
                <a:buFont typeface="Arial"/>
                <a:buNone/>
              </a:pPr>
              <a:endParaRPr dirty="0">
                <a:solidFill>
                  <a:srgbClr val="FFFFFF"/>
                </a:solidFill>
              </a:endParaRPr>
            </a:p>
          </p:txBody>
        </p:sp>
        <p:sp>
          <p:nvSpPr>
            <p:cNvPr id="227" name="Google Shape;227;p18"/>
            <p:cNvSpPr txBox="1"/>
            <p:nvPr/>
          </p:nvSpPr>
          <p:spPr>
            <a:xfrm>
              <a:off x="6168738" y="2943905"/>
              <a:ext cx="22650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dirty="0">
                  <a:latin typeface="Roboto"/>
                  <a:ea typeface="Roboto"/>
                  <a:cs typeface="Roboto"/>
                  <a:sym typeface="Roboto"/>
                </a:rPr>
                <a:t>l</a:t>
              </a:r>
              <a:endParaRPr sz="1200" dirty="0">
                <a:latin typeface="Roboto"/>
                <a:ea typeface="Roboto"/>
                <a:cs typeface="Roboto"/>
                <a:sym typeface="Roboto"/>
              </a:endParaRPr>
            </a:p>
          </p:txBody>
        </p:sp>
        <p:sp>
          <p:nvSpPr>
            <p:cNvPr id="228" name="Google Shape;228;p18"/>
            <p:cNvSpPr/>
            <p:nvPr/>
          </p:nvSpPr>
          <p:spPr>
            <a:xfrm>
              <a:off x="7990183" y="3634821"/>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18"/>
          <p:cNvGrpSpPr/>
          <p:nvPr/>
        </p:nvGrpSpPr>
        <p:grpSpPr>
          <a:xfrm>
            <a:off x="8074935" y="1582712"/>
            <a:ext cx="210895" cy="210895"/>
            <a:chOff x="5049725" y="249400"/>
            <a:chExt cx="481825" cy="481825"/>
          </a:xfrm>
        </p:grpSpPr>
        <p:sp>
          <p:nvSpPr>
            <p:cNvPr id="230" name="Google Shape;230;p18"/>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1" name="Google Shape;231;p18"/>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2" name="Google Shape;232;p18"/>
          <p:cNvGrpSpPr/>
          <p:nvPr/>
        </p:nvGrpSpPr>
        <p:grpSpPr>
          <a:xfrm>
            <a:off x="8074935" y="3719450"/>
            <a:ext cx="210895" cy="210895"/>
            <a:chOff x="5660400" y="238125"/>
            <a:chExt cx="481825" cy="481825"/>
          </a:xfrm>
        </p:grpSpPr>
        <p:sp>
          <p:nvSpPr>
            <p:cNvPr id="233" name="Google Shape;233;p18"/>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 name="Google Shape;234;p18"/>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35" name="Google Shape;235;p18"/>
          <p:cNvSpPr/>
          <p:nvPr/>
        </p:nvSpPr>
        <p:spPr>
          <a:xfrm>
            <a:off x="869848" y="3719581"/>
            <a:ext cx="187861" cy="210895"/>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236" name="Google Shape;236;p18"/>
          <p:cNvGrpSpPr/>
          <p:nvPr/>
        </p:nvGrpSpPr>
        <p:grpSpPr>
          <a:xfrm>
            <a:off x="871096" y="1582738"/>
            <a:ext cx="185366" cy="210895"/>
            <a:chOff x="6264525" y="842250"/>
            <a:chExt cx="423500" cy="481825"/>
          </a:xfrm>
        </p:grpSpPr>
        <p:sp>
          <p:nvSpPr>
            <p:cNvPr id="237" name="Google Shape;237;p18"/>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8" name="Google Shape;238;p18"/>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9" name="Google Shape;239;p18"/>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0" name="Google Shape;240;p18"/>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1" name="Google Shape;241;p18"/>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2" name="Google Shape;242;p18"/>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3" name="Google Shape;243;p18"/>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44" name="Google Shape;244;p18"/>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Millennials</a:t>
            </a:r>
            <a:endParaRPr dirty="0"/>
          </a:p>
        </p:txBody>
      </p:sp>
      <p:sp>
        <p:nvSpPr>
          <p:cNvPr id="249" name="Google Shape;249;p18"/>
          <p:cNvSpPr/>
          <p:nvPr/>
        </p:nvSpPr>
        <p:spPr>
          <a:xfrm>
            <a:off x="4402392" y="2101698"/>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 name="TextBox 1">
            <a:extLst>
              <a:ext uri="{FF2B5EF4-FFF2-40B4-BE49-F238E27FC236}">
                <a16:creationId xmlns:a16="http://schemas.microsoft.com/office/drawing/2014/main" id="{16E47DA5-B2C2-7E2A-3A6A-423D8F23E6CD}"/>
              </a:ext>
            </a:extLst>
          </p:cNvPr>
          <p:cNvSpPr txBox="1"/>
          <p:nvPr/>
        </p:nvSpPr>
        <p:spPr>
          <a:xfrm>
            <a:off x="1639739" y="2301488"/>
            <a:ext cx="4470400" cy="1138773"/>
          </a:xfrm>
          <a:prstGeom prst="rect">
            <a:avLst/>
          </a:prstGeom>
          <a:noFill/>
        </p:spPr>
        <p:txBody>
          <a:bodyPr wrap="square" rtlCol="0">
            <a:spAutoFit/>
          </a:bodyPr>
          <a:lstStyle/>
          <a:p>
            <a:r>
              <a:rPr lang="en-US" dirty="0"/>
              <a:t>                                 </a:t>
            </a:r>
            <a:r>
              <a:rPr lang="en-US" sz="4000" dirty="0"/>
              <a:t> 1981-1996</a:t>
            </a:r>
          </a:p>
          <a:p>
            <a:endParaRPr lang="en-US" dirty="0"/>
          </a:p>
          <a:p>
            <a:endParaRPr lang="en-US" dirty="0"/>
          </a:p>
        </p:txBody>
      </p:sp>
      <p:sp>
        <p:nvSpPr>
          <p:cNvPr id="3" name="TextBox 2">
            <a:extLst>
              <a:ext uri="{FF2B5EF4-FFF2-40B4-BE49-F238E27FC236}">
                <a16:creationId xmlns:a16="http://schemas.microsoft.com/office/drawing/2014/main" id="{AEE0A24C-1A2D-62A0-C3B1-9BB401CD3C02}"/>
              </a:ext>
            </a:extLst>
          </p:cNvPr>
          <p:cNvSpPr txBox="1"/>
          <p:nvPr/>
        </p:nvSpPr>
        <p:spPr>
          <a:xfrm>
            <a:off x="1401072" y="1446943"/>
            <a:ext cx="2467428" cy="461665"/>
          </a:xfrm>
          <a:prstGeom prst="rect">
            <a:avLst/>
          </a:prstGeom>
          <a:noFill/>
        </p:spPr>
        <p:txBody>
          <a:bodyPr wrap="square" rtlCol="0">
            <a:spAutoFit/>
          </a:bodyPr>
          <a:lstStyle/>
          <a:p>
            <a:r>
              <a:rPr lang="en-US" sz="2400" dirty="0"/>
              <a:t>Great Recession</a:t>
            </a:r>
          </a:p>
        </p:txBody>
      </p:sp>
      <p:sp>
        <p:nvSpPr>
          <p:cNvPr id="4" name="TextBox 3">
            <a:extLst>
              <a:ext uri="{FF2B5EF4-FFF2-40B4-BE49-F238E27FC236}">
                <a16:creationId xmlns:a16="http://schemas.microsoft.com/office/drawing/2014/main" id="{F585BD72-20CB-DC8D-AFD0-CF28B69F8301}"/>
              </a:ext>
            </a:extLst>
          </p:cNvPr>
          <p:cNvSpPr txBox="1"/>
          <p:nvPr/>
        </p:nvSpPr>
        <p:spPr>
          <a:xfrm>
            <a:off x="5491668" y="1442859"/>
            <a:ext cx="2467428" cy="461665"/>
          </a:xfrm>
          <a:prstGeom prst="rect">
            <a:avLst/>
          </a:prstGeom>
          <a:noFill/>
        </p:spPr>
        <p:txBody>
          <a:bodyPr wrap="square" rtlCol="0">
            <a:spAutoFit/>
          </a:bodyPr>
          <a:lstStyle/>
          <a:p>
            <a:r>
              <a:rPr lang="en-US" sz="2400" dirty="0"/>
              <a:t>Computer age</a:t>
            </a:r>
          </a:p>
        </p:txBody>
      </p:sp>
      <p:sp>
        <p:nvSpPr>
          <p:cNvPr id="5" name="TextBox 4">
            <a:extLst>
              <a:ext uri="{FF2B5EF4-FFF2-40B4-BE49-F238E27FC236}">
                <a16:creationId xmlns:a16="http://schemas.microsoft.com/office/drawing/2014/main" id="{C44D0C32-2EF8-9162-AEA2-FCD503C135EE}"/>
              </a:ext>
            </a:extLst>
          </p:cNvPr>
          <p:cNvSpPr txBox="1"/>
          <p:nvPr/>
        </p:nvSpPr>
        <p:spPr>
          <a:xfrm>
            <a:off x="1312119" y="3640407"/>
            <a:ext cx="3259796" cy="369332"/>
          </a:xfrm>
          <a:prstGeom prst="rect">
            <a:avLst/>
          </a:prstGeom>
          <a:noFill/>
        </p:spPr>
        <p:txBody>
          <a:bodyPr wrap="square" rtlCol="0">
            <a:spAutoFit/>
          </a:bodyPr>
          <a:lstStyle/>
          <a:p>
            <a:r>
              <a:rPr lang="en-US" sz="1800" dirty="0"/>
              <a:t>Unabomber, Oklahoma City</a:t>
            </a:r>
          </a:p>
        </p:txBody>
      </p:sp>
      <p:sp>
        <p:nvSpPr>
          <p:cNvPr id="6" name="TextBox 5">
            <a:extLst>
              <a:ext uri="{FF2B5EF4-FFF2-40B4-BE49-F238E27FC236}">
                <a16:creationId xmlns:a16="http://schemas.microsoft.com/office/drawing/2014/main" id="{BA595949-EC5E-2F8B-D388-18741A122D7B}"/>
              </a:ext>
            </a:extLst>
          </p:cNvPr>
          <p:cNvSpPr txBox="1"/>
          <p:nvPr/>
        </p:nvSpPr>
        <p:spPr>
          <a:xfrm>
            <a:off x="5454343" y="3640134"/>
            <a:ext cx="2467428" cy="461665"/>
          </a:xfrm>
          <a:prstGeom prst="rect">
            <a:avLst/>
          </a:prstGeom>
          <a:noFill/>
        </p:spPr>
        <p:txBody>
          <a:bodyPr wrap="square" rtlCol="0">
            <a:spAutoFit/>
          </a:bodyPr>
          <a:lstStyle/>
          <a:p>
            <a:r>
              <a:rPr lang="en-US" sz="2400" dirty="0"/>
              <a:t>Y2K</a:t>
            </a:r>
          </a:p>
        </p:txBody>
      </p:sp>
    </p:spTree>
    <p:extLst>
      <p:ext uri="{BB962C8B-B14F-4D97-AF65-F5344CB8AC3E}">
        <p14:creationId xmlns:p14="http://schemas.microsoft.com/office/powerpoint/2010/main" val="1186065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18"/>
          <p:cNvGrpSpPr/>
          <p:nvPr/>
        </p:nvGrpSpPr>
        <p:grpSpPr>
          <a:xfrm>
            <a:off x="710275" y="1452275"/>
            <a:ext cx="3861900" cy="471900"/>
            <a:chOff x="710275" y="1452275"/>
            <a:chExt cx="3861900" cy="471900"/>
          </a:xfrm>
        </p:grpSpPr>
        <p:sp>
          <p:nvSpPr>
            <p:cNvPr id="214" name="Google Shape;214;p18"/>
            <p:cNvSpPr/>
            <p:nvPr/>
          </p:nvSpPr>
          <p:spPr>
            <a:xfrm>
              <a:off x="710275" y="1452275"/>
              <a:ext cx="3861900" cy="471900"/>
            </a:xfrm>
            <a:prstGeom prst="roundRect">
              <a:avLst>
                <a:gd name="adj" fmla="val 50000"/>
              </a:avLst>
            </a:prstGeom>
            <a:solidFill>
              <a:schemeClr val="accent1"/>
            </a:solidFill>
            <a:ln>
              <a:noFill/>
            </a:ln>
          </p:spPr>
          <p:txBody>
            <a:bodyPr spcFirstLastPara="1" wrap="square" lIns="64007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rgbClr val="FFFFFF"/>
                </a:solidFill>
              </a:endParaRPr>
            </a:p>
          </p:txBody>
        </p:sp>
        <p:sp>
          <p:nvSpPr>
            <p:cNvPr id="216" name="Google Shape;216;p18"/>
            <p:cNvSpPr/>
            <p:nvPr/>
          </p:nvSpPr>
          <p:spPr>
            <a:xfrm>
              <a:off x="773579" y="1498027"/>
              <a:ext cx="380400" cy="38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18"/>
          <p:cNvGrpSpPr/>
          <p:nvPr/>
        </p:nvGrpSpPr>
        <p:grpSpPr>
          <a:xfrm>
            <a:off x="709975" y="2920216"/>
            <a:ext cx="3861940" cy="1117178"/>
            <a:chOff x="710238" y="2943897"/>
            <a:chExt cx="3861940" cy="1117178"/>
          </a:xfrm>
        </p:grpSpPr>
        <p:sp>
          <p:nvSpPr>
            <p:cNvPr id="218" name="Google Shape;218;p18"/>
            <p:cNvSpPr/>
            <p:nvPr/>
          </p:nvSpPr>
          <p:spPr>
            <a:xfrm>
              <a:off x="710278" y="3589175"/>
              <a:ext cx="3861900" cy="471900"/>
            </a:xfrm>
            <a:prstGeom prst="roundRect">
              <a:avLst>
                <a:gd name="adj" fmla="val 50000"/>
              </a:avLst>
            </a:prstGeom>
            <a:solidFill>
              <a:schemeClr val="accent2"/>
            </a:solidFill>
            <a:ln>
              <a:noFill/>
            </a:ln>
          </p:spPr>
          <p:txBody>
            <a:bodyPr spcFirstLastPara="1" wrap="square" lIns="64007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rgbClr val="FFFFFF"/>
                </a:solidFill>
              </a:endParaRPr>
            </a:p>
          </p:txBody>
        </p:sp>
        <p:sp>
          <p:nvSpPr>
            <p:cNvPr id="219" name="Google Shape;219;p18"/>
            <p:cNvSpPr txBox="1"/>
            <p:nvPr/>
          </p:nvSpPr>
          <p:spPr>
            <a:xfrm>
              <a:off x="710238" y="2943897"/>
              <a:ext cx="2265000" cy="53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Roboto"/>
                <a:ea typeface="Roboto"/>
                <a:cs typeface="Roboto"/>
                <a:sym typeface="Roboto"/>
              </a:endParaRPr>
            </a:p>
          </p:txBody>
        </p:sp>
        <p:sp>
          <p:nvSpPr>
            <p:cNvPr id="220" name="Google Shape;220;p18"/>
            <p:cNvSpPr/>
            <p:nvPr/>
          </p:nvSpPr>
          <p:spPr>
            <a:xfrm>
              <a:off x="773579" y="3634937"/>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18"/>
          <p:cNvGrpSpPr/>
          <p:nvPr/>
        </p:nvGrpSpPr>
        <p:grpSpPr>
          <a:xfrm>
            <a:off x="4572087" y="1452275"/>
            <a:ext cx="3861900" cy="1086081"/>
            <a:chOff x="4572087" y="1452275"/>
            <a:chExt cx="3861900" cy="1086081"/>
          </a:xfrm>
        </p:grpSpPr>
        <p:sp>
          <p:nvSpPr>
            <p:cNvPr id="222" name="Google Shape;222;p18"/>
            <p:cNvSpPr/>
            <p:nvPr/>
          </p:nvSpPr>
          <p:spPr>
            <a:xfrm>
              <a:off x="4572087" y="1452275"/>
              <a:ext cx="3861900" cy="471900"/>
            </a:xfrm>
            <a:prstGeom prst="roundRect">
              <a:avLst>
                <a:gd name="adj" fmla="val 50000"/>
              </a:avLst>
            </a:prstGeom>
            <a:solidFill>
              <a:schemeClr val="accent3"/>
            </a:solidFill>
            <a:ln>
              <a:noFill/>
            </a:ln>
          </p:spPr>
          <p:txBody>
            <a:bodyPr spcFirstLastPara="1" wrap="square" lIns="91425" tIns="91425" rIns="548625" bIns="91425" anchor="ctr" anchorCtr="0">
              <a:noAutofit/>
            </a:bodyPr>
            <a:lstStyle/>
            <a:p>
              <a:pPr marL="0" lvl="0" indent="0" algn="r" rtl="0">
                <a:spcBef>
                  <a:spcPts val="0"/>
                </a:spcBef>
                <a:spcAft>
                  <a:spcPts val="0"/>
                </a:spcAft>
                <a:buClr>
                  <a:schemeClr val="dk1"/>
                </a:buClr>
                <a:buSzPts val="1100"/>
                <a:buFont typeface="Arial"/>
                <a:buNone/>
              </a:pPr>
              <a:r>
                <a:rPr lang="en-US" dirty="0">
                  <a:solidFill>
                    <a:srgbClr val="FFFFFF"/>
                  </a:solidFill>
                </a:rPr>
                <a:t>		</a:t>
              </a:r>
              <a:endParaRPr dirty="0">
                <a:solidFill>
                  <a:srgbClr val="FFFFFF"/>
                </a:solidFill>
              </a:endParaRPr>
            </a:p>
          </p:txBody>
        </p:sp>
        <p:sp>
          <p:nvSpPr>
            <p:cNvPr id="223" name="Google Shape;223;p18"/>
            <p:cNvSpPr txBox="1"/>
            <p:nvPr/>
          </p:nvSpPr>
          <p:spPr>
            <a:xfrm>
              <a:off x="6168763" y="2003456"/>
              <a:ext cx="22650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dirty="0">
                <a:latin typeface="Roboto"/>
                <a:ea typeface="Roboto"/>
                <a:cs typeface="Roboto"/>
                <a:sym typeface="Roboto"/>
              </a:endParaRPr>
            </a:p>
          </p:txBody>
        </p:sp>
        <p:sp>
          <p:nvSpPr>
            <p:cNvPr id="224" name="Google Shape;224;p18"/>
            <p:cNvSpPr/>
            <p:nvPr/>
          </p:nvSpPr>
          <p:spPr>
            <a:xfrm>
              <a:off x="7990183" y="1498014"/>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8"/>
          <p:cNvGrpSpPr/>
          <p:nvPr/>
        </p:nvGrpSpPr>
        <p:grpSpPr>
          <a:xfrm>
            <a:off x="4571915" y="2943905"/>
            <a:ext cx="3861900" cy="1117170"/>
            <a:chOff x="4571915" y="2943905"/>
            <a:chExt cx="3861900" cy="1117170"/>
          </a:xfrm>
        </p:grpSpPr>
        <p:sp>
          <p:nvSpPr>
            <p:cNvPr id="226" name="Google Shape;226;p18"/>
            <p:cNvSpPr/>
            <p:nvPr/>
          </p:nvSpPr>
          <p:spPr>
            <a:xfrm>
              <a:off x="4571915" y="3589175"/>
              <a:ext cx="3861900" cy="471900"/>
            </a:xfrm>
            <a:prstGeom prst="roundRect">
              <a:avLst>
                <a:gd name="adj" fmla="val 50000"/>
              </a:avLst>
            </a:prstGeom>
            <a:solidFill>
              <a:schemeClr val="accent4"/>
            </a:solidFill>
            <a:ln>
              <a:noFill/>
            </a:ln>
          </p:spPr>
          <p:txBody>
            <a:bodyPr spcFirstLastPara="1" wrap="square" lIns="91425" tIns="91425" rIns="548625" bIns="91425" anchor="ctr" anchorCtr="0">
              <a:noAutofit/>
            </a:bodyPr>
            <a:lstStyle/>
            <a:p>
              <a:pPr marL="0" lvl="0" indent="0" algn="r" rtl="0">
                <a:spcBef>
                  <a:spcPts val="0"/>
                </a:spcBef>
                <a:spcAft>
                  <a:spcPts val="0"/>
                </a:spcAft>
                <a:buClr>
                  <a:schemeClr val="dk1"/>
                </a:buClr>
                <a:buSzPts val="1100"/>
                <a:buFont typeface="Arial"/>
                <a:buNone/>
              </a:pPr>
              <a:endParaRPr dirty="0">
                <a:solidFill>
                  <a:srgbClr val="FFFFFF"/>
                </a:solidFill>
              </a:endParaRPr>
            </a:p>
          </p:txBody>
        </p:sp>
        <p:sp>
          <p:nvSpPr>
            <p:cNvPr id="227" name="Google Shape;227;p18"/>
            <p:cNvSpPr txBox="1"/>
            <p:nvPr/>
          </p:nvSpPr>
          <p:spPr>
            <a:xfrm>
              <a:off x="6168738" y="2943905"/>
              <a:ext cx="22650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dirty="0">
                  <a:latin typeface="Roboto"/>
                  <a:ea typeface="Roboto"/>
                  <a:cs typeface="Roboto"/>
                  <a:sym typeface="Roboto"/>
                </a:rPr>
                <a:t>l</a:t>
              </a:r>
              <a:endParaRPr sz="1200" dirty="0">
                <a:latin typeface="Roboto"/>
                <a:ea typeface="Roboto"/>
                <a:cs typeface="Roboto"/>
                <a:sym typeface="Roboto"/>
              </a:endParaRPr>
            </a:p>
          </p:txBody>
        </p:sp>
        <p:sp>
          <p:nvSpPr>
            <p:cNvPr id="228" name="Google Shape;228;p18"/>
            <p:cNvSpPr/>
            <p:nvPr/>
          </p:nvSpPr>
          <p:spPr>
            <a:xfrm>
              <a:off x="7990183" y="3634821"/>
              <a:ext cx="380400" cy="38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18"/>
          <p:cNvGrpSpPr/>
          <p:nvPr/>
        </p:nvGrpSpPr>
        <p:grpSpPr>
          <a:xfrm>
            <a:off x="8074935" y="1582712"/>
            <a:ext cx="210895" cy="210895"/>
            <a:chOff x="5049725" y="249400"/>
            <a:chExt cx="481825" cy="481825"/>
          </a:xfrm>
        </p:grpSpPr>
        <p:sp>
          <p:nvSpPr>
            <p:cNvPr id="230" name="Google Shape;230;p18"/>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1" name="Google Shape;231;p18"/>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2" name="Google Shape;232;p18"/>
          <p:cNvGrpSpPr/>
          <p:nvPr/>
        </p:nvGrpSpPr>
        <p:grpSpPr>
          <a:xfrm>
            <a:off x="8074935" y="3719450"/>
            <a:ext cx="210895" cy="210895"/>
            <a:chOff x="5660400" y="238125"/>
            <a:chExt cx="481825" cy="481825"/>
          </a:xfrm>
        </p:grpSpPr>
        <p:sp>
          <p:nvSpPr>
            <p:cNvPr id="233" name="Google Shape;233;p18"/>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 name="Google Shape;234;p18"/>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35" name="Google Shape;235;p18"/>
          <p:cNvSpPr/>
          <p:nvPr/>
        </p:nvSpPr>
        <p:spPr>
          <a:xfrm>
            <a:off x="869848" y="3719581"/>
            <a:ext cx="187861" cy="210895"/>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236" name="Google Shape;236;p18"/>
          <p:cNvGrpSpPr/>
          <p:nvPr/>
        </p:nvGrpSpPr>
        <p:grpSpPr>
          <a:xfrm>
            <a:off x="871096" y="1582738"/>
            <a:ext cx="185366" cy="210895"/>
            <a:chOff x="6264525" y="842250"/>
            <a:chExt cx="423500" cy="481825"/>
          </a:xfrm>
        </p:grpSpPr>
        <p:sp>
          <p:nvSpPr>
            <p:cNvPr id="237" name="Google Shape;237;p18"/>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8" name="Google Shape;238;p18"/>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9" name="Google Shape;239;p18"/>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0" name="Google Shape;240;p18"/>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1" name="Google Shape;241;p18"/>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2" name="Google Shape;242;p18"/>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3" name="Google Shape;243;p18"/>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44" name="Google Shape;244;p18"/>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Generation Z</a:t>
            </a:r>
            <a:endParaRPr dirty="0"/>
          </a:p>
        </p:txBody>
      </p:sp>
      <p:sp>
        <p:nvSpPr>
          <p:cNvPr id="249" name="Google Shape;249;p18"/>
          <p:cNvSpPr/>
          <p:nvPr/>
        </p:nvSpPr>
        <p:spPr>
          <a:xfrm>
            <a:off x="4402392" y="2101698"/>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 name="TextBox 2">
            <a:extLst>
              <a:ext uri="{FF2B5EF4-FFF2-40B4-BE49-F238E27FC236}">
                <a16:creationId xmlns:a16="http://schemas.microsoft.com/office/drawing/2014/main" id="{DF6A9AE3-9A1A-B0BE-5958-85A8F34A10A0}"/>
              </a:ext>
            </a:extLst>
          </p:cNvPr>
          <p:cNvSpPr txBox="1"/>
          <p:nvPr/>
        </p:nvSpPr>
        <p:spPr>
          <a:xfrm>
            <a:off x="791029" y="1748473"/>
            <a:ext cx="2467428" cy="307777"/>
          </a:xfrm>
          <a:prstGeom prst="rect">
            <a:avLst/>
          </a:prstGeom>
          <a:noFill/>
        </p:spPr>
        <p:txBody>
          <a:bodyPr wrap="square" rtlCol="0">
            <a:spAutoFit/>
          </a:bodyPr>
          <a:lstStyle/>
          <a:p>
            <a:r>
              <a:rPr lang="en-US" dirty="0"/>
              <a:t> </a:t>
            </a:r>
          </a:p>
        </p:txBody>
      </p:sp>
      <p:sp>
        <p:nvSpPr>
          <p:cNvPr id="4" name="TextBox 3">
            <a:extLst>
              <a:ext uri="{FF2B5EF4-FFF2-40B4-BE49-F238E27FC236}">
                <a16:creationId xmlns:a16="http://schemas.microsoft.com/office/drawing/2014/main" id="{EE5D6E6C-2B8F-FEA0-EF8E-E2FDCE3B2650}"/>
              </a:ext>
            </a:extLst>
          </p:cNvPr>
          <p:cNvSpPr txBox="1"/>
          <p:nvPr/>
        </p:nvSpPr>
        <p:spPr>
          <a:xfrm>
            <a:off x="1266319" y="1501008"/>
            <a:ext cx="3221015" cy="461665"/>
          </a:xfrm>
          <a:prstGeom prst="rect">
            <a:avLst/>
          </a:prstGeom>
          <a:noFill/>
        </p:spPr>
        <p:txBody>
          <a:bodyPr wrap="square" rtlCol="0">
            <a:spAutoFit/>
          </a:bodyPr>
          <a:lstStyle/>
          <a:p>
            <a:r>
              <a:rPr lang="en-US" sz="2400" dirty="0"/>
              <a:t>First black president</a:t>
            </a:r>
          </a:p>
        </p:txBody>
      </p:sp>
      <p:sp>
        <p:nvSpPr>
          <p:cNvPr id="5" name="TextBox 4">
            <a:extLst>
              <a:ext uri="{FF2B5EF4-FFF2-40B4-BE49-F238E27FC236}">
                <a16:creationId xmlns:a16="http://schemas.microsoft.com/office/drawing/2014/main" id="{35944ED3-7CDF-3A0D-530A-DB09597CE514}"/>
              </a:ext>
            </a:extLst>
          </p:cNvPr>
          <p:cNvSpPr txBox="1"/>
          <p:nvPr/>
        </p:nvSpPr>
        <p:spPr>
          <a:xfrm>
            <a:off x="5103585" y="1491451"/>
            <a:ext cx="3132246" cy="338554"/>
          </a:xfrm>
          <a:prstGeom prst="rect">
            <a:avLst/>
          </a:prstGeom>
          <a:noFill/>
        </p:spPr>
        <p:txBody>
          <a:bodyPr wrap="square" rtlCol="0">
            <a:spAutoFit/>
          </a:bodyPr>
          <a:lstStyle/>
          <a:p>
            <a:r>
              <a:rPr lang="en-US" sz="1600" dirty="0"/>
              <a:t>Legalization of gay marriage </a:t>
            </a:r>
          </a:p>
        </p:txBody>
      </p:sp>
      <p:sp>
        <p:nvSpPr>
          <p:cNvPr id="6" name="TextBox 5">
            <a:extLst>
              <a:ext uri="{FF2B5EF4-FFF2-40B4-BE49-F238E27FC236}">
                <a16:creationId xmlns:a16="http://schemas.microsoft.com/office/drawing/2014/main" id="{F60C6A33-6EA3-D509-FCA1-48D0134CAB96}"/>
              </a:ext>
            </a:extLst>
          </p:cNvPr>
          <p:cNvSpPr txBox="1"/>
          <p:nvPr/>
        </p:nvSpPr>
        <p:spPr>
          <a:xfrm>
            <a:off x="1476878" y="3589175"/>
            <a:ext cx="2925513" cy="338554"/>
          </a:xfrm>
          <a:prstGeom prst="rect">
            <a:avLst/>
          </a:prstGeom>
          <a:noFill/>
        </p:spPr>
        <p:txBody>
          <a:bodyPr wrap="square" rtlCol="0">
            <a:spAutoFit/>
          </a:bodyPr>
          <a:lstStyle/>
          <a:p>
            <a:r>
              <a:rPr lang="en-US" sz="1600" dirty="0"/>
              <a:t>Opioid epidemic 1999, 2010</a:t>
            </a:r>
          </a:p>
        </p:txBody>
      </p:sp>
      <p:sp>
        <p:nvSpPr>
          <p:cNvPr id="7" name="TextBox 6">
            <a:extLst>
              <a:ext uri="{FF2B5EF4-FFF2-40B4-BE49-F238E27FC236}">
                <a16:creationId xmlns:a16="http://schemas.microsoft.com/office/drawing/2014/main" id="{53F29797-5470-456B-04FC-F45D8B9503C7}"/>
              </a:ext>
            </a:extLst>
          </p:cNvPr>
          <p:cNvSpPr txBox="1"/>
          <p:nvPr/>
        </p:nvSpPr>
        <p:spPr>
          <a:xfrm>
            <a:off x="5238466" y="3648299"/>
            <a:ext cx="3132117" cy="400110"/>
          </a:xfrm>
          <a:prstGeom prst="rect">
            <a:avLst/>
          </a:prstGeom>
          <a:noFill/>
        </p:spPr>
        <p:txBody>
          <a:bodyPr wrap="square" rtlCol="0">
            <a:spAutoFit/>
          </a:bodyPr>
          <a:lstStyle/>
          <a:p>
            <a:r>
              <a:rPr lang="en-US" sz="2000" dirty="0"/>
              <a:t>Digital natives</a:t>
            </a:r>
          </a:p>
        </p:txBody>
      </p:sp>
      <p:sp>
        <p:nvSpPr>
          <p:cNvPr id="9" name="TextBox 8">
            <a:extLst>
              <a:ext uri="{FF2B5EF4-FFF2-40B4-BE49-F238E27FC236}">
                <a16:creationId xmlns:a16="http://schemas.microsoft.com/office/drawing/2014/main" id="{81DF0B1B-C7DF-44AF-9078-62DF934E6204}"/>
              </a:ext>
            </a:extLst>
          </p:cNvPr>
          <p:cNvSpPr txBox="1"/>
          <p:nvPr/>
        </p:nvSpPr>
        <p:spPr>
          <a:xfrm>
            <a:off x="3160808" y="2312329"/>
            <a:ext cx="5209775" cy="707886"/>
          </a:xfrm>
          <a:prstGeom prst="rect">
            <a:avLst/>
          </a:prstGeom>
          <a:noFill/>
        </p:spPr>
        <p:txBody>
          <a:bodyPr wrap="square" rtlCol="0">
            <a:spAutoFit/>
          </a:bodyPr>
          <a:lstStyle/>
          <a:p>
            <a:r>
              <a:rPr lang="en-US" sz="4000" dirty="0"/>
              <a:t>1997 - ?</a:t>
            </a:r>
          </a:p>
        </p:txBody>
      </p:sp>
    </p:spTree>
    <p:extLst>
      <p:ext uri="{BB962C8B-B14F-4D97-AF65-F5344CB8AC3E}">
        <p14:creationId xmlns:p14="http://schemas.microsoft.com/office/powerpoint/2010/main" val="90426133"/>
      </p:ext>
    </p:extLst>
  </p:cSld>
  <p:clrMapOvr>
    <a:masterClrMapping/>
  </p:clrMapOvr>
</p:sld>
</file>

<file path=ppt/theme/theme1.xml><?xml version="1.0" encoding="utf-8"?>
<a:theme xmlns:a="http://schemas.openxmlformats.org/drawingml/2006/main" name="Project Management Infographics by Slidesgo">
  <a:themeElements>
    <a:clrScheme name="Simple Light">
      <a:dk1>
        <a:srgbClr val="000000"/>
      </a:dk1>
      <a:lt1>
        <a:srgbClr val="FFFFFF"/>
      </a:lt1>
      <a:dk2>
        <a:srgbClr val="595959"/>
      </a:dk2>
      <a:lt2>
        <a:srgbClr val="EEEEEE"/>
      </a:lt2>
      <a:accent1>
        <a:srgbClr val="FBB831"/>
      </a:accent1>
      <a:accent2>
        <a:srgbClr val="FB8569"/>
      </a:accent2>
      <a:accent3>
        <a:srgbClr val="FB569C"/>
      </a:accent3>
      <a:accent4>
        <a:srgbClr val="E850E0"/>
      </a:accent4>
      <a:accent5>
        <a:srgbClr val="8225E2"/>
      </a:accent5>
      <a:accent6>
        <a:srgbClr val="9C27B0"/>
      </a:accent6>
      <a:hlink>
        <a:srgbClr val="FBB8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1067</Words>
  <Application>Microsoft Office PowerPoint</Application>
  <PresentationFormat>On-screen Show (16:9)</PresentationFormat>
  <Paragraphs>222</Paragraphs>
  <Slides>31</Slides>
  <Notes>24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Fira Sans Extra Condensed SemiBold</vt:lpstr>
      <vt:lpstr>Roboto</vt:lpstr>
      <vt:lpstr>Arial</vt:lpstr>
      <vt:lpstr>Wingdings</vt:lpstr>
      <vt:lpstr>Calibri</vt:lpstr>
      <vt:lpstr>Fira Sans Extra Condensed Medium</vt:lpstr>
      <vt:lpstr>Project Management Infographics by Slidesgo</vt:lpstr>
      <vt:lpstr>Generational Diversity </vt:lpstr>
      <vt:lpstr>I N T R O D U C T I O N </vt:lpstr>
      <vt:lpstr> </vt:lpstr>
      <vt:lpstr>T I M E L I N E </vt:lpstr>
      <vt:lpstr>Silent Generation / Traditionalists</vt:lpstr>
      <vt:lpstr>Baby Boomers</vt:lpstr>
      <vt:lpstr>Generation X</vt:lpstr>
      <vt:lpstr>Millennials</vt:lpstr>
      <vt:lpstr>Generation Z</vt:lpstr>
      <vt:lpstr>Microgeneration:  Gen Jones</vt:lpstr>
      <vt:lpstr>Microgeneration:  Xennials</vt:lpstr>
      <vt:lpstr>PowerPoint Presentation</vt:lpstr>
      <vt:lpstr>STEREOTYPES</vt:lpstr>
      <vt:lpstr>Common Stereotypes for each Generation</vt:lpstr>
      <vt:lpstr>Simon Sinek on Millennials</vt:lpstr>
      <vt:lpstr>Boomers and Gen Xers</vt:lpstr>
      <vt:lpstr>Survey Results</vt:lpstr>
      <vt:lpstr>Survey Results</vt:lpstr>
      <vt:lpstr>Survey Results</vt:lpstr>
      <vt:lpstr>Survey Results </vt:lpstr>
      <vt:lpstr>Survey Results</vt:lpstr>
      <vt:lpstr>Analysis</vt:lpstr>
      <vt:lpstr>Analysis</vt:lpstr>
      <vt:lpstr>Analysis</vt:lpstr>
      <vt:lpstr>Analysis</vt:lpstr>
      <vt:lpstr>Analysis</vt:lpstr>
      <vt:lpstr>How to Work Together</vt:lpstr>
      <vt:lpstr>Each generation offers wisdom</vt:lpstr>
      <vt:lpstr>Suggestions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Generational Diversity</dc:title>
  <dc:creator>lisa vogt</dc:creator>
  <cp:lastModifiedBy>Tobin, Jodi</cp:lastModifiedBy>
  <cp:revision>23</cp:revision>
  <dcterms:modified xsi:type="dcterms:W3CDTF">2022-10-11T17:48:44Z</dcterms:modified>
</cp:coreProperties>
</file>