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71" r:id="rId6"/>
    <p:sldId id="257" r:id="rId7"/>
    <p:sldId id="259" r:id="rId8"/>
    <p:sldId id="272" r:id="rId9"/>
    <p:sldId id="260" r:id="rId10"/>
    <p:sldId id="261" r:id="rId11"/>
    <p:sldId id="262" r:id="rId12"/>
    <p:sldId id="263" r:id="rId13"/>
    <p:sldId id="264" r:id="rId14"/>
    <p:sldId id="265" r:id="rId15"/>
    <p:sldId id="266"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1EFF5-41C9-0F12-3A07-E2FDF011669B}" v="285" dt="2022-10-12T20:05:11.097"/>
    <p1510:client id="{1DE02812-6087-861B-1613-AFE3E908F43D}" v="2085" dt="2022-10-12T15:39:26.779"/>
    <p1510:client id="{8CB8C7B3-F6E9-B49D-1827-7B5252D27D88}" v="10" dt="2022-10-12T21:41:34.145"/>
    <p1510:client id="{D616CC88-554C-4648-B1EF-0C41A3E356EF}" v="714" dt="2022-10-10T20:43:38.856"/>
    <p1510:client id="{DDC8E58F-2389-8C7F-70BE-DF668571B0AD}" v="526" dt="2022-10-12T17:58:48.771"/>
    <p1510:client id="{F0968DA9-CE6A-061B-4544-911AA6FC4C0D}" v="477" dt="2022-10-10T20:34:50.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1A66A-88CF-443B-B5C4-340B118FA881}" type="datetimeFigureOut">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AFA12-7B79-45CC-92C5-3280DD93F711}" type="slidenum">
              <a:t>‹#›</a:t>
            </a:fld>
            <a:endParaRPr lang="en-US"/>
          </a:p>
        </p:txBody>
      </p:sp>
    </p:spTree>
    <p:extLst>
      <p:ext uri="{BB962C8B-B14F-4D97-AF65-F5344CB8AC3E}">
        <p14:creationId xmlns:p14="http://schemas.microsoft.com/office/powerpoint/2010/main" val="558485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Example:</a:t>
            </a:r>
          </a:p>
        </p:txBody>
      </p:sp>
      <p:sp>
        <p:nvSpPr>
          <p:cNvPr id="4" name="Slide Number Placeholder 3"/>
          <p:cNvSpPr>
            <a:spLocks noGrp="1"/>
          </p:cNvSpPr>
          <p:nvPr>
            <p:ph type="sldNum" sz="quarter" idx="5"/>
          </p:nvPr>
        </p:nvSpPr>
        <p:spPr/>
        <p:txBody>
          <a:bodyPr/>
          <a:lstStyle/>
          <a:p>
            <a:fld id="{73FAFA12-7B79-45CC-92C5-3280DD93F711}" type="slidenum">
              <a:t>3</a:t>
            </a:fld>
            <a:endParaRPr lang="en-US"/>
          </a:p>
        </p:txBody>
      </p:sp>
    </p:spTree>
    <p:extLst>
      <p:ext uri="{BB962C8B-B14F-4D97-AF65-F5344CB8AC3E}">
        <p14:creationId xmlns:p14="http://schemas.microsoft.com/office/powerpoint/2010/main" val="2628341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power of choice</a:t>
            </a:r>
          </a:p>
          <a:p>
            <a:r>
              <a:rPr lang="en-US"/>
              <a:t>Transparency/clarity</a:t>
            </a:r>
            <a:endParaRPr lang="en-US">
              <a:cs typeface="Calibri"/>
            </a:endParaRPr>
          </a:p>
          <a:p>
            <a:r>
              <a:rPr lang="en-US"/>
              <a:t>Legalistic language often isn’t persuasive/welcoming/easily understandable. </a:t>
            </a:r>
          </a:p>
        </p:txBody>
      </p:sp>
      <p:sp>
        <p:nvSpPr>
          <p:cNvPr id="4" name="Slide Number Placeholder 3"/>
          <p:cNvSpPr>
            <a:spLocks noGrp="1"/>
          </p:cNvSpPr>
          <p:nvPr>
            <p:ph type="sldNum" sz="quarter" idx="5"/>
          </p:nvPr>
        </p:nvSpPr>
        <p:spPr/>
        <p:txBody>
          <a:bodyPr/>
          <a:lstStyle/>
          <a:p>
            <a:fld id="{73FAFA12-7B79-45CC-92C5-3280DD93F711}" type="slidenum">
              <a:t>12</a:t>
            </a:fld>
            <a:endParaRPr lang="en-US"/>
          </a:p>
        </p:txBody>
      </p:sp>
    </p:spTree>
    <p:extLst>
      <p:ext uri="{BB962C8B-B14F-4D97-AF65-F5344CB8AC3E}">
        <p14:creationId xmlns:p14="http://schemas.microsoft.com/office/powerpoint/2010/main" val="1194024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Example: Kent State fashion OCR complaint, don't use equations for </a:t>
            </a:r>
            <a:r>
              <a:rPr lang="en-US" err="1">
                <a:cs typeface="Calibri"/>
              </a:rPr>
              <a:t>determinng</a:t>
            </a:r>
            <a:r>
              <a:rPr lang="en-US">
                <a:cs typeface="Calibri"/>
              </a:rPr>
              <a:t> accommodations</a:t>
            </a:r>
          </a:p>
        </p:txBody>
      </p:sp>
      <p:sp>
        <p:nvSpPr>
          <p:cNvPr id="4" name="Slide Number Placeholder 3"/>
          <p:cNvSpPr>
            <a:spLocks noGrp="1"/>
          </p:cNvSpPr>
          <p:nvPr>
            <p:ph type="sldNum" sz="quarter" idx="5"/>
          </p:nvPr>
        </p:nvSpPr>
        <p:spPr/>
        <p:txBody>
          <a:bodyPr/>
          <a:lstStyle/>
          <a:p>
            <a:fld id="{73FAFA12-7B79-45CC-92C5-3280DD93F711}" type="slidenum">
              <a:t>4</a:t>
            </a:fld>
            <a:endParaRPr lang="en-US"/>
          </a:p>
        </p:txBody>
      </p:sp>
    </p:spTree>
    <p:extLst>
      <p:ext uri="{BB962C8B-B14F-4D97-AF65-F5344CB8AC3E}">
        <p14:creationId xmlns:p14="http://schemas.microsoft.com/office/powerpoint/2010/main" val="78084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Example: COVID</a:t>
            </a:r>
          </a:p>
        </p:txBody>
      </p:sp>
      <p:sp>
        <p:nvSpPr>
          <p:cNvPr id="4" name="Slide Number Placeholder 3"/>
          <p:cNvSpPr>
            <a:spLocks noGrp="1"/>
          </p:cNvSpPr>
          <p:nvPr>
            <p:ph type="sldNum" sz="quarter" idx="5"/>
          </p:nvPr>
        </p:nvSpPr>
        <p:spPr/>
        <p:txBody>
          <a:bodyPr/>
          <a:lstStyle/>
          <a:p>
            <a:fld id="{73FAFA12-7B79-45CC-92C5-3280DD93F711}" type="slidenum">
              <a:t>5</a:t>
            </a:fld>
            <a:endParaRPr lang="en-US"/>
          </a:p>
        </p:txBody>
      </p:sp>
    </p:spTree>
    <p:extLst>
      <p:ext uri="{BB962C8B-B14F-4D97-AF65-F5344CB8AC3E}">
        <p14:creationId xmlns:p14="http://schemas.microsoft.com/office/powerpoint/2010/main" val="413867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Example: Adam</a:t>
            </a:r>
          </a:p>
        </p:txBody>
      </p:sp>
      <p:sp>
        <p:nvSpPr>
          <p:cNvPr id="4" name="Slide Number Placeholder 3"/>
          <p:cNvSpPr>
            <a:spLocks noGrp="1"/>
          </p:cNvSpPr>
          <p:nvPr>
            <p:ph type="sldNum" sz="quarter" idx="5"/>
          </p:nvPr>
        </p:nvSpPr>
        <p:spPr/>
        <p:txBody>
          <a:bodyPr/>
          <a:lstStyle/>
          <a:p>
            <a:fld id="{73FAFA12-7B79-45CC-92C5-3280DD93F711}" type="slidenum">
              <a:t>6</a:t>
            </a:fld>
            <a:endParaRPr lang="en-US"/>
          </a:p>
        </p:txBody>
      </p:sp>
    </p:spTree>
    <p:extLst>
      <p:ext uri="{BB962C8B-B14F-4D97-AF65-F5344CB8AC3E}">
        <p14:creationId xmlns:p14="http://schemas.microsoft.com/office/powerpoint/2010/main" val="915295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Example: </a:t>
            </a:r>
            <a:r>
              <a:rPr lang="en-US"/>
              <a:t>University of Akron’s note-taking process</a:t>
            </a:r>
            <a:endParaRPr lang="en-US">
              <a:cs typeface="Calibri"/>
            </a:endParaRPr>
          </a:p>
        </p:txBody>
      </p:sp>
      <p:sp>
        <p:nvSpPr>
          <p:cNvPr id="4" name="Slide Number Placeholder 3"/>
          <p:cNvSpPr>
            <a:spLocks noGrp="1"/>
          </p:cNvSpPr>
          <p:nvPr>
            <p:ph type="sldNum" sz="quarter" idx="5"/>
          </p:nvPr>
        </p:nvSpPr>
        <p:spPr/>
        <p:txBody>
          <a:bodyPr/>
          <a:lstStyle/>
          <a:p>
            <a:fld id="{73FAFA12-7B79-45CC-92C5-3280DD93F711}" type="slidenum">
              <a:t>7</a:t>
            </a:fld>
            <a:endParaRPr lang="en-US"/>
          </a:p>
        </p:txBody>
      </p:sp>
    </p:spTree>
    <p:extLst>
      <p:ext uri="{BB962C8B-B14F-4D97-AF65-F5344CB8AC3E}">
        <p14:creationId xmlns:p14="http://schemas.microsoft.com/office/powerpoint/2010/main" val="290228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Example: ADM revisions for literally everyone</a:t>
            </a:r>
          </a:p>
        </p:txBody>
      </p:sp>
      <p:sp>
        <p:nvSpPr>
          <p:cNvPr id="4" name="Slide Number Placeholder 3"/>
          <p:cNvSpPr>
            <a:spLocks noGrp="1"/>
          </p:cNvSpPr>
          <p:nvPr>
            <p:ph type="sldNum" sz="quarter" idx="5"/>
          </p:nvPr>
        </p:nvSpPr>
        <p:spPr/>
        <p:txBody>
          <a:bodyPr/>
          <a:lstStyle/>
          <a:p>
            <a:fld id="{73FAFA12-7B79-45CC-92C5-3280DD93F711}" type="slidenum">
              <a:t>8</a:t>
            </a:fld>
            <a:endParaRPr lang="en-US"/>
          </a:p>
        </p:txBody>
      </p:sp>
    </p:spTree>
    <p:extLst>
      <p:ext uri="{BB962C8B-B14F-4D97-AF65-F5344CB8AC3E}">
        <p14:creationId xmlns:p14="http://schemas.microsoft.com/office/powerpoint/2010/main" val="4276201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Example: ADMs</a:t>
            </a:r>
          </a:p>
        </p:txBody>
      </p:sp>
      <p:sp>
        <p:nvSpPr>
          <p:cNvPr id="4" name="Slide Number Placeholder 3"/>
          <p:cNvSpPr>
            <a:spLocks noGrp="1"/>
          </p:cNvSpPr>
          <p:nvPr>
            <p:ph type="sldNum" sz="quarter" idx="5"/>
          </p:nvPr>
        </p:nvSpPr>
        <p:spPr/>
        <p:txBody>
          <a:bodyPr/>
          <a:lstStyle/>
          <a:p>
            <a:fld id="{73FAFA12-7B79-45CC-92C5-3280DD93F711}" type="slidenum">
              <a:t>9</a:t>
            </a:fld>
            <a:endParaRPr lang="en-US"/>
          </a:p>
        </p:txBody>
      </p:sp>
    </p:spTree>
    <p:extLst>
      <p:ext uri="{BB962C8B-B14F-4D97-AF65-F5344CB8AC3E}">
        <p14:creationId xmlns:p14="http://schemas.microsoft.com/office/powerpoint/2010/main" val="3707248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emotional work, similar identities to students makes work even more personal</a:t>
            </a:r>
          </a:p>
        </p:txBody>
      </p:sp>
      <p:sp>
        <p:nvSpPr>
          <p:cNvPr id="4" name="Slide Number Placeholder 3"/>
          <p:cNvSpPr>
            <a:spLocks noGrp="1"/>
          </p:cNvSpPr>
          <p:nvPr>
            <p:ph type="sldNum" sz="quarter" idx="5"/>
          </p:nvPr>
        </p:nvSpPr>
        <p:spPr/>
        <p:txBody>
          <a:bodyPr/>
          <a:lstStyle/>
          <a:p>
            <a:fld id="{73FAFA12-7B79-45CC-92C5-3280DD93F711}" type="slidenum">
              <a:t>10</a:t>
            </a:fld>
            <a:endParaRPr lang="en-US"/>
          </a:p>
        </p:txBody>
      </p:sp>
    </p:spTree>
    <p:extLst>
      <p:ext uri="{BB962C8B-B14F-4D97-AF65-F5344CB8AC3E}">
        <p14:creationId xmlns:p14="http://schemas.microsoft.com/office/powerpoint/2010/main" val="226042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Example: #s of accommodations are meaningless if others don't know how long each one takes to implement; you may have to educate your boss/their boss/their boss's </a:t>
            </a:r>
            <a:r>
              <a:rPr lang="en-US" err="1">
                <a:cs typeface="Calibri"/>
              </a:rPr>
              <a:t>boss's</a:t>
            </a:r>
            <a:r>
              <a:rPr lang="en-US">
                <a:cs typeface="Calibri"/>
              </a:rPr>
              <a:t> boss.</a:t>
            </a:r>
          </a:p>
        </p:txBody>
      </p:sp>
      <p:sp>
        <p:nvSpPr>
          <p:cNvPr id="4" name="Slide Number Placeholder 3"/>
          <p:cNvSpPr>
            <a:spLocks noGrp="1"/>
          </p:cNvSpPr>
          <p:nvPr>
            <p:ph type="sldNum" sz="quarter" idx="5"/>
          </p:nvPr>
        </p:nvSpPr>
        <p:spPr/>
        <p:txBody>
          <a:bodyPr/>
          <a:lstStyle/>
          <a:p>
            <a:fld id="{73FAFA12-7B79-45CC-92C5-3280DD93F711}" type="slidenum">
              <a:t>11</a:t>
            </a:fld>
            <a:endParaRPr lang="en-US"/>
          </a:p>
        </p:txBody>
      </p:sp>
    </p:spTree>
    <p:extLst>
      <p:ext uri="{BB962C8B-B14F-4D97-AF65-F5344CB8AC3E}">
        <p14:creationId xmlns:p14="http://schemas.microsoft.com/office/powerpoint/2010/main" val="1614883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06B06-4147-44FE-AB6E-F699D089CE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057D50-9470-413E-A6AD-900C95AE9C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EE01B0-8593-41F0-A9C7-21205C3A1B00}"/>
              </a:ext>
            </a:extLst>
          </p:cNvPr>
          <p:cNvSpPr>
            <a:spLocks noGrp="1"/>
          </p:cNvSpPr>
          <p:nvPr>
            <p:ph type="dt" sz="half" idx="10"/>
          </p:nvPr>
        </p:nvSpPr>
        <p:spPr/>
        <p:txBody>
          <a:bodyPr/>
          <a:lstStyle/>
          <a:p>
            <a:fld id="{CA55D989-CD48-4ECC-8510-E96208B06DB0}" type="datetimeFigureOut">
              <a:rPr lang="en-US" smtClean="0"/>
              <a:t>10/13/2022</a:t>
            </a:fld>
            <a:endParaRPr lang="en-US"/>
          </a:p>
        </p:txBody>
      </p:sp>
      <p:sp>
        <p:nvSpPr>
          <p:cNvPr id="5" name="Footer Placeholder 4">
            <a:extLst>
              <a:ext uri="{FF2B5EF4-FFF2-40B4-BE49-F238E27FC236}">
                <a16:creationId xmlns:a16="http://schemas.microsoft.com/office/drawing/2014/main" id="{69D02E27-B68E-4E83-B8C7-F87F1A5ED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F7C5D-E1A7-4966-B5BB-DC08363148D2}"/>
              </a:ext>
            </a:extLst>
          </p:cNvPr>
          <p:cNvSpPr>
            <a:spLocks noGrp="1"/>
          </p:cNvSpPr>
          <p:nvPr>
            <p:ph type="sldNum" sz="quarter" idx="12"/>
          </p:nvPr>
        </p:nvSpPr>
        <p:spPr/>
        <p:txBody>
          <a:bodyPr/>
          <a:lstStyle/>
          <a:p>
            <a:fld id="{43A86F15-501C-4691-A2BF-92752AE72A83}" type="slidenum">
              <a:rPr lang="en-US" smtClean="0"/>
              <a:t>‹#›</a:t>
            </a:fld>
            <a:endParaRPr lang="en-US"/>
          </a:p>
        </p:txBody>
      </p:sp>
    </p:spTree>
    <p:extLst>
      <p:ext uri="{BB962C8B-B14F-4D97-AF65-F5344CB8AC3E}">
        <p14:creationId xmlns:p14="http://schemas.microsoft.com/office/powerpoint/2010/main" val="169236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8064-BD66-4F15-857F-0C07548A48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76BF33-1690-4EE2-B96B-95A990CB9D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396F5-5B9C-422D-B1CD-53394C263090}"/>
              </a:ext>
            </a:extLst>
          </p:cNvPr>
          <p:cNvSpPr>
            <a:spLocks noGrp="1"/>
          </p:cNvSpPr>
          <p:nvPr>
            <p:ph type="dt" sz="half" idx="10"/>
          </p:nvPr>
        </p:nvSpPr>
        <p:spPr/>
        <p:txBody>
          <a:bodyPr/>
          <a:lstStyle/>
          <a:p>
            <a:fld id="{CA55D989-CD48-4ECC-8510-E96208B06DB0}" type="datetimeFigureOut">
              <a:rPr lang="en-US" smtClean="0"/>
              <a:t>10/13/2022</a:t>
            </a:fld>
            <a:endParaRPr lang="en-US"/>
          </a:p>
        </p:txBody>
      </p:sp>
      <p:sp>
        <p:nvSpPr>
          <p:cNvPr id="5" name="Footer Placeholder 4">
            <a:extLst>
              <a:ext uri="{FF2B5EF4-FFF2-40B4-BE49-F238E27FC236}">
                <a16:creationId xmlns:a16="http://schemas.microsoft.com/office/drawing/2014/main" id="{BA7C38F6-C93B-4FA0-8924-CB379DCF4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BE67F-F76E-45B7-AB8E-692074FA37B7}"/>
              </a:ext>
            </a:extLst>
          </p:cNvPr>
          <p:cNvSpPr>
            <a:spLocks noGrp="1"/>
          </p:cNvSpPr>
          <p:nvPr>
            <p:ph type="sldNum" sz="quarter" idx="12"/>
          </p:nvPr>
        </p:nvSpPr>
        <p:spPr/>
        <p:txBody>
          <a:bodyPr/>
          <a:lstStyle/>
          <a:p>
            <a:fld id="{43A86F15-501C-4691-A2BF-92752AE72A83}" type="slidenum">
              <a:rPr lang="en-US" smtClean="0"/>
              <a:t>‹#›</a:t>
            </a:fld>
            <a:endParaRPr lang="en-US"/>
          </a:p>
        </p:txBody>
      </p:sp>
    </p:spTree>
    <p:extLst>
      <p:ext uri="{BB962C8B-B14F-4D97-AF65-F5344CB8AC3E}">
        <p14:creationId xmlns:p14="http://schemas.microsoft.com/office/powerpoint/2010/main" val="324125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8679A-AD75-44BA-9A0D-C7D755090E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766491-86AB-4980-92AA-79674658DC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4CBB3-0AD4-4673-B79F-9E4D69C84861}"/>
              </a:ext>
            </a:extLst>
          </p:cNvPr>
          <p:cNvSpPr>
            <a:spLocks noGrp="1"/>
          </p:cNvSpPr>
          <p:nvPr>
            <p:ph type="dt" sz="half" idx="10"/>
          </p:nvPr>
        </p:nvSpPr>
        <p:spPr/>
        <p:txBody>
          <a:bodyPr/>
          <a:lstStyle/>
          <a:p>
            <a:fld id="{CA55D989-CD48-4ECC-8510-E96208B06DB0}" type="datetimeFigureOut">
              <a:rPr lang="en-US" smtClean="0"/>
              <a:t>10/13/2022</a:t>
            </a:fld>
            <a:endParaRPr lang="en-US"/>
          </a:p>
        </p:txBody>
      </p:sp>
      <p:sp>
        <p:nvSpPr>
          <p:cNvPr id="5" name="Footer Placeholder 4">
            <a:extLst>
              <a:ext uri="{FF2B5EF4-FFF2-40B4-BE49-F238E27FC236}">
                <a16:creationId xmlns:a16="http://schemas.microsoft.com/office/drawing/2014/main" id="{564259C9-ACF1-43F0-8A69-A95E9E252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42FF9-F262-4272-939C-4413D7C072E4}"/>
              </a:ext>
            </a:extLst>
          </p:cNvPr>
          <p:cNvSpPr>
            <a:spLocks noGrp="1"/>
          </p:cNvSpPr>
          <p:nvPr>
            <p:ph type="sldNum" sz="quarter" idx="12"/>
          </p:nvPr>
        </p:nvSpPr>
        <p:spPr/>
        <p:txBody>
          <a:bodyPr/>
          <a:lstStyle/>
          <a:p>
            <a:fld id="{43A86F15-501C-4691-A2BF-92752AE72A83}" type="slidenum">
              <a:rPr lang="en-US" smtClean="0"/>
              <a:t>‹#›</a:t>
            </a:fld>
            <a:endParaRPr lang="en-US"/>
          </a:p>
        </p:txBody>
      </p:sp>
    </p:spTree>
    <p:extLst>
      <p:ext uri="{BB962C8B-B14F-4D97-AF65-F5344CB8AC3E}">
        <p14:creationId xmlns:p14="http://schemas.microsoft.com/office/powerpoint/2010/main" val="420201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76B8C-A8A6-4C61-9241-5627EBF16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63839C-9CD5-40F8-9ADF-4C111B8626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5A5A8-A8F1-4940-82AC-F74432D6F651}"/>
              </a:ext>
            </a:extLst>
          </p:cNvPr>
          <p:cNvSpPr>
            <a:spLocks noGrp="1"/>
          </p:cNvSpPr>
          <p:nvPr>
            <p:ph type="dt" sz="half" idx="10"/>
          </p:nvPr>
        </p:nvSpPr>
        <p:spPr/>
        <p:txBody>
          <a:bodyPr/>
          <a:lstStyle/>
          <a:p>
            <a:fld id="{CA55D989-CD48-4ECC-8510-E96208B06DB0}" type="datetimeFigureOut">
              <a:rPr lang="en-US" smtClean="0"/>
              <a:t>10/13/2022</a:t>
            </a:fld>
            <a:endParaRPr lang="en-US"/>
          </a:p>
        </p:txBody>
      </p:sp>
      <p:sp>
        <p:nvSpPr>
          <p:cNvPr id="5" name="Footer Placeholder 4">
            <a:extLst>
              <a:ext uri="{FF2B5EF4-FFF2-40B4-BE49-F238E27FC236}">
                <a16:creationId xmlns:a16="http://schemas.microsoft.com/office/drawing/2014/main" id="{C2F64E5B-15D4-46B2-B9FC-1868B0BA8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4D575-40BD-438E-A5A9-4C7BCAB18CD5}"/>
              </a:ext>
            </a:extLst>
          </p:cNvPr>
          <p:cNvSpPr>
            <a:spLocks noGrp="1"/>
          </p:cNvSpPr>
          <p:nvPr>
            <p:ph type="sldNum" sz="quarter" idx="12"/>
          </p:nvPr>
        </p:nvSpPr>
        <p:spPr/>
        <p:txBody>
          <a:bodyPr/>
          <a:lstStyle/>
          <a:p>
            <a:fld id="{43A86F15-501C-4691-A2BF-92752AE72A83}" type="slidenum">
              <a:rPr lang="en-US" smtClean="0"/>
              <a:t>‹#›</a:t>
            </a:fld>
            <a:endParaRPr lang="en-US"/>
          </a:p>
        </p:txBody>
      </p:sp>
    </p:spTree>
    <p:extLst>
      <p:ext uri="{BB962C8B-B14F-4D97-AF65-F5344CB8AC3E}">
        <p14:creationId xmlns:p14="http://schemas.microsoft.com/office/powerpoint/2010/main" val="292354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A21F-9888-45FA-9A2C-FF4C060079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9D594C-8979-4279-9AC8-2B1826282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433AAA-5E36-4856-9D93-8145891D1B80}"/>
              </a:ext>
            </a:extLst>
          </p:cNvPr>
          <p:cNvSpPr>
            <a:spLocks noGrp="1"/>
          </p:cNvSpPr>
          <p:nvPr>
            <p:ph type="dt" sz="half" idx="10"/>
          </p:nvPr>
        </p:nvSpPr>
        <p:spPr/>
        <p:txBody>
          <a:bodyPr/>
          <a:lstStyle/>
          <a:p>
            <a:fld id="{CA55D989-CD48-4ECC-8510-E96208B06DB0}" type="datetimeFigureOut">
              <a:rPr lang="en-US" smtClean="0"/>
              <a:t>10/13/2022</a:t>
            </a:fld>
            <a:endParaRPr lang="en-US"/>
          </a:p>
        </p:txBody>
      </p:sp>
      <p:sp>
        <p:nvSpPr>
          <p:cNvPr id="5" name="Footer Placeholder 4">
            <a:extLst>
              <a:ext uri="{FF2B5EF4-FFF2-40B4-BE49-F238E27FC236}">
                <a16:creationId xmlns:a16="http://schemas.microsoft.com/office/drawing/2014/main" id="{B8C60D40-2291-4423-A88D-FEAA0EE50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E9830-30D7-4E5A-84E1-107DB0F40BE5}"/>
              </a:ext>
            </a:extLst>
          </p:cNvPr>
          <p:cNvSpPr>
            <a:spLocks noGrp="1"/>
          </p:cNvSpPr>
          <p:nvPr>
            <p:ph type="sldNum" sz="quarter" idx="12"/>
          </p:nvPr>
        </p:nvSpPr>
        <p:spPr/>
        <p:txBody>
          <a:bodyPr/>
          <a:lstStyle/>
          <a:p>
            <a:fld id="{43A86F15-501C-4691-A2BF-92752AE72A83}" type="slidenum">
              <a:rPr lang="en-US" smtClean="0"/>
              <a:t>‹#›</a:t>
            </a:fld>
            <a:endParaRPr lang="en-US"/>
          </a:p>
        </p:txBody>
      </p:sp>
    </p:spTree>
    <p:extLst>
      <p:ext uri="{BB962C8B-B14F-4D97-AF65-F5344CB8AC3E}">
        <p14:creationId xmlns:p14="http://schemas.microsoft.com/office/powerpoint/2010/main" val="109990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322C-CABB-4890-A907-1A0C84B2CF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603CE-C532-4EC4-9D94-4A860E152B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7F2784-29A9-4016-B7B2-C88FC05F04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46EE55-5038-4CB3-9B10-CBC7F4775828}"/>
              </a:ext>
            </a:extLst>
          </p:cNvPr>
          <p:cNvSpPr>
            <a:spLocks noGrp="1"/>
          </p:cNvSpPr>
          <p:nvPr>
            <p:ph type="dt" sz="half" idx="10"/>
          </p:nvPr>
        </p:nvSpPr>
        <p:spPr/>
        <p:txBody>
          <a:bodyPr/>
          <a:lstStyle/>
          <a:p>
            <a:fld id="{CA55D989-CD48-4ECC-8510-E96208B06DB0}" type="datetimeFigureOut">
              <a:rPr lang="en-US" smtClean="0"/>
              <a:t>10/13/2022</a:t>
            </a:fld>
            <a:endParaRPr lang="en-US"/>
          </a:p>
        </p:txBody>
      </p:sp>
      <p:sp>
        <p:nvSpPr>
          <p:cNvPr id="6" name="Footer Placeholder 5">
            <a:extLst>
              <a:ext uri="{FF2B5EF4-FFF2-40B4-BE49-F238E27FC236}">
                <a16:creationId xmlns:a16="http://schemas.microsoft.com/office/drawing/2014/main" id="{E2202546-789A-4C94-9DF0-66139FB83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AF1A3-B16D-44F0-80DB-013CAADC9B9D}"/>
              </a:ext>
            </a:extLst>
          </p:cNvPr>
          <p:cNvSpPr>
            <a:spLocks noGrp="1"/>
          </p:cNvSpPr>
          <p:nvPr>
            <p:ph type="sldNum" sz="quarter" idx="12"/>
          </p:nvPr>
        </p:nvSpPr>
        <p:spPr/>
        <p:txBody>
          <a:bodyPr/>
          <a:lstStyle/>
          <a:p>
            <a:fld id="{43A86F15-501C-4691-A2BF-92752AE72A83}" type="slidenum">
              <a:rPr lang="en-US" smtClean="0"/>
              <a:t>‹#›</a:t>
            </a:fld>
            <a:endParaRPr lang="en-US"/>
          </a:p>
        </p:txBody>
      </p:sp>
    </p:spTree>
    <p:extLst>
      <p:ext uri="{BB962C8B-B14F-4D97-AF65-F5344CB8AC3E}">
        <p14:creationId xmlns:p14="http://schemas.microsoft.com/office/powerpoint/2010/main" val="14339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EDCC-AA9A-4286-B99A-00B416286B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89806F-7591-46CE-8266-61B637A72D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433548-6BCF-42C4-A5CA-1C17C7FE7C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451CD4-0D62-44CD-B1FA-9F0FCF48B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EA0F9F-D443-4D36-94D3-E109EBA9D9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AD1A87-CE8C-462E-B1D5-20D0367DE84E}"/>
              </a:ext>
            </a:extLst>
          </p:cNvPr>
          <p:cNvSpPr>
            <a:spLocks noGrp="1"/>
          </p:cNvSpPr>
          <p:nvPr>
            <p:ph type="dt" sz="half" idx="10"/>
          </p:nvPr>
        </p:nvSpPr>
        <p:spPr/>
        <p:txBody>
          <a:bodyPr/>
          <a:lstStyle/>
          <a:p>
            <a:fld id="{CA55D989-CD48-4ECC-8510-E96208B06DB0}" type="datetimeFigureOut">
              <a:rPr lang="en-US" smtClean="0"/>
              <a:t>10/13/2022</a:t>
            </a:fld>
            <a:endParaRPr lang="en-US"/>
          </a:p>
        </p:txBody>
      </p:sp>
      <p:sp>
        <p:nvSpPr>
          <p:cNvPr id="8" name="Footer Placeholder 7">
            <a:extLst>
              <a:ext uri="{FF2B5EF4-FFF2-40B4-BE49-F238E27FC236}">
                <a16:creationId xmlns:a16="http://schemas.microsoft.com/office/drawing/2014/main" id="{55DB7CFF-2D95-4A3B-8212-F7D515F7D5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4C2BE9-6A8A-468B-95DD-752D310F875E}"/>
              </a:ext>
            </a:extLst>
          </p:cNvPr>
          <p:cNvSpPr>
            <a:spLocks noGrp="1"/>
          </p:cNvSpPr>
          <p:nvPr>
            <p:ph type="sldNum" sz="quarter" idx="12"/>
          </p:nvPr>
        </p:nvSpPr>
        <p:spPr/>
        <p:txBody>
          <a:bodyPr/>
          <a:lstStyle/>
          <a:p>
            <a:fld id="{43A86F15-501C-4691-A2BF-92752AE72A83}" type="slidenum">
              <a:rPr lang="en-US" smtClean="0"/>
              <a:t>‹#›</a:t>
            </a:fld>
            <a:endParaRPr lang="en-US"/>
          </a:p>
        </p:txBody>
      </p:sp>
    </p:spTree>
    <p:extLst>
      <p:ext uri="{BB962C8B-B14F-4D97-AF65-F5344CB8AC3E}">
        <p14:creationId xmlns:p14="http://schemas.microsoft.com/office/powerpoint/2010/main" val="273088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36DA-7B69-4F9A-8E78-90F21337CA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9A11FA-AB14-47DA-A7E1-92561C212766}"/>
              </a:ext>
            </a:extLst>
          </p:cNvPr>
          <p:cNvSpPr>
            <a:spLocks noGrp="1"/>
          </p:cNvSpPr>
          <p:nvPr>
            <p:ph type="dt" sz="half" idx="10"/>
          </p:nvPr>
        </p:nvSpPr>
        <p:spPr/>
        <p:txBody>
          <a:bodyPr/>
          <a:lstStyle/>
          <a:p>
            <a:fld id="{CA55D989-CD48-4ECC-8510-E96208B06DB0}" type="datetimeFigureOut">
              <a:rPr lang="en-US" smtClean="0"/>
              <a:t>10/13/2022</a:t>
            </a:fld>
            <a:endParaRPr lang="en-US"/>
          </a:p>
        </p:txBody>
      </p:sp>
      <p:sp>
        <p:nvSpPr>
          <p:cNvPr id="4" name="Footer Placeholder 3">
            <a:extLst>
              <a:ext uri="{FF2B5EF4-FFF2-40B4-BE49-F238E27FC236}">
                <a16:creationId xmlns:a16="http://schemas.microsoft.com/office/drawing/2014/main" id="{9272B6DE-F9F1-412A-8AD2-79CAACD961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C31F1C-1CB1-4F29-9CF3-589EA2EA52A8}"/>
              </a:ext>
            </a:extLst>
          </p:cNvPr>
          <p:cNvSpPr>
            <a:spLocks noGrp="1"/>
          </p:cNvSpPr>
          <p:nvPr>
            <p:ph type="sldNum" sz="quarter" idx="12"/>
          </p:nvPr>
        </p:nvSpPr>
        <p:spPr/>
        <p:txBody>
          <a:bodyPr/>
          <a:lstStyle/>
          <a:p>
            <a:fld id="{43A86F15-501C-4691-A2BF-92752AE72A83}" type="slidenum">
              <a:rPr lang="en-US" smtClean="0"/>
              <a:t>‹#›</a:t>
            </a:fld>
            <a:endParaRPr lang="en-US"/>
          </a:p>
        </p:txBody>
      </p:sp>
    </p:spTree>
    <p:extLst>
      <p:ext uri="{BB962C8B-B14F-4D97-AF65-F5344CB8AC3E}">
        <p14:creationId xmlns:p14="http://schemas.microsoft.com/office/powerpoint/2010/main" val="1943226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F17E3A-252F-4BB7-90A4-3848414815DD}"/>
              </a:ext>
            </a:extLst>
          </p:cNvPr>
          <p:cNvSpPr>
            <a:spLocks noGrp="1"/>
          </p:cNvSpPr>
          <p:nvPr>
            <p:ph type="dt" sz="half" idx="10"/>
          </p:nvPr>
        </p:nvSpPr>
        <p:spPr/>
        <p:txBody>
          <a:bodyPr/>
          <a:lstStyle/>
          <a:p>
            <a:fld id="{CA55D989-CD48-4ECC-8510-E96208B06DB0}" type="datetimeFigureOut">
              <a:rPr lang="en-US" smtClean="0"/>
              <a:t>10/13/2022</a:t>
            </a:fld>
            <a:endParaRPr lang="en-US"/>
          </a:p>
        </p:txBody>
      </p:sp>
      <p:sp>
        <p:nvSpPr>
          <p:cNvPr id="3" name="Footer Placeholder 2">
            <a:extLst>
              <a:ext uri="{FF2B5EF4-FFF2-40B4-BE49-F238E27FC236}">
                <a16:creationId xmlns:a16="http://schemas.microsoft.com/office/drawing/2014/main" id="{26F4E507-F25A-4845-8E7D-BF548E9136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35FF6-91AF-482E-9C0E-7A30652D7C6D}"/>
              </a:ext>
            </a:extLst>
          </p:cNvPr>
          <p:cNvSpPr>
            <a:spLocks noGrp="1"/>
          </p:cNvSpPr>
          <p:nvPr>
            <p:ph type="sldNum" sz="quarter" idx="12"/>
          </p:nvPr>
        </p:nvSpPr>
        <p:spPr/>
        <p:txBody>
          <a:bodyPr/>
          <a:lstStyle/>
          <a:p>
            <a:fld id="{43A86F15-501C-4691-A2BF-92752AE72A83}" type="slidenum">
              <a:rPr lang="en-US" smtClean="0"/>
              <a:t>‹#›</a:t>
            </a:fld>
            <a:endParaRPr lang="en-US"/>
          </a:p>
        </p:txBody>
      </p:sp>
    </p:spTree>
    <p:extLst>
      <p:ext uri="{BB962C8B-B14F-4D97-AF65-F5344CB8AC3E}">
        <p14:creationId xmlns:p14="http://schemas.microsoft.com/office/powerpoint/2010/main" val="260877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2F72-B75F-4E4B-A287-6334CD85C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247E67-1CD6-4EF1-9504-DA30BDEFC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0F627B-12CC-43BC-8D21-5D4A58BBA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10B4F-D4BF-4E2C-94B9-DE721917447A}"/>
              </a:ext>
            </a:extLst>
          </p:cNvPr>
          <p:cNvSpPr>
            <a:spLocks noGrp="1"/>
          </p:cNvSpPr>
          <p:nvPr>
            <p:ph type="dt" sz="half" idx="10"/>
          </p:nvPr>
        </p:nvSpPr>
        <p:spPr/>
        <p:txBody>
          <a:bodyPr/>
          <a:lstStyle/>
          <a:p>
            <a:fld id="{CA55D989-CD48-4ECC-8510-E96208B06DB0}" type="datetimeFigureOut">
              <a:rPr lang="en-US" smtClean="0"/>
              <a:t>10/13/2022</a:t>
            </a:fld>
            <a:endParaRPr lang="en-US"/>
          </a:p>
        </p:txBody>
      </p:sp>
      <p:sp>
        <p:nvSpPr>
          <p:cNvPr id="6" name="Footer Placeholder 5">
            <a:extLst>
              <a:ext uri="{FF2B5EF4-FFF2-40B4-BE49-F238E27FC236}">
                <a16:creationId xmlns:a16="http://schemas.microsoft.com/office/drawing/2014/main" id="{00F95760-AE90-44CC-9993-1CF6E78ECE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D85D-D3E7-4D83-87DD-9B7A1E7109FD}"/>
              </a:ext>
            </a:extLst>
          </p:cNvPr>
          <p:cNvSpPr>
            <a:spLocks noGrp="1"/>
          </p:cNvSpPr>
          <p:nvPr>
            <p:ph type="sldNum" sz="quarter" idx="12"/>
          </p:nvPr>
        </p:nvSpPr>
        <p:spPr/>
        <p:txBody>
          <a:bodyPr/>
          <a:lstStyle/>
          <a:p>
            <a:fld id="{43A86F15-501C-4691-A2BF-92752AE72A83}" type="slidenum">
              <a:rPr lang="en-US" smtClean="0"/>
              <a:t>‹#›</a:t>
            </a:fld>
            <a:endParaRPr lang="en-US"/>
          </a:p>
        </p:txBody>
      </p:sp>
    </p:spTree>
    <p:extLst>
      <p:ext uri="{BB962C8B-B14F-4D97-AF65-F5344CB8AC3E}">
        <p14:creationId xmlns:p14="http://schemas.microsoft.com/office/powerpoint/2010/main" val="36732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0884-85B0-441A-9D0B-E7267554F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D05D16-C9E0-4EFF-A535-B78EEC0F3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D537B7-ECB3-4598-9044-6977B2E7A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46ECB7-E2D1-4888-9889-BA92FE9E2381}"/>
              </a:ext>
            </a:extLst>
          </p:cNvPr>
          <p:cNvSpPr>
            <a:spLocks noGrp="1"/>
          </p:cNvSpPr>
          <p:nvPr>
            <p:ph type="dt" sz="half" idx="10"/>
          </p:nvPr>
        </p:nvSpPr>
        <p:spPr/>
        <p:txBody>
          <a:bodyPr/>
          <a:lstStyle/>
          <a:p>
            <a:fld id="{CA55D989-CD48-4ECC-8510-E96208B06DB0}" type="datetimeFigureOut">
              <a:rPr lang="en-US" smtClean="0"/>
              <a:t>10/13/2022</a:t>
            </a:fld>
            <a:endParaRPr lang="en-US"/>
          </a:p>
        </p:txBody>
      </p:sp>
      <p:sp>
        <p:nvSpPr>
          <p:cNvPr id="6" name="Footer Placeholder 5">
            <a:extLst>
              <a:ext uri="{FF2B5EF4-FFF2-40B4-BE49-F238E27FC236}">
                <a16:creationId xmlns:a16="http://schemas.microsoft.com/office/drawing/2014/main" id="{2714D265-344B-42E3-95C0-233C486C4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0599C1-870C-49D1-A039-FAB4F2729ACD}"/>
              </a:ext>
            </a:extLst>
          </p:cNvPr>
          <p:cNvSpPr>
            <a:spLocks noGrp="1"/>
          </p:cNvSpPr>
          <p:nvPr>
            <p:ph type="sldNum" sz="quarter" idx="12"/>
          </p:nvPr>
        </p:nvSpPr>
        <p:spPr/>
        <p:txBody>
          <a:bodyPr/>
          <a:lstStyle/>
          <a:p>
            <a:fld id="{43A86F15-501C-4691-A2BF-92752AE72A83}" type="slidenum">
              <a:rPr lang="en-US" smtClean="0"/>
              <a:t>‹#›</a:t>
            </a:fld>
            <a:endParaRPr lang="en-US"/>
          </a:p>
        </p:txBody>
      </p:sp>
    </p:spTree>
    <p:extLst>
      <p:ext uri="{BB962C8B-B14F-4D97-AF65-F5344CB8AC3E}">
        <p14:creationId xmlns:p14="http://schemas.microsoft.com/office/powerpoint/2010/main" val="377658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C6DFAB-0878-4813-81F9-866EE0FD4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89FDFF-8FB6-4C00-9E60-7778B517F8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021FE-962F-4FA8-91EA-B883511009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5D989-CD48-4ECC-8510-E96208B06DB0}" type="datetimeFigureOut">
              <a:rPr lang="en-US" smtClean="0"/>
              <a:t>10/13/2022</a:t>
            </a:fld>
            <a:endParaRPr lang="en-US"/>
          </a:p>
        </p:txBody>
      </p:sp>
      <p:sp>
        <p:nvSpPr>
          <p:cNvPr id="5" name="Footer Placeholder 4">
            <a:extLst>
              <a:ext uri="{FF2B5EF4-FFF2-40B4-BE49-F238E27FC236}">
                <a16:creationId xmlns:a16="http://schemas.microsoft.com/office/drawing/2014/main" id="{360BC7C3-5F0A-43E4-858F-0EAC308CC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A27AEB-A6FE-4A75-BB9C-2898F18EB6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86F15-501C-4691-A2BF-92752AE72A83}" type="slidenum">
              <a:rPr lang="en-US" smtClean="0"/>
              <a:t>‹#›</a:t>
            </a:fld>
            <a:endParaRPr lang="en-US"/>
          </a:p>
        </p:txBody>
      </p:sp>
    </p:spTree>
    <p:extLst>
      <p:ext uri="{BB962C8B-B14F-4D97-AF65-F5344CB8AC3E}">
        <p14:creationId xmlns:p14="http://schemas.microsoft.com/office/powerpoint/2010/main" val="2701414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757313-AE2E-4FB8-B4BB-707E73D7B412}"/>
              </a:ext>
            </a:extLst>
          </p:cNvPr>
          <p:cNvSpPr>
            <a:spLocks noGrp="1"/>
          </p:cNvSpPr>
          <p:nvPr>
            <p:ph type="ctrTitle"/>
          </p:nvPr>
        </p:nvSpPr>
        <p:spPr>
          <a:xfrm>
            <a:off x="1774034" y="332740"/>
            <a:ext cx="9144000" cy="3287902"/>
          </a:xfrm>
        </p:spPr>
        <p:txBody>
          <a:bodyPr anchor="ctr">
            <a:normAutofit/>
          </a:bodyPr>
          <a:lstStyle/>
          <a:p>
            <a:r>
              <a:rPr lang="en-US" sz="4800" b="1"/>
              <a:t>Top 10 Things Disability Resource Professionals Should Know </a:t>
            </a:r>
            <a:br>
              <a:rPr lang="en-US" sz="4800" b="1"/>
            </a:br>
            <a:r>
              <a:rPr lang="en-US" sz="4800" b="1"/>
              <a:t>(but never learn in school)</a:t>
            </a:r>
          </a:p>
        </p:txBody>
      </p:sp>
      <p:sp>
        <p:nvSpPr>
          <p:cNvPr id="3" name="Subtitle 2">
            <a:extLst>
              <a:ext uri="{FF2B5EF4-FFF2-40B4-BE49-F238E27FC236}">
                <a16:creationId xmlns:a16="http://schemas.microsoft.com/office/drawing/2014/main" id="{0C7CA6EC-088A-4868-A7FF-B0720060B2BA}"/>
              </a:ext>
            </a:extLst>
          </p:cNvPr>
          <p:cNvSpPr>
            <a:spLocks noGrp="1"/>
          </p:cNvSpPr>
          <p:nvPr>
            <p:ph type="subTitle" idx="1"/>
          </p:nvPr>
        </p:nvSpPr>
        <p:spPr>
          <a:xfrm>
            <a:off x="1969714" y="4439118"/>
            <a:ext cx="8770144" cy="2215354"/>
          </a:xfrm>
        </p:spPr>
        <p:txBody>
          <a:bodyPr vert="horz" lIns="91440" tIns="45720" rIns="91440" bIns="45720" rtlCol="0" anchor="ctr">
            <a:noAutofit/>
          </a:bodyPr>
          <a:lstStyle/>
          <a:p>
            <a:r>
              <a:rPr lang="en-US" sz="3200" b="1" dirty="0"/>
              <a:t>Adam Crawford</a:t>
            </a:r>
            <a:endParaRPr lang="en-US" sz="3200" b="1">
              <a:cs typeface="Calibri"/>
            </a:endParaRPr>
          </a:p>
          <a:p>
            <a:r>
              <a:rPr lang="en-US" sz="3200" dirty="0">
                <a:cs typeface="Calibri"/>
              </a:rPr>
              <a:t>The Ohio State University</a:t>
            </a:r>
          </a:p>
          <a:p>
            <a:r>
              <a:rPr lang="en-US" sz="3200" b="1" dirty="0"/>
              <a:t>Amanda Feaster</a:t>
            </a:r>
            <a:endParaRPr lang="en-US" sz="3200" b="1">
              <a:cs typeface="Calibri"/>
            </a:endParaRPr>
          </a:p>
          <a:p>
            <a:r>
              <a:rPr lang="en-US" sz="3200" dirty="0">
                <a:cs typeface="Calibri"/>
              </a:rPr>
              <a:t>Kent State University</a:t>
            </a:r>
          </a:p>
        </p:txBody>
      </p:sp>
      <p:sp>
        <p:nvSpPr>
          <p:cNvPr id="27" name="Rectangle 2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34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81486D-A3D4-49F4-BFBA-644E7B15AC56}"/>
              </a:ext>
            </a:extLst>
          </p:cNvPr>
          <p:cNvSpPr>
            <a:spLocks noGrp="1"/>
          </p:cNvSpPr>
          <p:nvPr>
            <p:ph type="title"/>
          </p:nvPr>
        </p:nvSpPr>
        <p:spPr>
          <a:xfrm>
            <a:off x="6975185" y="609600"/>
            <a:ext cx="5044887" cy="1330839"/>
          </a:xfrm>
        </p:spPr>
        <p:txBody>
          <a:bodyPr>
            <a:normAutofit/>
          </a:bodyPr>
          <a:lstStyle/>
          <a:p>
            <a:r>
              <a:rPr lang="en-US" b="1"/>
              <a:t>#8: Good boundaries make good DRPs.</a:t>
            </a:r>
          </a:p>
        </p:txBody>
      </p:sp>
      <p:pic>
        <p:nvPicPr>
          <p:cNvPr id="4" name="Picture 4" descr="Spoof of The Giving Tree illustration. The tree's branches are crossed downward toward the trunk, resembling hands on the hips. The boy stands in front of the tree, reaching out. The illustration reads:  The tree said, 'No, it's time we set some boundaries.' And the tree was happy.&quot;">
            <a:extLst>
              <a:ext uri="{FF2B5EF4-FFF2-40B4-BE49-F238E27FC236}">
                <a16:creationId xmlns:a16="http://schemas.microsoft.com/office/drawing/2014/main" id="{2E29D60E-53C9-F1FA-43F0-77BE14AD581E}"/>
              </a:ext>
            </a:extLst>
          </p:cNvPr>
          <p:cNvPicPr>
            <a:picLocks noChangeAspect="1"/>
          </p:cNvPicPr>
          <p:nvPr/>
        </p:nvPicPr>
        <p:blipFill rotWithShape="1">
          <a:blip r:embed="rId3"/>
          <a:srcRect r="-2" b="2867"/>
          <a:stretch/>
        </p:blipFill>
        <p:spPr>
          <a:xfrm>
            <a:off x="20" y="10"/>
            <a:ext cx="6758837"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C745A498-9A36-4C6A-B759-A022EEF7C9DC}"/>
              </a:ext>
            </a:extLst>
          </p:cNvPr>
          <p:cNvSpPr>
            <a:spLocks noGrp="1"/>
          </p:cNvSpPr>
          <p:nvPr>
            <p:ph idx="1"/>
          </p:nvPr>
        </p:nvSpPr>
        <p:spPr>
          <a:xfrm>
            <a:off x="6665622" y="2194102"/>
            <a:ext cx="5354448" cy="3908586"/>
          </a:xfrm>
        </p:spPr>
        <p:txBody>
          <a:bodyPr vert="horz" lIns="91440" tIns="45720" rIns="91440" bIns="45720" rtlCol="0" anchor="t">
            <a:normAutofit/>
          </a:bodyPr>
          <a:lstStyle/>
          <a:p>
            <a:r>
              <a:rPr lang="en-US" sz="3200"/>
              <a:t>Don’t let “emergencies” take over your work. </a:t>
            </a:r>
            <a:endParaRPr lang="en-US" sz="3200">
              <a:cs typeface="Calibri"/>
            </a:endParaRPr>
          </a:p>
          <a:p>
            <a:r>
              <a:rPr lang="en-US" sz="3200"/>
              <a:t>Students can be held responsible for meeting reasonable standards.</a:t>
            </a:r>
            <a:endParaRPr lang="en-US" sz="3200">
              <a:ea typeface="+mn-lt"/>
              <a:cs typeface="+mn-lt"/>
            </a:endParaRPr>
          </a:p>
          <a:p>
            <a:r>
              <a:rPr lang="en-US" sz="3200">
                <a:ea typeface="+mn-lt"/>
                <a:cs typeface="+mn-lt"/>
              </a:rPr>
              <a:t>Protect your own peace </a:t>
            </a:r>
            <a:endParaRPr lang="en-US" sz="3200">
              <a:cs typeface="Calibri" panose="020F0502020204030204"/>
            </a:endParaRPr>
          </a:p>
          <a:p>
            <a:endParaRPr lang="en-US" sz="2000"/>
          </a:p>
        </p:txBody>
      </p:sp>
    </p:spTree>
    <p:extLst>
      <p:ext uri="{BB962C8B-B14F-4D97-AF65-F5344CB8AC3E}">
        <p14:creationId xmlns:p14="http://schemas.microsoft.com/office/powerpoint/2010/main" val="2237199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81486D-A3D4-49F4-BFBA-644E7B15AC56}"/>
              </a:ext>
            </a:extLst>
          </p:cNvPr>
          <p:cNvSpPr>
            <a:spLocks noGrp="1"/>
          </p:cNvSpPr>
          <p:nvPr>
            <p:ph type="title"/>
          </p:nvPr>
        </p:nvSpPr>
        <p:spPr>
          <a:xfrm>
            <a:off x="1137035" y="609600"/>
            <a:ext cx="3595678" cy="1330839"/>
          </a:xfrm>
        </p:spPr>
        <p:txBody>
          <a:bodyPr>
            <a:normAutofit/>
          </a:bodyPr>
          <a:lstStyle/>
          <a:p>
            <a:r>
              <a:rPr lang="en-US" b="1"/>
              <a:t>#9: Own your expertise</a:t>
            </a:r>
          </a:p>
        </p:txBody>
      </p:sp>
      <p:sp>
        <p:nvSpPr>
          <p:cNvPr id="3" name="Content Placeholder 2">
            <a:extLst>
              <a:ext uri="{FF2B5EF4-FFF2-40B4-BE49-F238E27FC236}">
                <a16:creationId xmlns:a16="http://schemas.microsoft.com/office/drawing/2014/main" id="{C745A498-9A36-4C6A-B759-A022EEF7C9DC}"/>
              </a:ext>
            </a:extLst>
          </p:cNvPr>
          <p:cNvSpPr>
            <a:spLocks noGrp="1"/>
          </p:cNvSpPr>
          <p:nvPr>
            <p:ph idx="1"/>
          </p:nvPr>
        </p:nvSpPr>
        <p:spPr>
          <a:xfrm>
            <a:off x="1137034" y="2194102"/>
            <a:ext cx="3158741" cy="3908586"/>
          </a:xfrm>
        </p:spPr>
        <p:txBody>
          <a:bodyPr vert="horz" lIns="91440" tIns="45720" rIns="91440" bIns="45720" rtlCol="0" anchor="t">
            <a:normAutofit/>
          </a:bodyPr>
          <a:lstStyle/>
          <a:p>
            <a:r>
              <a:rPr lang="en-US" sz="2000" dirty="0"/>
              <a:t> Educate your boss so you have backup.</a:t>
            </a:r>
            <a:endParaRPr lang="en-US" sz="2000" dirty="0">
              <a:cs typeface="Calibri"/>
            </a:endParaRPr>
          </a:p>
          <a:p>
            <a:r>
              <a:rPr lang="en-US" sz="2000" dirty="0"/>
              <a:t> You/your office may be the only ones who actually know how this works</a:t>
            </a:r>
            <a:endParaRPr lang="en-US" sz="2000" dirty="0">
              <a:cs typeface="Calibri"/>
            </a:endParaRPr>
          </a:p>
          <a:p>
            <a:r>
              <a:rPr lang="en-US" sz="2000" dirty="0"/>
              <a:t>Numbers don’t mean the same thing to outside people. </a:t>
            </a:r>
          </a:p>
          <a:p>
            <a:r>
              <a:rPr lang="en-US" sz="2000" dirty="0"/>
              <a:t>Learn to tell your story in a meaningful way. </a:t>
            </a:r>
            <a:endParaRPr lang="en-US" sz="2000" dirty="0">
              <a:cs typeface="Calibri" panose="020F0502020204030204"/>
            </a:endParaRPr>
          </a:p>
          <a:p>
            <a:endParaRPr lang="en-US" sz="2000"/>
          </a:p>
        </p:txBody>
      </p:sp>
      <p:pic>
        <p:nvPicPr>
          <p:cNvPr id="5" name="Picture 5" descr="A meme from a scene in the film &quot;The Chronicles of Narnia.&quot; The magical king lion, Aslan, stands proudly in front of his tent and says &quot;Do not cite the deep magic to me, witch. I was there when it was written.&quot;">
            <a:extLst>
              <a:ext uri="{FF2B5EF4-FFF2-40B4-BE49-F238E27FC236}">
                <a16:creationId xmlns:a16="http://schemas.microsoft.com/office/drawing/2014/main" id="{8A133E45-C1D1-69EC-EC6D-10D42E8E1EFC}"/>
              </a:ext>
            </a:extLst>
          </p:cNvPr>
          <p:cNvPicPr>
            <a:picLocks noChangeAspect="1"/>
          </p:cNvPicPr>
          <p:nvPr/>
        </p:nvPicPr>
        <p:blipFill>
          <a:blip r:embed="rId3"/>
          <a:stretch>
            <a:fillRect/>
          </a:stretch>
        </p:blipFill>
        <p:spPr>
          <a:xfrm>
            <a:off x="5525914" y="607124"/>
            <a:ext cx="6185177" cy="6185176"/>
          </a:xfrm>
          <a:prstGeom prst="rect">
            <a:avLst/>
          </a:prstGeom>
        </p:spPr>
      </p:pic>
      <p:sp>
        <p:nvSpPr>
          <p:cNvPr id="4" name="TextBox 3">
            <a:extLst>
              <a:ext uri="{FF2B5EF4-FFF2-40B4-BE49-F238E27FC236}">
                <a16:creationId xmlns:a16="http://schemas.microsoft.com/office/drawing/2014/main" id="{C74A9C3D-6C72-2B42-1118-0DA8A6D8B636}"/>
              </a:ext>
            </a:extLst>
          </p:cNvPr>
          <p:cNvSpPr txBox="1"/>
          <p:nvPr/>
        </p:nvSpPr>
        <p:spPr>
          <a:xfrm>
            <a:off x="5519485" y="152901"/>
            <a:ext cx="6211302" cy="76944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cs typeface="Calibri"/>
              </a:rPr>
              <a:t>When an ignorant faculty member or administrator tries to tell you how the ADA works</a:t>
            </a:r>
            <a:endParaRPr lang="en-US" dirty="0"/>
          </a:p>
        </p:txBody>
      </p:sp>
    </p:spTree>
    <p:extLst>
      <p:ext uri="{BB962C8B-B14F-4D97-AF65-F5344CB8AC3E}">
        <p14:creationId xmlns:p14="http://schemas.microsoft.com/office/powerpoint/2010/main" val="775458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81486D-A3D4-49F4-BFBA-644E7B15AC56}"/>
              </a:ext>
            </a:extLst>
          </p:cNvPr>
          <p:cNvSpPr>
            <a:spLocks noGrp="1"/>
          </p:cNvSpPr>
          <p:nvPr>
            <p:ph type="title"/>
          </p:nvPr>
        </p:nvSpPr>
        <p:spPr>
          <a:xfrm>
            <a:off x="1137035" y="609600"/>
            <a:ext cx="3595678" cy="1330839"/>
          </a:xfrm>
        </p:spPr>
        <p:txBody>
          <a:bodyPr>
            <a:normAutofit/>
          </a:bodyPr>
          <a:lstStyle/>
          <a:p>
            <a:r>
              <a:rPr lang="en-US" sz="3400" b="1"/>
              <a:t>#10: Build bridges, don't burn them</a:t>
            </a:r>
            <a:endParaRPr lang="en-US" sz="3400" b="1">
              <a:cs typeface="Calibri Light"/>
            </a:endParaRPr>
          </a:p>
        </p:txBody>
      </p:sp>
      <p:sp>
        <p:nvSpPr>
          <p:cNvPr id="3" name="Content Placeholder 2">
            <a:extLst>
              <a:ext uri="{FF2B5EF4-FFF2-40B4-BE49-F238E27FC236}">
                <a16:creationId xmlns:a16="http://schemas.microsoft.com/office/drawing/2014/main" id="{C745A498-9A36-4C6A-B759-A022EEF7C9DC}"/>
              </a:ext>
            </a:extLst>
          </p:cNvPr>
          <p:cNvSpPr>
            <a:spLocks noGrp="1"/>
          </p:cNvSpPr>
          <p:nvPr>
            <p:ph idx="1"/>
          </p:nvPr>
        </p:nvSpPr>
        <p:spPr>
          <a:xfrm>
            <a:off x="267878" y="2241727"/>
            <a:ext cx="4408896" cy="4278380"/>
          </a:xfrm>
        </p:spPr>
        <p:txBody>
          <a:bodyPr vert="horz" lIns="91440" tIns="45720" rIns="91440" bIns="45720" rtlCol="0" anchor="t">
            <a:normAutofit/>
          </a:bodyPr>
          <a:lstStyle/>
          <a:p>
            <a:r>
              <a:rPr lang="en-US" sz="2400" dirty="0"/>
              <a:t>Accessibility doesn’t happen in a vacuum.</a:t>
            </a:r>
            <a:endParaRPr lang="en-US" sz="2400" dirty="0">
              <a:cs typeface="Calibri"/>
            </a:endParaRPr>
          </a:p>
          <a:p>
            <a:r>
              <a:rPr lang="en-US" sz="2400" dirty="0">
                <a:cs typeface="Calibri"/>
              </a:rPr>
              <a:t>Find allies and build relationships.</a:t>
            </a:r>
          </a:p>
          <a:p>
            <a:r>
              <a:rPr lang="en-US" sz="2400" dirty="0">
                <a:cs typeface="Calibri"/>
              </a:rPr>
              <a:t>Legal language and lingo aren't always welcoming or persuasive. </a:t>
            </a:r>
          </a:p>
          <a:p>
            <a:r>
              <a:rPr lang="en-US" sz="2400" dirty="0">
                <a:cs typeface="Calibri"/>
              </a:rPr>
              <a:t>Add choice to the conversation where you can.</a:t>
            </a:r>
            <a:endParaRPr lang="en-US" sz="2400" dirty="0"/>
          </a:p>
          <a:p>
            <a:r>
              <a:rPr lang="en-US" sz="2400" dirty="0">
                <a:cs typeface="Calibri" panose="020F0502020204030204"/>
              </a:rPr>
              <a:t>"We all have the same goal."</a:t>
            </a:r>
          </a:p>
          <a:p>
            <a:endParaRPr lang="en-US" sz="2000"/>
          </a:p>
          <a:p>
            <a:endParaRPr lang="en-US" sz="2000">
              <a:cs typeface="Calibri" panose="020F0502020204030204"/>
            </a:endParaRPr>
          </a:p>
        </p:txBody>
      </p:sp>
      <p:pic>
        <p:nvPicPr>
          <p:cNvPr id="5" name="Picture 5" descr="Cover of How to Win Friends and Influence People by Dale Carnegie">
            <a:extLst>
              <a:ext uri="{FF2B5EF4-FFF2-40B4-BE49-F238E27FC236}">
                <a16:creationId xmlns:a16="http://schemas.microsoft.com/office/drawing/2014/main" id="{5F929015-54D7-C628-B67D-389B42231786}"/>
              </a:ext>
            </a:extLst>
          </p:cNvPr>
          <p:cNvPicPr>
            <a:picLocks noChangeAspect="1"/>
          </p:cNvPicPr>
          <p:nvPr/>
        </p:nvPicPr>
        <p:blipFill rotWithShape="1">
          <a:blip r:embed="rId3"/>
          <a:srcRect t="5559" r="1" b="27933"/>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13591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E7F407-3373-471F-5824-17CA40EC22BB}"/>
              </a:ext>
            </a:extLst>
          </p:cNvPr>
          <p:cNvSpPr>
            <a:spLocks noGrp="1"/>
          </p:cNvSpPr>
          <p:nvPr>
            <p:ph type="title"/>
          </p:nvPr>
        </p:nvSpPr>
        <p:spPr>
          <a:xfrm>
            <a:off x="773408" y="992094"/>
            <a:ext cx="3616913" cy="1366411"/>
          </a:xfrm>
        </p:spPr>
        <p:txBody>
          <a:bodyPr vert="horz" lIns="91440" tIns="45720" rIns="91440" bIns="45720" rtlCol="0" anchor="b">
            <a:normAutofit/>
          </a:bodyPr>
          <a:lstStyle/>
          <a:p>
            <a:pPr algn="ctr"/>
            <a:r>
              <a:rPr lang="en-US" sz="4400" kern="1200">
                <a:solidFill>
                  <a:schemeClr val="tx1"/>
                </a:solidFill>
                <a:latin typeface="+mj-lt"/>
                <a:ea typeface="+mj-ea"/>
                <a:cs typeface="+mj-cs"/>
              </a:rPr>
              <a:t>Q&amp;A or Discussion</a:t>
            </a:r>
          </a:p>
        </p:txBody>
      </p:sp>
      <p:sp>
        <p:nvSpPr>
          <p:cNvPr id="3" name="Text Placeholder 2">
            <a:extLst>
              <a:ext uri="{FF2B5EF4-FFF2-40B4-BE49-F238E27FC236}">
                <a16:creationId xmlns:a16="http://schemas.microsoft.com/office/drawing/2014/main" id="{4D9BD2EF-74EE-B11D-D171-B7FF138A90E9}"/>
              </a:ext>
            </a:extLst>
          </p:cNvPr>
          <p:cNvSpPr>
            <a:spLocks noGrp="1"/>
          </p:cNvSpPr>
          <p:nvPr>
            <p:ph type="body" idx="1"/>
          </p:nvPr>
        </p:nvSpPr>
        <p:spPr>
          <a:xfrm>
            <a:off x="770069" y="2811566"/>
            <a:ext cx="3946867" cy="2446530"/>
          </a:xfrm>
        </p:spPr>
        <p:txBody>
          <a:bodyPr vert="horz" lIns="91440" tIns="45720" rIns="91440" bIns="45720" rtlCol="0" anchor="t">
            <a:noAutofit/>
          </a:bodyPr>
          <a:lstStyle/>
          <a:p>
            <a:pPr algn="ctr"/>
            <a:r>
              <a:rPr lang="en-US" sz="3200" kern="1200">
                <a:solidFill>
                  <a:schemeClr val="tx1"/>
                </a:solidFill>
                <a:latin typeface="+mn-lt"/>
                <a:ea typeface="+mn-ea"/>
                <a:cs typeface="+mn-cs"/>
              </a:rPr>
              <a:t>What lessons did you learn the hard way? </a:t>
            </a:r>
            <a:endParaRPr lang="en-US" sz="3200" kern="1200">
              <a:solidFill>
                <a:schemeClr val="tx1"/>
              </a:solidFill>
              <a:latin typeface="+mn-lt"/>
              <a:cs typeface="Calibri"/>
            </a:endParaRPr>
          </a:p>
          <a:p>
            <a:pPr algn="ctr"/>
            <a:r>
              <a:rPr lang="en-US" sz="3200" kern="1200">
                <a:solidFill>
                  <a:schemeClr val="tx1"/>
                </a:solidFill>
                <a:latin typeface="+mn-lt"/>
                <a:ea typeface="+mn-ea"/>
                <a:cs typeface="+mn-cs"/>
              </a:rPr>
              <a:t>What do you wish someone had told you at the beginning of your DRP career?</a:t>
            </a:r>
            <a:endParaRPr lang="en-US" sz="3200" kern="1200">
              <a:solidFill>
                <a:schemeClr val="tx1"/>
              </a:solidFill>
              <a:latin typeface="+mn-lt"/>
              <a:cs typeface="Calibri"/>
            </a:endParaRPr>
          </a:p>
        </p:txBody>
      </p:sp>
      <p:pic>
        <p:nvPicPr>
          <p:cNvPr id="4" name="Picture 4" descr="Yellow road sign reading &quot;Caution hard lesson ahead!&quot; against a blue background">
            <a:extLst>
              <a:ext uri="{FF2B5EF4-FFF2-40B4-BE49-F238E27FC236}">
                <a16:creationId xmlns:a16="http://schemas.microsoft.com/office/drawing/2014/main" id="{B563501C-D302-B11B-C43F-1C5AD3941A3F}"/>
              </a:ext>
            </a:extLst>
          </p:cNvPr>
          <p:cNvPicPr>
            <a:picLocks noChangeAspect="1"/>
          </p:cNvPicPr>
          <p:nvPr/>
        </p:nvPicPr>
        <p:blipFill>
          <a:blip r:embed="rId2"/>
          <a:stretch>
            <a:fillRect/>
          </a:stretch>
        </p:blipFill>
        <p:spPr>
          <a:xfrm>
            <a:off x="5895751" y="802609"/>
            <a:ext cx="5708649" cy="5222806"/>
          </a:xfrm>
          <a:prstGeom prst="rect">
            <a:avLst/>
          </a:prstGeom>
        </p:spPr>
      </p:pic>
    </p:spTree>
    <p:extLst>
      <p:ext uri="{BB962C8B-B14F-4D97-AF65-F5344CB8AC3E}">
        <p14:creationId xmlns:p14="http://schemas.microsoft.com/office/powerpoint/2010/main" val="394045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6795611C-7261-78E1-575E-D89CF1AA0B35}"/>
              </a:ext>
            </a:extLst>
          </p:cNvPr>
          <p:cNvSpPr>
            <a:spLocks noGrp="1"/>
          </p:cNvSpPr>
          <p:nvPr>
            <p:ph type="title"/>
          </p:nvPr>
        </p:nvSpPr>
        <p:spPr>
          <a:xfrm>
            <a:off x="265619" y="131988"/>
            <a:ext cx="5649796" cy="1800526"/>
          </a:xfrm>
        </p:spPr>
        <p:txBody>
          <a:bodyPr>
            <a:normAutofit/>
          </a:bodyPr>
          <a:lstStyle/>
          <a:p>
            <a:r>
              <a:rPr lang="en-US" b="1">
                <a:cs typeface="Calibri Light"/>
              </a:rPr>
              <a:t>Introductions &amp; Agenda</a:t>
            </a:r>
            <a:endParaRPr lang="en-US" b="1"/>
          </a:p>
        </p:txBody>
      </p:sp>
      <p:sp>
        <p:nvSpPr>
          <p:cNvPr id="3" name="Content Placeholder 2">
            <a:extLst>
              <a:ext uri="{FF2B5EF4-FFF2-40B4-BE49-F238E27FC236}">
                <a16:creationId xmlns:a16="http://schemas.microsoft.com/office/drawing/2014/main" id="{3390C9FC-889D-B487-4242-0202DD587381}"/>
              </a:ext>
            </a:extLst>
          </p:cNvPr>
          <p:cNvSpPr>
            <a:spLocks noGrp="1"/>
          </p:cNvSpPr>
          <p:nvPr>
            <p:ph idx="1"/>
          </p:nvPr>
        </p:nvSpPr>
        <p:spPr>
          <a:xfrm>
            <a:off x="589208" y="1610861"/>
            <a:ext cx="7820972" cy="4628730"/>
          </a:xfrm>
        </p:spPr>
        <p:txBody>
          <a:bodyPr vert="horz" lIns="91440" tIns="45720" rIns="91440" bIns="45720" rtlCol="0" anchor="t">
            <a:noAutofit/>
          </a:bodyPr>
          <a:lstStyle/>
          <a:p>
            <a:pPr marL="0" indent="0">
              <a:buNone/>
            </a:pPr>
            <a:r>
              <a:rPr lang="en-US">
                <a:cs typeface="Calibri"/>
              </a:rPr>
              <a:t>Introductions:</a:t>
            </a:r>
          </a:p>
          <a:p>
            <a:r>
              <a:rPr lang="en-US">
                <a:cs typeface="Calibri"/>
              </a:rPr>
              <a:t>Adam </a:t>
            </a:r>
          </a:p>
          <a:p>
            <a:r>
              <a:rPr lang="en-US">
                <a:cs typeface="Calibri"/>
              </a:rPr>
              <a:t>Amanda </a:t>
            </a:r>
          </a:p>
          <a:p>
            <a:endParaRPr lang="en-US">
              <a:cs typeface="Calibri"/>
            </a:endParaRPr>
          </a:p>
          <a:p>
            <a:pPr marL="0" indent="0">
              <a:buNone/>
            </a:pPr>
            <a:r>
              <a:rPr lang="en-US">
                <a:cs typeface="Calibri"/>
              </a:rPr>
              <a:t>A few caveats about this list:</a:t>
            </a:r>
          </a:p>
          <a:p>
            <a:pPr lvl="1"/>
            <a:r>
              <a:rPr lang="en-US" sz="2800">
                <a:cs typeface="Calibri"/>
              </a:rPr>
              <a:t>Items are in no particular order.</a:t>
            </a:r>
          </a:p>
          <a:p>
            <a:pPr lvl="1"/>
            <a:r>
              <a:rPr lang="en-US" sz="2800">
                <a:cs typeface="Calibri"/>
              </a:rPr>
              <a:t>These are lessons we (or close colleagues) learned through years of working in disability resources.</a:t>
            </a:r>
          </a:p>
          <a:p>
            <a:pPr lvl="1"/>
            <a:r>
              <a:rPr lang="en-US" sz="2800">
                <a:cs typeface="Calibri"/>
              </a:rPr>
              <a:t>Your mileage may vary.</a:t>
            </a:r>
          </a:p>
          <a:p>
            <a:pPr lvl="1"/>
            <a:endParaRPr lang="en-US" sz="2000">
              <a:cs typeface="Calibri"/>
            </a:endParaRPr>
          </a:p>
          <a:p>
            <a:endParaRPr lang="en-US" sz="2000">
              <a:cs typeface="Calibri"/>
            </a:endParaRPr>
          </a:p>
        </p:txBody>
      </p:sp>
      <p:pic>
        <p:nvPicPr>
          <p:cNvPr id="5" name="Picture 5" descr="Kent State University seal&#10;">
            <a:extLst>
              <a:ext uri="{FF2B5EF4-FFF2-40B4-BE49-F238E27FC236}">
                <a16:creationId xmlns:a16="http://schemas.microsoft.com/office/drawing/2014/main" id="{DE6A8E41-013E-2816-3EC7-30E809232BA8}"/>
              </a:ext>
            </a:extLst>
          </p:cNvPr>
          <p:cNvPicPr>
            <a:picLocks noChangeAspect="1"/>
          </p:cNvPicPr>
          <p:nvPr/>
        </p:nvPicPr>
        <p:blipFill>
          <a:blip r:embed="rId2"/>
          <a:stretch>
            <a:fillRect/>
          </a:stretch>
        </p:blipFill>
        <p:spPr>
          <a:xfrm>
            <a:off x="9254705" y="3928997"/>
            <a:ext cx="1877115" cy="1844387"/>
          </a:xfrm>
          <a:prstGeom prst="rect">
            <a:avLst/>
          </a:prstGeom>
        </p:spPr>
      </p:pic>
      <p:pic>
        <p:nvPicPr>
          <p:cNvPr id="6" name="Picture 6" descr="The Ohio State University logo with the red block O.">
            <a:extLst>
              <a:ext uri="{FF2B5EF4-FFF2-40B4-BE49-F238E27FC236}">
                <a16:creationId xmlns:a16="http://schemas.microsoft.com/office/drawing/2014/main" id="{1E73AB05-44CB-5143-96BA-CECC8A6805E6}"/>
              </a:ext>
            </a:extLst>
          </p:cNvPr>
          <p:cNvPicPr>
            <a:picLocks noChangeAspect="1"/>
          </p:cNvPicPr>
          <p:nvPr/>
        </p:nvPicPr>
        <p:blipFill>
          <a:blip r:embed="rId3"/>
          <a:stretch>
            <a:fillRect/>
          </a:stretch>
        </p:blipFill>
        <p:spPr>
          <a:xfrm>
            <a:off x="8363952" y="1034516"/>
            <a:ext cx="3655595" cy="1931469"/>
          </a:xfrm>
          <a:prstGeom prst="rect">
            <a:avLst/>
          </a:prstGeom>
        </p:spPr>
      </p:pic>
    </p:spTree>
    <p:extLst>
      <p:ext uri="{BB962C8B-B14F-4D97-AF65-F5344CB8AC3E}">
        <p14:creationId xmlns:p14="http://schemas.microsoft.com/office/powerpoint/2010/main" val="7433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534190-7E9A-4099-A8E6-B3D7ED0E3289}"/>
              </a:ext>
            </a:extLst>
          </p:cNvPr>
          <p:cNvSpPr>
            <a:spLocks noGrp="1"/>
          </p:cNvSpPr>
          <p:nvPr>
            <p:ph type="title"/>
          </p:nvPr>
        </p:nvSpPr>
        <p:spPr>
          <a:xfrm>
            <a:off x="640080" y="325369"/>
            <a:ext cx="4368602" cy="1956841"/>
          </a:xfrm>
        </p:spPr>
        <p:txBody>
          <a:bodyPr anchor="b">
            <a:normAutofit/>
          </a:bodyPr>
          <a:lstStyle/>
          <a:p>
            <a:r>
              <a:rPr lang="en-US" sz="5400" b="1"/>
              <a:t>#1. Don’t stop interacting! </a:t>
            </a:r>
            <a:endParaRPr lang="en-US"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E2A1A5-02BE-410A-9641-A7F5946F8D41}"/>
              </a:ext>
            </a:extLst>
          </p:cNvPr>
          <p:cNvSpPr>
            <a:spLocks noGrp="1"/>
          </p:cNvSpPr>
          <p:nvPr>
            <p:ph idx="1"/>
          </p:nvPr>
        </p:nvSpPr>
        <p:spPr>
          <a:xfrm>
            <a:off x="326930" y="2872899"/>
            <a:ext cx="4880328" cy="3623380"/>
          </a:xfrm>
        </p:spPr>
        <p:txBody>
          <a:bodyPr vert="horz" lIns="91440" tIns="45720" rIns="91440" bIns="45720" rtlCol="0" anchor="t">
            <a:normAutofit/>
          </a:bodyPr>
          <a:lstStyle/>
          <a:p>
            <a:r>
              <a:rPr lang="en-US" sz="2200" dirty="0"/>
              <a:t>The interactive process is your best friend. Use it even when it annoys you, like an older sibling that has to be right all the time.</a:t>
            </a:r>
            <a:endParaRPr lang="en-US" sz="2200" dirty="0">
              <a:cs typeface="Calibri"/>
            </a:endParaRPr>
          </a:p>
          <a:p>
            <a:r>
              <a:rPr lang="en-US" sz="2200" dirty="0">
                <a:cs typeface="Calibri"/>
              </a:rPr>
              <a:t>If you haven't interacted with the student and the instructor, you're not done.</a:t>
            </a:r>
          </a:p>
          <a:p>
            <a:r>
              <a:rPr lang="en-US" sz="2200" dirty="0">
                <a:cs typeface="Calibri"/>
              </a:rPr>
              <a:t>OCR will always check for interaction</a:t>
            </a:r>
          </a:p>
          <a:p>
            <a:endParaRPr lang="en-US" sz="2200">
              <a:cs typeface="Calibri"/>
            </a:endParaRPr>
          </a:p>
        </p:txBody>
      </p:sp>
      <p:pic>
        <p:nvPicPr>
          <p:cNvPr id="4" name="Picture 4" descr="Cover of Journey's Don't Stop Believin' album featuring five white men looking smugly at the camera. The word &quot;believin&quot; has been crossed out, replaced with the word &quot;interactin'&quot;.">
            <a:extLst>
              <a:ext uri="{FF2B5EF4-FFF2-40B4-BE49-F238E27FC236}">
                <a16:creationId xmlns:a16="http://schemas.microsoft.com/office/drawing/2014/main" id="{1254C7F4-64EF-B30C-FB5E-CD6BEC89DAB9}"/>
              </a:ext>
            </a:extLst>
          </p:cNvPr>
          <p:cNvPicPr>
            <a:picLocks noChangeAspect="1"/>
          </p:cNvPicPr>
          <p:nvPr/>
        </p:nvPicPr>
        <p:blipFill rotWithShape="1">
          <a:blip r:embed="rId3"/>
          <a:srcRect l="1053" r="4438" b="1"/>
          <a:stretch/>
        </p:blipFill>
        <p:spPr>
          <a:xfrm>
            <a:off x="5363893" y="52201"/>
            <a:ext cx="6826584" cy="680579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peech Bubble: Rectangle with Corners Rounded 4">
            <a:extLst>
              <a:ext uri="{FF2B5EF4-FFF2-40B4-BE49-F238E27FC236}">
                <a16:creationId xmlns:a16="http://schemas.microsoft.com/office/drawing/2014/main" id="{160FD74E-B4EC-1972-CC35-F2CDEC956B55}"/>
              </a:ext>
            </a:extLst>
          </p:cNvPr>
          <p:cNvSpPr/>
          <p:nvPr/>
        </p:nvSpPr>
        <p:spPr>
          <a:xfrm>
            <a:off x="7523746" y="1718991"/>
            <a:ext cx="2807367" cy="66173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cs typeface="Calibri"/>
              </a:rPr>
              <a:t>"Hold on to that PRO-CE-E-E-ESS!"</a:t>
            </a:r>
          </a:p>
        </p:txBody>
      </p:sp>
      <p:sp>
        <p:nvSpPr>
          <p:cNvPr id="13" name="Rectangle 12">
            <a:extLst>
              <a:ext uri="{FF2B5EF4-FFF2-40B4-BE49-F238E27FC236}">
                <a16:creationId xmlns:a16="http://schemas.microsoft.com/office/drawing/2014/main" id="{40D71D27-9E02-DF0D-6898-79091B1B0912}"/>
              </a:ext>
              <a:ext uri="{C183D7F6-B498-43B3-948B-1728B52AA6E4}">
                <adec:decorative xmlns:adec="http://schemas.microsoft.com/office/drawing/2017/decorative" val="1"/>
              </a:ext>
            </a:extLst>
          </p:cNvPr>
          <p:cNvSpPr/>
          <p:nvPr/>
        </p:nvSpPr>
        <p:spPr>
          <a:xfrm>
            <a:off x="9046630" y="1228014"/>
            <a:ext cx="1443790" cy="802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4CEFADD-31E5-29F9-3E90-422ECFC743A9}"/>
              </a:ext>
            </a:extLst>
          </p:cNvPr>
          <p:cNvSpPr txBox="1"/>
          <p:nvPr/>
        </p:nvSpPr>
        <p:spPr>
          <a:xfrm>
            <a:off x="10444913" y="995111"/>
            <a:ext cx="17972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chemeClr val="bg1"/>
                </a:solidFill>
                <a:cs typeface="Calibri"/>
              </a:rPr>
              <a:t>INTERACTIN'</a:t>
            </a:r>
          </a:p>
        </p:txBody>
      </p:sp>
    </p:spTree>
    <p:extLst>
      <p:ext uri="{BB962C8B-B14F-4D97-AF65-F5344CB8AC3E}">
        <p14:creationId xmlns:p14="http://schemas.microsoft.com/office/powerpoint/2010/main" val="4077724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81486D-A3D4-49F4-BFBA-644E7B15AC56}"/>
              </a:ext>
            </a:extLst>
          </p:cNvPr>
          <p:cNvSpPr>
            <a:spLocks noGrp="1"/>
          </p:cNvSpPr>
          <p:nvPr>
            <p:ph type="title"/>
          </p:nvPr>
        </p:nvSpPr>
        <p:spPr>
          <a:xfrm>
            <a:off x="6513788" y="365125"/>
            <a:ext cx="5351489" cy="1807305"/>
          </a:xfrm>
        </p:spPr>
        <p:txBody>
          <a:bodyPr>
            <a:normAutofit/>
          </a:bodyPr>
          <a:lstStyle/>
          <a:p>
            <a:r>
              <a:rPr lang="en-US" b="1"/>
              <a:t>#2: Build a good process and follow it.</a:t>
            </a:r>
            <a:endParaRPr lang="en-US" b="1">
              <a:cs typeface="Calibri Light"/>
            </a:endParaRPr>
          </a:p>
        </p:txBody>
      </p:sp>
      <p:pic>
        <p:nvPicPr>
          <p:cNvPr id="5" name="Picture 5" descr="A meme of a person taking a giant step up a staircase, skipping multiple steps in-between. The person is labeled &quot;well-meaning DRP&quot; and each step is labeled as follows: talking to students, reviewing 3rd party doc, and consultation.">
            <a:extLst>
              <a:ext uri="{FF2B5EF4-FFF2-40B4-BE49-F238E27FC236}">
                <a16:creationId xmlns:a16="http://schemas.microsoft.com/office/drawing/2014/main" id="{DFE02DC0-F884-5EE5-6E6B-09FAB94AADFB}"/>
              </a:ext>
            </a:extLst>
          </p:cNvPr>
          <p:cNvPicPr>
            <a:picLocks noChangeAspect="1"/>
          </p:cNvPicPr>
          <p:nvPr/>
        </p:nvPicPr>
        <p:blipFill rotWithShape="1">
          <a:blip r:embed="rId3"/>
          <a:srcRect t="10022" r="2" b="2"/>
          <a:stretch/>
        </p:blipFill>
        <p:spPr>
          <a:xfrm>
            <a:off x="20" y="10"/>
            <a:ext cx="65132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745A498-9A36-4C6A-B759-A022EEF7C9DC}"/>
              </a:ext>
            </a:extLst>
          </p:cNvPr>
          <p:cNvSpPr>
            <a:spLocks noGrp="1"/>
          </p:cNvSpPr>
          <p:nvPr>
            <p:ph idx="1"/>
          </p:nvPr>
        </p:nvSpPr>
        <p:spPr>
          <a:xfrm>
            <a:off x="6609038" y="2173623"/>
            <a:ext cx="5518502" cy="4595227"/>
          </a:xfrm>
        </p:spPr>
        <p:txBody>
          <a:bodyPr vert="horz" lIns="91440" tIns="45720" rIns="91440" bIns="45720" rtlCol="0" anchor="t">
            <a:normAutofit/>
          </a:bodyPr>
          <a:lstStyle/>
          <a:p>
            <a:r>
              <a:rPr lang="en-US" sz="3200" dirty="0">
                <a:ea typeface="+mn-lt"/>
                <a:cs typeface="+mn-lt"/>
              </a:rPr>
              <a:t>Don't skip steps, even if you think you know what the outcome will be.</a:t>
            </a:r>
          </a:p>
          <a:p>
            <a:pPr lvl="1"/>
            <a:r>
              <a:rPr lang="en-US" dirty="0">
                <a:ea typeface="+mn-lt"/>
                <a:cs typeface="+mn-lt"/>
              </a:rPr>
              <a:t>Fundamental alteration determination (Wynne v. Tufts)</a:t>
            </a:r>
          </a:p>
          <a:p>
            <a:r>
              <a:rPr lang="en-US" sz="3200" dirty="0"/>
              <a:t>There is no matrix of X disability = Y accommodation. </a:t>
            </a:r>
            <a:endParaRPr lang="en-US" sz="3200" dirty="0">
              <a:cs typeface="Calibri" panose="020F0502020204030204"/>
            </a:endParaRPr>
          </a:p>
          <a:p>
            <a:pPr marL="0" indent="0">
              <a:buNone/>
            </a:pPr>
            <a:endParaRPr lang="en-US" sz="2400">
              <a:cs typeface="Calibri" panose="020F0502020204030204"/>
            </a:endParaRPr>
          </a:p>
          <a:p>
            <a:pPr marL="0" indent="0">
              <a:buNone/>
            </a:pPr>
            <a:endParaRPr lang="en-US" sz="2000">
              <a:cs typeface="Calibri" panose="020F0502020204030204"/>
            </a:endParaRPr>
          </a:p>
          <a:p>
            <a:pPr marL="0" indent="0">
              <a:buNone/>
            </a:pPr>
            <a:endParaRPr lang="en-US" sz="2000">
              <a:ea typeface="+mn-lt"/>
              <a:cs typeface="+mn-lt"/>
            </a:endParaRPr>
          </a:p>
          <a:p>
            <a:endParaRPr lang="en-US" sz="2000">
              <a:cs typeface="Calibri" panose="020F0502020204030204"/>
            </a:endParaRPr>
          </a:p>
        </p:txBody>
      </p:sp>
      <p:sp>
        <p:nvSpPr>
          <p:cNvPr id="6" name="Arrow: Left 5">
            <a:extLst>
              <a:ext uri="{FF2B5EF4-FFF2-40B4-BE49-F238E27FC236}">
                <a16:creationId xmlns:a16="http://schemas.microsoft.com/office/drawing/2014/main" id="{3518F09D-E1EB-5401-80B9-9E7960168058}"/>
              </a:ext>
              <a:ext uri="{C183D7F6-B498-43B3-948B-1728B52AA6E4}">
                <adec:decorative xmlns:adec="http://schemas.microsoft.com/office/drawing/2017/decorative" val="1"/>
              </a:ext>
            </a:extLst>
          </p:cNvPr>
          <p:cNvSpPr/>
          <p:nvPr/>
        </p:nvSpPr>
        <p:spPr>
          <a:xfrm>
            <a:off x="2469931" y="5390826"/>
            <a:ext cx="2766163" cy="79331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cs typeface="Calibri"/>
              </a:rPr>
              <a:t>Talking to students</a:t>
            </a:r>
          </a:p>
        </p:txBody>
      </p:sp>
      <p:sp>
        <p:nvSpPr>
          <p:cNvPr id="7" name="Arrow: Left 6">
            <a:extLst>
              <a:ext uri="{FF2B5EF4-FFF2-40B4-BE49-F238E27FC236}">
                <a16:creationId xmlns:a16="http://schemas.microsoft.com/office/drawing/2014/main" id="{B5F3369F-A126-CB92-FB6F-F6C94EAB9531}"/>
              </a:ext>
              <a:ext uri="{C183D7F6-B498-43B3-948B-1728B52AA6E4}">
                <adec:decorative xmlns:adec="http://schemas.microsoft.com/office/drawing/2017/decorative" val="1"/>
              </a:ext>
            </a:extLst>
          </p:cNvPr>
          <p:cNvSpPr/>
          <p:nvPr/>
        </p:nvSpPr>
        <p:spPr>
          <a:xfrm>
            <a:off x="2785451" y="4466379"/>
            <a:ext cx="3459626" cy="730684"/>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cs typeface="Calibri"/>
              </a:rPr>
              <a:t>Reviewing 3rd party doc</a:t>
            </a:r>
          </a:p>
        </p:txBody>
      </p:sp>
      <p:sp>
        <p:nvSpPr>
          <p:cNvPr id="8" name="Arrow: Left 7">
            <a:extLst>
              <a:ext uri="{FF2B5EF4-FFF2-40B4-BE49-F238E27FC236}">
                <a16:creationId xmlns:a16="http://schemas.microsoft.com/office/drawing/2014/main" id="{7A4D29E0-3E67-98B8-AF02-E236C96CA777}"/>
              </a:ext>
              <a:ext uri="{C183D7F6-B498-43B3-948B-1728B52AA6E4}">
                <adec:decorative xmlns:adec="http://schemas.microsoft.com/office/drawing/2017/decorative" val="1"/>
              </a:ext>
            </a:extLst>
          </p:cNvPr>
          <p:cNvSpPr/>
          <p:nvPr/>
        </p:nvSpPr>
        <p:spPr>
          <a:xfrm>
            <a:off x="3256448" y="3658127"/>
            <a:ext cx="2157855" cy="615450"/>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cs typeface="Calibri"/>
              </a:rPr>
              <a:t>Consultation</a:t>
            </a:r>
          </a:p>
        </p:txBody>
      </p:sp>
      <p:sp>
        <p:nvSpPr>
          <p:cNvPr id="9" name="Rectangle: Rounded Corners 8">
            <a:extLst>
              <a:ext uri="{FF2B5EF4-FFF2-40B4-BE49-F238E27FC236}">
                <a16:creationId xmlns:a16="http://schemas.microsoft.com/office/drawing/2014/main" id="{39C19B33-A7A5-D09A-F98A-2537AC0D7DC4}"/>
              </a:ext>
              <a:ext uri="{C183D7F6-B498-43B3-948B-1728B52AA6E4}">
                <adec:decorative xmlns:adec="http://schemas.microsoft.com/office/drawing/2017/decorative" val="1"/>
              </a:ext>
            </a:extLst>
          </p:cNvPr>
          <p:cNvSpPr/>
          <p:nvPr/>
        </p:nvSpPr>
        <p:spPr>
          <a:xfrm>
            <a:off x="413818" y="2824117"/>
            <a:ext cx="2049350" cy="835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cs typeface="Calibri"/>
              </a:rPr>
              <a:t>Well-meaning DRP</a:t>
            </a:r>
            <a:endParaRPr lang="en-US" sz="2400">
              <a:cs typeface="Calibri"/>
            </a:endParaRPr>
          </a:p>
        </p:txBody>
      </p:sp>
      <p:sp>
        <p:nvSpPr>
          <p:cNvPr id="11" name="Rectangle: Rounded Corners 10">
            <a:extLst>
              <a:ext uri="{FF2B5EF4-FFF2-40B4-BE49-F238E27FC236}">
                <a16:creationId xmlns:a16="http://schemas.microsoft.com/office/drawing/2014/main" id="{6B397B41-761B-1B0F-CC1C-AC76C5E5344B}"/>
              </a:ext>
              <a:ext uri="{C183D7F6-B498-43B3-948B-1728B52AA6E4}">
                <adec:decorative xmlns:adec="http://schemas.microsoft.com/office/drawing/2017/decorative" val="1"/>
              </a:ext>
            </a:extLst>
          </p:cNvPr>
          <p:cNvSpPr/>
          <p:nvPr/>
        </p:nvSpPr>
        <p:spPr>
          <a:xfrm>
            <a:off x="3368320" y="1100723"/>
            <a:ext cx="1558060" cy="91857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cs typeface="Calibri"/>
              </a:rPr>
              <a:t>Likely outcome</a:t>
            </a:r>
          </a:p>
        </p:txBody>
      </p:sp>
    </p:spTree>
    <p:extLst>
      <p:ext uri="{BB962C8B-B14F-4D97-AF65-F5344CB8AC3E}">
        <p14:creationId xmlns:p14="http://schemas.microsoft.com/office/powerpoint/2010/main" val="174561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vengers character Black Panther with his hands in front of him and the text &quot;We don't do that here.&quot;">
            <a:extLst>
              <a:ext uri="{FF2B5EF4-FFF2-40B4-BE49-F238E27FC236}">
                <a16:creationId xmlns:a16="http://schemas.microsoft.com/office/drawing/2014/main" id="{146065F5-EB4E-5D59-FBE2-BE6B2F81F4FF}"/>
              </a:ext>
            </a:extLst>
          </p:cNvPr>
          <p:cNvPicPr>
            <a:picLocks noGrp="1" noChangeAspect="1"/>
          </p:cNvPicPr>
          <p:nvPr>
            <p:ph idx="1"/>
          </p:nvPr>
        </p:nvPicPr>
        <p:blipFill rotWithShape="1">
          <a:blip r:embed="rId3"/>
          <a:srcRect r="11876"/>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BA9CE3-5C37-814A-456B-EED92EFB04F3}"/>
              </a:ext>
            </a:extLst>
          </p:cNvPr>
          <p:cNvSpPr>
            <a:spLocks noGrp="1"/>
          </p:cNvSpPr>
          <p:nvPr>
            <p:ph type="title"/>
          </p:nvPr>
        </p:nvSpPr>
        <p:spPr>
          <a:xfrm>
            <a:off x="457200" y="222250"/>
            <a:ext cx="3822189" cy="1899912"/>
          </a:xfrm>
        </p:spPr>
        <p:txBody>
          <a:bodyPr vert="horz" lIns="91440" tIns="45720" rIns="91440" bIns="45720" rtlCol="0" anchor="ctr">
            <a:normAutofit/>
          </a:bodyPr>
          <a:lstStyle/>
          <a:p>
            <a:r>
              <a:rPr lang="en-US" sz="4000" b="1"/>
              <a:t>#3. Never Say Never</a:t>
            </a:r>
          </a:p>
        </p:txBody>
      </p:sp>
      <p:sp>
        <p:nvSpPr>
          <p:cNvPr id="5" name="TextBox 4">
            <a:extLst>
              <a:ext uri="{FF2B5EF4-FFF2-40B4-BE49-F238E27FC236}">
                <a16:creationId xmlns:a16="http://schemas.microsoft.com/office/drawing/2014/main" id="{13F6A6FB-E10E-F682-3E94-93D0639EA28D}"/>
              </a:ext>
            </a:extLst>
          </p:cNvPr>
          <p:cNvSpPr txBox="1"/>
          <p:nvPr/>
        </p:nvSpPr>
        <p:spPr>
          <a:xfrm>
            <a:off x="147637" y="2410389"/>
            <a:ext cx="3822189" cy="374276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2400"/>
              <a:t>Nothing is off the table until you've gone through your processes. </a:t>
            </a:r>
            <a:endParaRPr lang="en-US" sz="2400">
              <a:cs typeface="Calibri"/>
            </a:endParaRPr>
          </a:p>
          <a:p>
            <a:pPr marL="285750" indent="-228600">
              <a:lnSpc>
                <a:spcPct val="90000"/>
              </a:lnSpc>
              <a:spcAft>
                <a:spcPts val="600"/>
              </a:spcAft>
              <a:buFont typeface="Arial" panose="020B0604020202020204" pitchFamily="34" charset="0"/>
              <a:buChar char="•"/>
            </a:pPr>
            <a:endParaRPr lang="en-US" sz="2400">
              <a:cs typeface="Calibri"/>
            </a:endParaRPr>
          </a:p>
          <a:p>
            <a:pPr marL="285750" indent="-228600">
              <a:lnSpc>
                <a:spcPct val="90000"/>
              </a:lnSpc>
              <a:spcAft>
                <a:spcPts val="600"/>
              </a:spcAft>
              <a:buFont typeface="Arial" panose="020B0604020202020204" pitchFamily="34" charset="0"/>
              <a:buChar char="•"/>
            </a:pPr>
            <a:r>
              <a:rPr lang="en-US" sz="2400"/>
              <a:t>"We're an in-person institution" … until we hit a global pandemic and realize what we can do virtually.</a:t>
            </a:r>
            <a:endParaRPr lang="en-US" sz="2400">
              <a:cs typeface="Calibri"/>
            </a:endParaRPr>
          </a:p>
        </p:txBody>
      </p:sp>
    </p:spTree>
    <p:extLst>
      <p:ext uri="{BB962C8B-B14F-4D97-AF65-F5344CB8AC3E}">
        <p14:creationId xmlns:p14="http://schemas.microsoft.com/office/powerpoint/2010/main" val="337618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881486D-A3D4-49F4-BFBA-644E7B15AC56}"/>
              </a:ext>
            </a:extLst>
          </p:cNvPr>
          <p:cNvSpPr>
            <a:spLocks noGrp="1"/>
          </p:cNvSpPr>
          <p:nvPr>
            <p:ph type="title"/>
          </p:nvPr>
        </p:nvSpPr>
        <p:spPr>
          <a:xfrm>
            <a:off x="6706186" y="467602"/>
            <a:ext cx="5272389" cy="1325563"/>
          </a:xfrm>
        </p:spPr>
        <p:txBody>
          <a:bodyPr>
            <a:normAutofit/>
          </a:bodyPr>
          <a:lstStyle/>
          <a:p>
            <a:r>
              <a:rPr lang="en-US" b="1"/>
              <a:t>#4: Trust the Process</a:t>
            </a:r>
          </a:p>
        </p:txBody>
      </p:sp>
      <p:pic>
        <p:nvPicPr>
          <p:cNvPr id="4" name="Picture 4" descr="A cartoon of a large whale breaching through the water, falling towards a ship labeled &quot;whale tours&quot; with 3 screaming people aboard. The whale says &quot;Trust Fall! LOL!!!&quot; ">
            <a:extLst>
              <a:ext uri="{FF2B5EF4-FFF2-40B4-BE49-F238E27FC236}">
                <a16:creationId xmlns:a16="http://schemas.microsoft.com/office/drawing/2014/main" id="{A4C8F9D7-9950-447F-7A4B-AC6E9DDFBADE}"/>
              </a:ext>
            </a:extLst>
          </p:cNvPr>
          <p:cNvPicPr>
            <a:picLocks noChangeAspect="1"/>
          </p:cNvPicPr>
          <p:nvPr/>
        </p:nvPicPr>
        <p:blipFill rotWithShape="1">
          <a:blip r:embed="rId3"/>
          <a:srcRect l="159" t="9226" r="28549" b="41"/>
          <a:stretch/>
        </p:blipFill>
        <p:spPr>
          <a:xfrm>
            <a:off x="463663" y="37129"/>
            <a:ext cx="5514534" cy="6773633"/>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3" name="Content Placeholder 2">
            <a:extLst>
              <a:ext uri="{FF2B5EF4-FFF2-40B4-BE49-F238E27FC236}">
                <a16:creationId xmlns:a16="http://schemas.microsoft.com/office/drawing/2014/main" id="{C745A498-9A36-4C6A-B759-A022EEF7C9DC}"/>
              </a:ext>
            </a:extLst>
          </p:cNvPr>
          <p:cNvSpPr>
            <a:spLocks noGrp="1"/>
          </p:cNvSpPr>
          <p:nvPr>
            <p:ph idx="1"/>
          </p:nvPr>
        </p:nvSpPr>
        <p:spPr>
          <a:xfrm>
            <a:off x="6491873" y="1800420"/>
            <a:ext cx="5486700" cy="3217402"/>
          </a:xfrm>
        </p:spPr>
        <p:txBody>
          <a:bodyPr vert="horz" lIns="91440" tIns="45720" rIns="91440" bIns="45720" rtlCol="0" anchor="t">
            <a:noAutofit/>
          </a:bodyPr>
          <a:lstStyle/>
          <a:p>
            <a:r>
              <a:rPr lang="en-US" dirty="0"/>
              <a:t>The process IS the right answer, even if the outcome isn't perfect.</a:t>
            </a:r>
            <a:endParaRPr lang="en-US" dirty="0">
              <a:cs typeface="Calibri"/>
            </a:endParaRPr>
          </a:p>
          <a:p>
            <a:r>
              <a:rPr lang="en-US" dirty="0">
                <a:cs typeface="Calibri"/>
              </a:rPr>
              <a:t>Students can and should use the grievance process.</a:t>
            </a:r>
          </a:p>
          <a:p>
            <a:endParaRPr lang="en-US">
              <a:cs typeface="Calibri"/>
            </a:endParaRPr>
          </a:p>
          <a:p>
            <a:r>
              <a:rPr lang="en-US" dirty="0">
                <a:cs typeface="Calibri"/>
              </a:rPr>
              <a:t>Did you:</a:t>
            </a:r>
          </a:p>
          <a:p>
            <a:pPr lvl="1"/>
            <a:r>
              <a:rPr lang="en-US" sz="2800" dirty="0">
                <a:cs typeface="Calibri"/>
              </a:rPr>
              <a:t>Follow the process?</a:t>
            </a:r>
          </a:p>
          <a:p>
            <a:pPr lvl="1"/>
            <a:r>
              <a:rPr lang="en-US" sz="2800" dirty="0">
                <a:cs typeface="Calibri"/>
              </a:rPr>
              <a:t>Gather all information?</a:t>
            </a:r>
          </a:p>
          <a:p>
            <a:pPr lvl="1"/>
            <a:r>
              <a:rPr lang="en-US" sz="2800" dirty="0">
                <a:cs typeface="Calibri"/>
              </a:rPr>
              <a:t>Act in good faith?</a:t>
            </a:r>
          </a:p>
          <a:p>
            <a:pPr lvl="1"/>
            <a:r>
              <a:rPr lang="en-US" sz="2800" dirty="0">
                <a:cs typeface="Calibri"/>
              </a:rPr>
              <a:t>Do your best?</a:t>
            </a:r>
          </a:p>
          <a:p>
            <a:pPr lvl="1"/>
            <a:endParaRPr lang="en-US" sz="1800">
              <a:cs typeface="Calibri"/>
            </a:endParaRPr>
          </a:p>
          <a:p>
            <a:endParaRPr lang="en-US" sz="1800">
              <a:cs typeface="Calibri"/>
            </a:endParaRPr>
          </a:p>
        </p:txBody>
      </p:sp>
    </p:spTree>
    <p:extLst>
      <p:ext uri="{BB962C8B-B14F-4D97-AF65-F5344CB8AC3E}">
        <p14:creationId xmlns:p14="http://schemas.microsoft.com/office/powerpoint/2010/main" val="69456687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81486D-A3D4-49F4-BFBA-644E7B15AC56}"/>
              </a:ext>
            </a:extLst>
          </p:cNvPr>
          <p:cNvSpPr>
            <a:spLocks noGrp="1"/>
          </p:cNvSpPr>
          <p:nvPr>
            <p:ph type="title"/>
          </p:nvPr>
        </p:nvSpPr>
        <p:spPr>
          <a:xfrm>
            <a:off x="378143" y="-103256"/>
            <a:ext cx="5035351" cy="1956841"/>
          </a:xfrm>
        </p:spPr>
        <p:txBody>
          <a:bodyPr anchor="b">
            <a:normAutofit/>
          </a:bodyPr>
          <a:lstStyle/>
          <a:p>
            <a:r>
              <a:rPr lang="en-US" sz="4200" b="1"/>
              <a:t>#5:</a:t>
            </a:r>
            <a:r>
              <a:rPr lang="en-US" sz="4200" b="1">
                <a:ea typeface="+mn-lt"/>
                <a:cs typeface="+mn-lt"/>
              </a:rPr>
              <a:t> Laws are landmarks, not maps</a:t>
            </a:r>
            <a:endParaRPr lang="en-US" sz="4200" b="1"/>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45A498-9A36-4C6A-B759-A022EEF7C9DC}"/>
              </a:ext>
            </a:extLst>
          </p:cNvPr>
          <p:cNvSpPr>
            <a:spLocks noGrp="1"/>
          </p:cNvSpPr>
          <p:nvPr>
            <p:ph idx="1"/>
          </p:nvPr>
        </p:nvSpPr>
        <p:spPr>
          <a:xfrm>
            <a:off x="378142" y="2789555"/>
            <a:ext cx="4636495" cy="3701667"/>
          </a:xfrm>
        </p:spPr>
        <p:txBody>
          <a:bodyPr vert="horz" lIns="91440" tIns="45720" rIns="91440" bIns="45720" rtlCol="0" anchor="t">
            <a:noAutofit/>
          </a:bodyPr>
          <a:lstStyle/>
          <a:p>
            <a:r>
              <a:rPr lang="en-US" dirty="0">
                <a:ea typeface="+mn-lt"/>
                <a:cs typeface="+mn-lt"/>
              </a:rPr>
              <a:t>Use legal cases, OCR resolutions, etc. with a grain of salt. </a:t>
            </a:r>
            <a:endParaRPr lang="en-US" sz="3600">
              <a:cs typeface="Calibri"/>
            </a:endParaRPr>
          </a:p>
          <a:p>
            <a:r>
              <a:rPr lang="en-US" dirty="0">
                <a:ea typeface="+mn-lt"/>
                <a:cs typeface="+mn-lt"/>
              </a:rPr>
              <a:t>All cases have specific details that may or may not be public. </a:t>
            </a:r>
            <a:endParaRPr lang="en-US" sz="3600">
              <a:ea typeface="+mn-lt"/>
              <a:cs typeface="+mn-lt"/>
            </a:endParaRPr>
          </a:p>
          <a:p>
            <a:r>
              <a:rPr lang="en-US" dirty="0">
                <a:ea typeface="+mn-lt"/>
                <a:cs typeface="+mn-lt"/>
              </a:rPr>
              <a:t>Circumstances change all the time; courts can take years to catch up.</a:t>
            </a:r>
            <a:endParaRPr lang="en-US" dirty="0">
              <a:cs typeface="Calibri"/>
            </a:endParaRPr>
          </a:p>
          <a:p>
            <a:endParaRPr lang="en-US" sz="2200">
              <a:cs typeface="Calibri" panose="020F0502020204030204"/>
            </a:endParaRPr>
          </a:p>
          <a:p>
            <a:endParaRPr lang="en-US" sz="2200"/>
          </a:p>
        </p:txBody>
      </p:sp>
      <p:pic>
        <p:nvPicPr>
          <p:cNvPr id="4" name="Picture 4" descr="A meme of a Jeep driving on trees to cross a valley. Text reads &quot;When you take Google maps too seriously.&quot;">
            <a:extLst>
              <a:ext uri="{FF2B5EF4-FFF2-40B4-BE49-F238E27FC236}">
                <a16:creationId xmlns:a16="http://schemas.microsoft.com/office/drawing/2014/main" id="{B62DC53D-A100-2134-0C12-9BB354CED716}"/>
              </a:ext>
            </a:extLst>
          </p:cNvPr>
          <p:cNvPicPr>
            <a:picLocks noChangeAspect="1"/>
          </p:cNvPicPr>
          <p:nvPr/>
        </p:nvPicPr>
        <p:blipFill rotWithShape="1">
          <a:blip r:embed="rId3"/>
          <a:srcRect t="302" r="-1" b="-1"/>
          <a:stretch/>
        </p:blipFill>
        <p:spPr>
          <a:xfrm>
            <a:off x="5514108" y="10"/>
            <a:ext cx="667636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11267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486D-A3D4-49F4-BFBA-644E7B15AC56}"/>
              </a:ext>
            </a:extLst>
          </p:cNvPr>
          <p:cNvSpPr>
            <a:spLocks noGrp="1"/>
          </p:cNvSpPr>
          <p:nvPr>
            <p:ph type="title"/>
          </p:nvPr>
        </p:nvSpPr>
        <p:spPr>
          <a:xfrm>
            <a:off x="6289158" y="803325"/>
            <a:ext cx="5259707" cy="1325563"/>
          </a:xfrm>
        </p:spPr>
        <p:txBody>
          <a:bodyPr>
            <a:normAutofit/>
          </a:bodyPr>
          <a:lstStyle/>
          <a:p>
            <a:r>
              <a:rPr lang="en-US" b="1"/>
              <a:t>#6: Ask for help!</a:t>
            </a:r>
          </a:p>
        </p:txBody>
      </p:sp>
      <p:sp>
        <p:nvSpPr>
          <p:cNvPr id="9" name="Freeform: Shape 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Can I phone a friend logo from Who Wants to be a Millionaire">
            <a:extLst>
              <a:ext uri="{FF2B5EF4-FFF2-40B4-BE49-F238E27FC236}">
                <a16:creationId xmlns:a16="http://schemas.microsoft.com/office/drawing/2014/main" id="{8651CE8B-7FA9-0819-026F-A97D5174D6B1}"/>
              </a:ext>
            </a:extLst>
          </p:cNvPr>
          <p:cNvPicPr>
            <a:picLocks noChangeAspect="1"/>
          </p:cNvPicPr>
          <p:nvPr/>
        </p:nvPicPr>
        <p:blipFill rotWithShape="1">
          <a:blip r:embed="rId3"/>
          <a:srcRect l="5305" r="6473"/>
          <a:stretch/>
        </p:blipFill>
        <p:spPr>
          <a:xfrm>
            <a:off x="1" y="2"/>
            <a:ext cx="6030408" cy="5127789"/>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C745A498-9A36-4C6A-B759-A022EEF7C9DC}"/>
              </a:ext>
            </a:extLst>
          </p:cNvPr>
          <p:cNvSpPr>
            <a:spLocks noGrp="1"/>
          </p:cNvSpPr>
          <p:nvPr>
            <p:ph idx="1"/>
          </p:nvPr>
        </p:nvSpPr>
        <p:spPr>
          <a:xfrm>
            <a:off x="5658127" y="2279018"/>
            <a:ext cx="5890745" cy="4137919"/>
          </a:xfrm>
        </p:spPr>
        <p:txBody>
          <a:bodyPr anchor="t">
            <a:normAutofit/>
          </a:bodyPr>
          <a:lstStyle/>
          <a:p>
            <a:r>
              <a:rPr lang="en-US" sz="3200"/>
              <a:t>You’re not alone (even if you are the only DRP on your campus)!</a:t>
            </a:r>
            <a:endParaRPr lang="en-US" sz="3200">
              <a:cs typeface="Calibri"/>
            </a:endParaRPr>
          </a:p>
          <a:p>
            <a:r>
              <a:rPr lang="en-US" sz="3200">
                <a:ea typeface="+mn-lt"/>
                <a:cs typeface="+mn-lt"/>
              </a:rPr>
              <a:t>Make general counsel your BFF </a:t>
            </a:r>
          </a:p>
          <a:p>
            <a:r>
              <a:rPr lang="en-US" sz="3200">
                <a:ea typeface="+mn-lt"/>
                <a:cs typeface="+mn-lt"/>
              </a:rPr>
              <a:t>Use Ohio AHEAD, national AHEAD, and other connections to bounce ideas off someone else</a:t>
            </a:r>
          </a:p>
          <a:p>
            <a:pPr marL="0" indent="0">
              <a:buNone/>
            </a:pPr>
            <a:endParaRPr lang="en-US">
              <a:cs typeface="Calibri"/>
            </a:endParaRPr>
          </a:p>
          <a:p>
            <a:endParaRPr lang="en-US" sz="1800">
              <a:cs typeface="Calibri" panose="020F0502020204030204"/>
            </a:endParaRPr>
          </a:p>
          <a:p>
            <a:endParaRPr lang="en-US" sz="1800"/>
          </a:p>
        </p:txBody>
      </p:sp>
    </p:spTree>
    <p:extLst>
      <p:ext uri="{BB962C8B-B14F-4D97-AF65-F5344CB8AC3E}">
        <p14:creationId xmlns:p14="http://schemas.microsoft.com/office/powerpoint/2010/main" val="371972430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486D-A3D4-49F4-BFBA-644E7B15AC56}"/>
              </a:ext>
            </a:extLst>
          </p:cNvPr>
          <p:cNvSpPr>
            <a:spLocks noGrp="1"/>
          </p:cNvSpPr>
          <p:nvPr>
            <p:ph type="title"/>
          </p:nvPr>
        </p:nvSpPr>
        <p:spPr>
          <a:xfrm>
            <a:off x="648929" y="629266"/>
            <a:ext cx="3505495" cy="1622321"/>
          </a:xfrm>
        </p:spPr>
        <p:txBody>
          <a:bodyPr>
            <a:normAutofit/>
          </a:bodyPr>
          <a:lstStyle/>
          <a:p>
            <a:r>
              <a:rPr lang="en-US" b="1"/>
              <a:t>#7: Find the actual barrier.</a:t>
            </a:r>
          </a:p>
        </p:txBody>
      </p:sp>
      <p:sp>
        <p:nvSpPr>
          <p:cNvPr id="3" name="Content Placeholder 2">
            <a:extLst>
              <a:ext uri="{FF2B5EF4-FFF2-40B4-BE49-F238E27FC236}">
                <a16:creationId xmlns:a16="http://schemas.microsoft.com/office/drawing/2014/main" id="{C745A498-9A36-4C6A-B759-A022EEF7C9DC}"/>
              </a:ext>
            </a:extLst>
          </p:cNvPr>
          <p:cNvSpPr>
            <a:spLocks noGrp="1"/>
          </p:cNvSpPr>
          <p:nvPr>
            <p:ph idx="1"/>
          </p:nvPr>
        </p:nvSpPr>
        <p:spPr>
          <a:xfrm>
            <a:off x="155873" y="2438400"/>
            <a:ext cx="4334728" cy="3785419"/>
          </a:xfrm>
        </p:spPr>
        <p:txBody>
          <a:bodyPr vert="horz" lIns="91440" tIns="45720" rIns="91440" bIns="45720" rtlCol="0" anchor="t">
            <a:noAutofit/>
          </a:bodyPr>
          <a:lstStyle/>
          <a:p>
            <a:r>
              <a:rPr lang="en-US" sz="2400" dirty="0">
                <a:cs typeface="Calibri"/>
              </a:rPr>
              <a:t>Sometimes students face challenges that aren't environmental barriers. </a:t>
            </a:r>
            <a:br>
              <a:rPr lang="en-US" sz="2400" dirty="0">
                <a:cs typeface="Calibri"/>
              </a:rPr>
            </a:br>
            <a:endParaRPr lang="en-US" sz="2400" dirty="0">
              <a:cs typeface="Calibri"/>
            </a:endParaRPr>
          </a:p>
          <a:p>
            <a:r>
              <a:rPr lang="en-US" sz="2400" dirty="0">
                <a:cs typeface="Calibri"/>
              </a:rPr>
              <a:t>Define the actual barrier to properly accommodate students.</a:t>
            </a:r>
          </a:p>
          <a:p>
            <a:pPr lvl="1"/>
            <a:r>
              <a:rPr lang="en-US" dirty="0">
                <a:cs typeface="Calibri"/>
              </a:rPr>
              <a:t>Internal (procrastination, avoidance, etc.)</a:t>
            </a:r>
          </a:p>
          <a:p>
            <a:pPr lvl="1"/>
            <a:r>
              <a:rPr lang="en-US" dirty="0">
                <a:cs typeface="Calibri"/>
              </a:rPr>
              <a:t>External (time, physical, format)</a:t>
            </a:r>
          </a:p>
          <a:p>
            <a:pPr lvl="1"/>
            <a:endParaRPr lang="en-US" sz="2000">
              <a:cs typeface="Calibri"/>
            </a:endParaRPr>
          </a:p>
          <a:p>
            <a:pPr lvl="1"/>
            <a:endParaRPr lang="en-US" sz="2000">
              <a:cs typeface="Calibri"/>
            </a:endParaRPr>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meme from the show Parks and Recreation. A spoiled adult daughter says to her father &quot;I have done nothing wrong, ever, in my life.&quot; The daughter is labeled: &quot;That&quot; Student. ">
            <a:extLst>
              <a:ext uri="{FF2B5EF4-FFF2-40B4-BE49-F238E27FC236}">
                <a16:creationId xmlns:a16="http://schemas.microsoft.com/office/drawing/2014/main" id="{EB942465-B0DA-0AD8-D153-2F8B669FF6EA}"/>
              </a:ext>
            </a:extLst>
          </p:cNvPr>
          <p:cNvPicPr>
            <a:picLocks noChangeAspect="1"/>
          </p:cNvPicPr>
          <p:nvPr/>
        </p:nvPicPr>
        <p:blipFill>
          <a:blip r:embed="rId3"/>
          <a:stretch>
            <a:fillRect/>
          </a:stretch>
        </p:blipFill>
        <p:spPr>
          <a:xfrm>
            <a:off x="5405862" y="1207749"/>
            <a:ext cx="6019331" cy="4439256"/>
          </a:xfrm>
          <a:prstGeom prst="rect">
            <a:avLst/>
          </a:prstGeom>
          <a:effectLst/>
        </p:spPr>
      </p:pic>
      <p:sp>
        <p:nvSpPr>
          <p:cNvPr id="6" name="TextBox 5">
            <a:extLst>
              <a:ext uri="{FF2B5EF4-FFF2-40B4-BE49-F238E27FC236}">
                <a16:creationId xmlns:a16="http://schemas.microsoft.com/office/drawing/2014/main" id="{1D61C536-2802-95E2-A07A-7556E118D155}"/>
              </a:ext>
            </a:extLst>
          </p:cNvPr>
          <p:cNvSpPr txBox="1"/>
          <p:nvPr/>
        </p:nvSpPr>
        <p:spPr>
          <a:xfrm>
            <a:off x="5992345" y="1848971"/>
            <a:ext cx="2053477"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1">
                    <a:lumMod val="95000"/>
                    <a:lumOff val="5000"/>
                  </a:schemeClr>
                </a:solidFill>
                <a:cs typeface="Calibri"/>
              </a:rPr>
              <a:t>"That" Student</a:t>
            </a:r>
          </a:p>
        </p:txBody>
      </p:sp>
    </p:spTree>
    <p:extLst>
      <p:ext uri="{BB962C8B-B14F-4D97-AF65-F5344CB8AC3E}">
        <p14:creationId xmlns:p14="http://schemas.microsoft.com/office/powerpoint/2010/main" val="3307140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5D115951599E46BBDEB8AB34381F33" ma:contentTypeVersion="13" ma:contentTypeDescription="Create a new document." ma:contentTypeScope="" ma:versionID="4a399944ce68f6a2f1b3f5debc0ea93e">
  <xsd:schema xmlns:xsd="http://www.w3.org/2001/XMLSchema" xmlns:xs="http://www.w3.org/2001/XMLSchema" xmlns:p="http://schemas.microsoft.com/office/2006/metadata/properties" xmlns:ns3="acb523f4-6ec1-4d3a-bb52-08ccf659c1a6" xmlns:ns4="a00671a5-8365-4b7a-afbb-ac14bafb3fb0" targetNamespace="http://schemas.microsoft.com/office/2006/metadata/properties" ma:root="true" ma:fieldsID="9ca90ccfcdfe2200e4691605a6ee17dd" ns3:_="" ns4:_="">
    <xsd:import namespace="acb523f4-6ec1-4d3a-bb52-08ccf659c1a6"/>
    <xsd:import namespace="a00671a5-8365-4b7a-afbb-ac14bafb3fb0"/>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523f4-6ec1-4d3a-bb52-08ccf659c1a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0671a5-8365-4b7a-afbb-ac14bafb3fb0"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FCDAA3-03D5-45CF-927F-E9F6162AA40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080956D-6FE1-460F-9320-B3607FA017F2}">
  <ds:schemaRefs>
    <ds:schemaRef ds:uri="http://schemas.microsoft.com/sharepoint/v3/contenttype/forms"/>
  </ds:schemaRefs>
</ds:datastoreItem>
</file>

<file path=customXml/itemProps3.xml><?xml version="1.0" encoding="utf-8"?>
<ds:datastoreItem xmlns:ds="http://schemas.openxmlformats.org/officeDocument/2006/customXml" ds:itemID="{F0ACD3F5-1BBD-4010-8BAE-4FA063939D15}">
  <ds:schemaRefs>
    <ds:schemaRef ds:uri="a00671a5-8365-4b7a-afbb-ac14bafb3fb0"/>
    <ds:schemaRef ds:uri="acb523f4-6ec1-4d3a-bb52-08ccf659c1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718</Words>
  <Application>Microsoft Office PowerPoint</Application>
  <PresentationFormat>Widescreen</PresentationFormat>
  <Paragraphs>100</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Top 10 Things Disability Resource Professionals Should Know  (but never learn in school)</vt:lpstr>
      <vt:lpstr>Introductions &amp; Agenda</vt:lpstr>
      <vt:lpstr>#1. Don’t stop interacting! </vt:lpstr>
      <vt:lpstr>#2: Build a good process and follow it.</vt:lpstr>
      <vt:lpstr>#3. Never Say Never</vt:lpstr>
      <vt:lpstr>#4: Trust the Process</vt:lpstr>
      <vt:lpstr>#5: Laws are landmarks, not maps</vt:lpstr>
      <vt:lpstr>#6: Ask for help!</vt:lpstr>
      <vt:lpstr>#7: Find the actual barrier.</vt:lpstr>
      <vt:lpstr>#8: Good boundaries make good DRPs.</vt:lpstr>
      <vt:lpstr>#9: Own your expertise</vt:lpstr>
      <vt:lpstr>#10: Build bridges, don't burn them</vt:lpstr>
      <vt:lpstr>Q&amp;A or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Things Disability Professionals Should Know</dc:title>
  <dc:creator>Feaster, Amanda</dc:creator>
  <cp:lastModifiedBy>Crawford, Adam</cp:lastModifiedBy>
  <cp:revision>226</cp:revision>
  <dcterms:created xsi:type="dcterms:W3CDTF">2022-10-10T14:39:48Z</dcterms:created>
  <dcterms:modified xsi:type="dcterms:W3CDTF">2022-10-13T17:22:35Z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0x010100B45D115951599E46BBDEB8AB34381F33</vt:lpwstr>
  </property>
</Properties>
</file>