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8" r:id="rId3"/>
    <p:sldId id="307" r:id="rId4"/>
    <p:sldId id="1291" r:id="rId5"/>
    <p:sldId id="1292" r:id="rId6"/>
    <p:sldId id="1306" r:id="rId7"/>
    <p:sldId id="1301" r:id="rId8"/>
    <p:sldId id="1294" r:id="rId9"/>
    <p:sldId id="1297" r:id="rId10"/>
    <p:sldId id="297" r:id="rId11"/>
    <p:sldId id="259" r:id="rId12"/>
    <p:sldId id="1303" r:id="rId13"/>
    <p:sldId id="261" r:id="rId14"/>
    <p:sldId id="1300" r:id="rId15"/>
    <p:sldId id="1305" r:id="rId16"/>
    <p:sldId id="1298" r:id="rId17"/>
    <p:sldId id="260" r:id="rId18"/>
    <p:sldId id="276" r:id="rId19"/>
    <p:sldId id="265" r:id="rId20"/>
    <p:sldId id="416" r:id="rId21"/>
    <p:sldId id="397" r:id="rId22"/>
    <p:sldId id="1304" r:id="rId23"/>
    <p:sldId id="277" r:id="rId24"/>
    <p:sldId id="278" r:id="rId25"/>
    <p:sldId id="282"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95"/>
    <p:restoredTop sz="96286"/>
  </p:normalViewPr>
  <p:slideViewPr>
    <p:cSldViewPr snapToGrid="0" snapToObjects="1">
      <p:cViewPr varScale="1">
        <p:scale>
          <a:sx n="86" d="100"/>
          <a:sy n="86" d="100"/>
        </p:scale>
        <p:origin x="224"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D09DF-47A2-3E4A-A147-EF47C45EF14D}" type="datetimeFigureOut">
              <a:rPr lang="en-US" smtClean="0"/>
              <a:t>10/12/22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E28-A350-4740-AAF2-5BB971944B35}" type="slidenum">
              <a:rPr lang="en-US" smtClean="0"/>
              <a:t>‹#›</a:t>
            </a:fld>
            <a:endParaRPr lang="en-US"/>
          </a:p>
        </p:txBody>
      </p:sp>
    </p:spTree>
    <p:extLst>
      <p:ext uri="{BB962C8B-B14F-4D97-AF65-F5344CB8AC3E}">
        <p14:creationId xmlns:p14="http://schemas.microsoft.com/office/powerpoint/2010/main" val="3229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D8A38-6A1D-4A14-B1AF-5736679B35AC}" type="slidenum">
              <a:rPr lang="en-US" smtClean="0"/>
              <a:t>3</a:t>
            </a:fld>
            <a:endParaRPr lang="en-US"/>
          </a:p>
        </p:txBody>
      </p:sp>
    </p:spTree>
    <p:extLst>
      <p:ext uri="{BB962C8B-B14F-4D97-AF65-F5344CB8AC3E}">
        <p14:creationId xmlns:p14="http://schemas.microsoft.com/office/powerpoint/2010/main" val="242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956D09C7-B5F9-D508-DA2F-16E0CA97E84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92550B-D5C6-3048-A2A3-3ADC7E3371C4}" type="slidenum">
              <a:rPr lang="en-US" altLang="en-US"/>
              <a:pPr/>
              <a:t>23</a:t>
            </a:fld>
            <a:endParaRPr lang="en-US" altLang="en-US"/>
          </a:p>
        </p:txBody>
      </p:sp>
      <p:sp>
        <p:nvSpPr>
          <p:cNvPr id="40962" name="Rectangle 2">
            <a:extLst>
              <a:ext uri="{FF2B5EF4-FFF2-40B4-BE49-F238E27FC236}">
                <a16:creationId xmlns:a16="http://schemas.microsoft.com/office/drawing/2014/main" id="{09B4DAC4-220B-1330-D082-13174F0CDDC8}"/>
              </a:ext>
            </a:extLst>
          </p:cNvPr>
          <p:cNvSpPr>
            <a:spLocks noGrp="1" noRot="1" noChangeAspect="1" noChangeArrowheads="1" noTextEdit="1"/>
          </p:cNvSpPr>
          <p:nvPr>
            <p:ph type="sldImg"/>
          </p:nvPr>
        </p:nvSpPr>
        <p:spPr>
          <a:xfrm>
            <a:off x="403225" y="681038"/>
            <a:ext cx="6051550" cy="3405187"/>
          </a:xfrm>
          <a:ln/>
        </p:spPr>
      </p:sp>
      <p:sp>
        <p:nvSpPr>
          <p:cNvPr id="40963" name="Rectangle 3">
            <a:extLst>
              <a:ext uri="{FF2B5EF4-FFF2-40B4-BE49-F238E27FC236}">
                <a16:creationId xmlns:a16="http://schemas.microsoft.com/office/drawing/2014/main" id="{08D14332-075C-8D16-1DF0-C2950C9A9295}"/>
              </a:ext>
            </a:extLst>
          </p:cNvPr>
          <p:cNvSpPr>
            <a:spLocks noGrp="1" noChangeArrowheads="1"/>
          </p:cNvSpPr>
          <p:nvPr>
            <p:ph type="body" idx="1"/>
          </p:nvPr>
        </p:nvSpPr>
        <p:spPr>
          <a:xfrm>
            <a:off x="914400" y="4313238"/>
            <a:ext cx="5029200" cy="4162425"/>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0EE5CE4-CCB0-CC0E-DF3F-A2BBCB49CB2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005BEE-BE33-874D-A524-8706F05B07A9}" type="slidenum">
              <a:rPr lang="en-US" altLang="en-US"/>
              <a:pPr/>
              <a:t>24</a:t>
            </a:fld>
            <a:endParaRPr lang="en-US" altLang="en-US"/>
          </a:p>
        </p:txBody>
      </p:sp>
      <p:sp>
        <p:nvSpPr>
          <p:cNvPr id="43010" name="Rectangle 2">
            <a:extLst>
              <a:ext uri="{FF2B5EF4-FFF2-40B4-BE49-F238E27FC236}">
                <a16:creationId xmlns:a16="http://schemas.microsoft.com/office/drawing/2014/main" id="{A4F93307-CE52-B16F-7480-EF52D25C1334}"/>
              </a:ext>
            </a:extLst>
          </p:cNvPr>
          <p:cNvSpPr>
            <a:spLocks noGrp="1" noRot="1" noChangeAspect="1" noChangeArrowheads="1" noTextEdit="1"/>
          </p:cNvSpPr>
          <p:nvPr>
            <p:ph type="sldImg"/>
          </p:nvPr>
        </p:nvSpPr>
        <p:spPr>
          <a:xfrm>
            <a:off x="1158875" y="681038"/>
            <a:ext cx="4540250" cy="3405187"/>
          </a:xfrm>
          <a:ln/>
        </p:spPr>
      </p:sp>
      <p:sp>
        <p:nvSpPr>
          <p:cNvPr id="43011" name="Rectangle 3">
            <a:extLst>
              <a:ext uri="{FF2B5EF4-FFF2-40B4-BE49-F238E27FC236}">
                <a16:creationId xmlns:a16="http://schemas.microsoft.com/office/drawing/2014/main" id="{58DB8C51-D079-78BC-AEA4-5049AB25683F}"/>
              </a:ext>
            </a:extLst>
          </p:cNvPr>
          <p:cNvSpPr>
            <a:spLocks noGrp="1" noChangeArrowheads="1"/>
          </p:cNvSpPr>
          <p:nvPr>
            <p:ph type="body" idx="1"/>
          </p:nvPr>
        </p:nvSpPr>
        <p:spPr>
          <a:xfrm>
            <a:off x="914400" y="4313238"/>
            <a:ext cx="5029200" cy="4162425"/>
          </a:xfrm>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95EA832F-B61A-F4AC-A32B-B2BA829A67E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CD7749-B0C4-FD47-ABDB-C526F6AB5D98}" type="slidenum">
              <a:rPr lang="en-US" altLang="en-US"/>
              <a:pPr/>
              <a:t>25</a:t>
            </a:fld>
            <a:endParaRPr lang="en-US" altLang="en-US"/>
          </a:p>
        </p:txBody>
      </p:sp>
      <p:sp>
        <p:nvSpPr>
          <p:cNvPr id="45058" name="Rectangle 2">
            <a:extLst>
              <a:ext uri="{FF2B5EF4-FFF2-40B4-BE49-F238E27FC236}">
                <a16:creationId xmlns:a16="http://schemas.microsoft.com/office/drawing/2014/main" id="{741A1985-3A9B-40FC-5B59-0AC1D91FD07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294B3F1-F33F-E382-D546-0635D193F79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BC4F2C4-E7D0-3F20-1D56-CA06C7EB39D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8E8550-1251-5E4C-94D6-ED5D7D8515EA}" type="slidenum">
              <a:rPr lang="en-US" altLang="en-US"/>
              <a:pPr/>
              <a:t>26</a:t>
            </a:fld>
            <a:endParaRPr lang="en-US" altLang="en-US"/>
          </a:p>
        </p:txBody>
      </p:sp>
      <p:sp>
        <p:nvSpPr>
          <p:cNvPr id="51202" name="Rectangle 2">
            <a:extLst>
              <a:ext uri="{FF2B5EF4-FFF2-40B4-BE49-F238E27FC236}">
                <a16:creationId xmlns:a16="http://schemas.microsoft.com/office/drawing/2014/main" id="{FE6618A2-AB10-D2FD-4230-82867459F756}"/>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7BF114C-9D1F-B907-FDAD-1B9E57D00BD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55526BEE-31D9-B316-E3D6-7650B78F4D1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1A56AE-1F38-2D43-82F0-37BBD29D5879}" type="slidenum">
              <a:rPr lang="en-US" altLang="en-US"/>
              <a:pPr/>
              <a:t>27</a:t>
            </a:fld>
            <a:endParaRPr lang="en-US" altLang="en-US"/>
          </a:p>
        </p:txBody>
      </p:sp>
      <p:sp>
        <p:nvSpPr>
          <p:cNvPr id="53250" name="Rectangle 2">
            <a:extLst>
              <a:ext uri="{FF2B5EF4-FFF2-40B4-BE49-F238E27FC236}">
                <a16:creationId xmlns:a16="http://schemas.microsoft.com/office/drawing/2014/main" id="{7DA5EBD5-EDFF-83CB-3D0F-CDA4A48E0619}"/>
              </a:ext>
            </a:extLst>
          </p:cNvPr>
          <p:cNvSpPr>
            <a:spLocks noGrp="1" noRot="1" noChangeAspect="1" noChangeArrowheads="1" noTextEdit="1"/>
          </p:cNvSpPr>
          <p:nvPr>
            <p:ph type="sldImg"/>
          </p:nvPr>
        </p:nvSpPr>
        <p:spPr>
          <a:xfrm>
            <a:off x="1158875" y="681038"/>
            <a:ext cx="4540250" cy="3405187"/>
          </a:xfrm>
          <a:ln/>
        </p:spPr>
      </p:sp>
      <p:sp>
        <p:nvSpPr>
          <p:cNvPr id="53251" name="Rectangle 3">
            <a:extLst>
              <a:ext uri="{FF2B5EF4-FFF2-40B4-BE49-F238E27FC236}">
                <a16:creationId xmlns:a16="http://schemas.microsoft.com/office/drawing/2014/main" id="{34BCBF63-BDDE-F34B-2A46-476BB9AF1ABC}"/>
              </a:ext>
            </a:extLst>
          </p:cNvPr>
          <p:cNvSpPr>
            <a:spLocks noGrp="1" noChangeArrowheads="1"/>
          </p:cNvSpPr>
          <p:nvPr>
            <p:ph type="body" idx="1"/>
          </p:nvPr>
        </p:nvSpPr>
        <p:spPr>
          <a:xfrm>
            <a:off x="914400" y="4313238"/>
            <a:ext cx="5029200" cy="4162425"/>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CEF2229-D3BC-A94C-AC29-135B3B2FFFCA}"/>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6F466D1E-AB65-1548-9264-8A678DFBE8E5}"/>
              </a:ext>
            </a:extLst>
          </p:cNvPr>
          <p:cNvSpPr>
            <a:spLocks noGrp="1" noChangeArrowheads="1"/>
          </p:cNvSpPr>
          <p:nvPr>
            <p:ph type="body" idx="1"/>
          </p:nvPr>
        </p:nvSpPr>
        <p:spPr>
          <a:noFill/>
        </p:spPr>
        <p:txBody>
          <a:bodyPr/>
          <a:lstStyle/>
          <a:p>
            <a:r>
              <a:rPr lang="en-US" altLang="en-US" dirty="0"/>
              <a:t> Image: Black and white photo circa 1973 In the foreground is a German Shepherd in harness guiding a man who is black wearing a dashiki (Dan Galway); to his left is a bearded man, white,  in a wheelchair, a strap around his upper arms and chest holds him up in the chair (Ed Roberts)</a:t>
            </a:r>
          </a:p>
        </p:txBody>
      </p:sp>
      <p:sp>
        <p:nvSpPr>
          <p:cNvPr id="24579" name="Slide Number Placeholder 3">
            <a:extLst>
              <a:ext uri="{FF2B5EF4-FFF2-40B4-BE49-F238E27FC236}">
                <a16:creationId xmlns:a16="http://schemas.microsoft.com/office/drawing/2014/main" id="{21430611-73ED-B147-807C-745CA189D267}"/>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01AF44-F3B7-7A4A-B56E-D80986BBDBA9}" type="slidenum">
              <a:rPr lang="en-US" altLang="en-US" smtClean="0"/>
              <a:pPr/>
              <a:t>4</a:t>
            </a:fld>
            <a:endParaRPr lang="en-US" altLang="en-US"/>
          </a:p>
        </p:txBody>
      </p:sp>
    </p:spTree>
    <p:extLst>
      <p:ext uri="{BB962C8B-B14F-4D97-AF65-F5344CB8AC3E}">
        <p14:creationId xmlns:p14="http://schemas.microsoft.com/office/powerpoint/2010/main" val="136946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 Condition illustrated by close up shot of classroom desk tops showing  hands filling in scantron answer sheets; Manner illustrated by a hand reading Braille; Duration illustrated by a hand holding a stop watch</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3113" indent="-278120" eaLnBrk="0" hangingPunct="0">
              <a:defRPr>
                <a:solidFill>
                  <a:schemeClr val="tx1"/>
                </a:solidFill>
                <a:latin typeface="Arial" charset="0"/>
              </a:defRPr>
            </a:lvl2pPr>
            <a:lvl3pPr marL="1112482" indent="-222496" eaLnBrk="0" hangingPunct="0">
              <a:defRPr>
                <a:solidFill>
                  <a:schemeClr val="tx1"/>
                </a:solidFill>
                <a:latin typeface="Arial" charset="0"/>
              </a:defRPr>
            </a:lvl3pPr>
            <a:lvl4pPr marL="1557475" indent="-222496" eaLnBrk="0" hangingPunct="0">
              <a:defRPr>
                <a:solidFill>
                  <a:schemeClr val="tx1"/>
                </a:solidFill>
                <a:latin typeface="Arial" charset="0"/>
              </a:defRPr>
            </a:lvl4pPr>
            <a:lvl5pPr marL="2002467" indent="-222496" eaLnBrk="0" hangingPunct="0">
              <a:defRPr>
                <a:solidFill>
                  <a:schemeClr val="tx1"/>
                </a:solidFill>
                <a:latin typeface="Arial" charset="0"/>
              </a:defRPr>
            </a:lvl5pPr>
            <a:lvl6pPr marL="2447460" indent="-222496" eaLnBrk="0" fontAlgn="base" hangingPunct="0">
              <a:spcBef>
                <a:spcPct val="0"/>
              </a:spcBef>
              <a:spcAft>
                <a:spcPct val="0"/>
              </a:spcAft>
              <a:defRPr>
                <a:solidFill>
                  <a:schemeClr val="tx1"/>
                </a:solidFill>
                <a:latin typeface="Arial" charset="0"/>
              </a:defRPr>
            </a:lvl6pPr>
            <a:lvl7pPr marL="2892453" indent="-222496" eaLnBrk="0" fontAlgn="base" hangingPunct="0">
              <a:spcBef>
                <a:spcPct val="0"/>
              </a:spcBef>
              <a:spcAft>
                <a:spcPct val="0"/>
              </a:spcAft>
              <a:defRPr>
                <a:solidFill>
                  <a:schemeClr val="tx1"/>
                </a:solidFill>
                <a:latin typeface="Arial" charset="0"/>
              </a:defRPr>
            </a:lvl7pPr>
            <a:lvl8pPr marL="3337446" indent="-222496" eaLnBrk="0" fontAlgn="base" hangingPunct="0">
              <a:spcBef>
                <a:spcPct val="0"/>
              </a:spcBef>
              <a:spcAft>
                <a:spcPct val="0"/>
              </a:spcAft>
              <a:defRPr>
                <a:solidFill>
                  <a:schemeClr val="tx1"/>
                </a:solidFill>
                <a:latin typeface="Arial" charset="0"/>
              </a:defRPr>
            </a:lvl8pPr>
            <a:lvl9pPr marL="3782438" indent="-222496"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5E4E407-EE61-4E02-BEA3-7AB2E162B3D5}" type="slidenum">
              <a:rPr lang="en-US" smtClean="0">
                <a:solidFill>
                  <a:srgbClr val="000000"/>
                </a:solidFill>
                <a:latin typeface="Calibri" pitchFamily="34" charset="0"/>
              </a:rPr>
              <a:pPr eaLnBrk="1" fontAlgn="base" hangingPunct="1">
                <a:spcBef>
                  <a:spcPct val="0"/>
                </a:spcBef>
                <a:spcAft>
                  <a:spcPct val="0"/>
                </a:spcAft>
              </a:pPr>
              <a:t>8</a:t>
            </a:fld>
            <a:endParaRPr lang="en-US">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Two images side by side.  The first shows a baseball game in the background and a solid wooden fence in the middle ground.  I front of the fence are three boys of different ages each standing on a wooden crate so that the fence comes up to the waist of the  first and tallest boy; to the chin of the second; the final boy’s head is well below the fence and cannot see the baseball game.   The second image  shows the same baseball game in the background and a solid wooden fence in the middle ground.  The same  three boys are in front of the fence. The  first and tallest boy is standing on the ground so that the fence comes up to his chin;  the second is standing on one crate so that the fence comes up to his chin; and  the final boy is standing on two crates so that the fence comes up to his chin.  </a:t>
            </a:r>
            <a:endParaRPr lang="en-US" dirty="0"/>
          </a:p>
          <a:p>
            <a:endParaRPr lang="en-US" dirty="0"/>
          </a:p>
        </p:txBody>
      </p:sp>
      <p:sp>
        <p:nvSpPr>
          <p:cNvPr id="4" name="Slide Number Placeholder 3"/>
          <p:cNvSpPr>
            <a:spLocks noGrp="1"/>
          </p:cNvSpPr>
          <p:nvPr>
            <p:ph type="sldNum" sz="quarter" idx="10"/>
          </p:nvPr>
        </p:nvSpPr>
        <p:spPr/>
        <p:txBody>
          <a:bodyPr/>
          <a:lstStyle/>
          <a:p>
            <a:fld id="{C1CEA9DA-8944-4855-9134-82ED70A70A42}" type="slidenum">
              <a:rPr lang="en-US" smtClean="0"/>
              <a:t>10</a:t>
            </a:fld>
            <a:endParaRPr lang="en-US"/>
          </a:p>
        </p:txBody>
      </p:sp>
    </p:spTree>
    <p:extLst>
      <p:ext uri="{BB962C8B-B14F-4D97-AF65-F5344CB8AC3E}">
        <p14:creationId xmlns:p14="http://schemas.microsoft.com/office/powerpoint/2010/main" val="79158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D488318F-9B9B-1040-922B-3537F27A67F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BAE126-03FF-0B47-9F61-2A5473AA8FCE}" type="slidenum">
              <a:rPr lang="en-US" altLang="en-US"/>
              <a:pPr/>
              <a:t>14</a:t>
            </a:fld>
            <a:endParaRPr lang="en-US" altLang="en-US"/>
          </a:p>
        </p:txBody>
      </p:sp>
      <p:sp>
        <p:nvSpPr>
          <p:cNvPr id="49154" name="Rectangle 2">
            <a:extLst>
              <a:ext uri="{FF2B5EF4-FFF2-40B4-BE49-F238E27FC236}">
                <a16:creationId xmlns:a16="http://schemas.microsoft.com/office/drawing/2014/main" id="{A03C6FA4-7419-8242-B99A-E56AB286AC0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DA1E1AB-367B-EF4B-A5FB-82428997E53C}"/>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58564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642F86A5-5982-2C96-DC76-ECE98B896ED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44FCC0-61F5-7F4A-BBDB-F520FF92E4C7}" type="slidenum">
              <a:rPr lang="en-US" altLang="en-US"/>
              <a:pPr/>
              <a:t>15</a:t>
            </a:fld>
            <a:endParaRPr lang="en-US" altLang="en-US"/>
          </a:p>
        </p:txBody>
      </p:sp>
      <p:sp>
        <p:nvSpPr>
          <p:cNvPr id="47106" name="Rectangle 2">
            <a:extLst>
              <a:ext uri="{FF2B5EF4-FFF2-40B4-BE49-F238E27FC236}">
                <a16:creationId xmlns:a16="http://schemas.microsoft.com/office/drawing/2014/main" id="{1C864942-4D1F-F1CC-5230-502A2B9CC0ED}"/>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5AA895CB-461D-A8AB-E3E7-E54ED5784CD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594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7C120-40A8-45DD-8667-F88E500DFEC4}" type="slidenum">
              <a:rPr lang="en-US" altLang="en-US"/>
              <a:pPr/>
              <a:t>16</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dirty="0"/>
              <a:t>Image:  Photograph</a:t>
            </a:r>
            <a:r>
              <a:rPr lang="en-US" altLang="en-US" baseline="0" dirty="0"/>
              <a:t> of a stethoscope attached to a smart phone</a:t>
            </a:r>
            <a:endParaRPr lang="en-US" altLang="en-US" dirty="0"/>
          </a:p>
        </p:txBody>
      </p:sp>
    </p:spTree>
    <p:extLst>
      <p:ext uri="{BB962C8B-B14F-4D97-AF65-F5344CB8AC3E}">
        <p14:creationId xmlns:p14="http://schemas.microsoft.com/office/powerpoint/2010/main" val="277412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E1AD6F-9F25-4529-843E-8D14D573C56D}" type="slidenum">
              <a:rPr lang="en-US" smtClean="0"/>
              <a:pPr fontAlgn="base">
                <a:spcBef>
                  <a:spcPct val="0"/>
                </a:spcBef>
                <a:spcAft>
                  <a:spcPct val="0"/>
                </a:spcAft>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7BEA1C51-CC41-9874-6F46-4B78774D6FE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F5CABD-F07A-2F47-8289-B15E37774829}" type="slidenum">
              <a:rPr lang="en-US" altLang="en-US"/>
              <a:pPr/>
              <a:t>22</a:t>
            </a:fld>
            <a:endParaRPr lang="en-US" altLang="en-US"/>
          </a:p>
        </p:txBody>
      </p:sp>
      <p:sp>
        <p:nvSpPr>
          <p:cNvPr id="38914" name="Rectangle 2">
            <a:extLst>
              <a:ext uri="{FF2B5EF4-FFF2-40B4-BE49-F238E27FC236}">
                <a16:creationId xmlns:a16="http://schemas.microsoft.com/office/drawing/2014/main" id="{59F5C741-7EBB-E2AD-A3B6-D2ADA159AE31}"/>
              </a:ext>
            </a:extLst>
          </p:cNvPr>
          <p:cNvSpPr>
            <a:spLocks noGrp="1" noRot="1" noChangeAspect="1" noChangeArrowheads="1" noTextEdit="1"/>
          </p:cNvSpPr>
          <p:nvPr>
            <p:ph type="sldImg"/>
          </p:nvPr>
        </p:nvSpPr>
        <p:spPr>
          <a:xfrm>
            <a:off x="403225" y="681038"/>
            <a:ext cx="6051550" cy="3405187"/>
          </a:xfrm>
          <a:ln/>
        </p:spPr>
      </p:sp>
      <p:sp>
        <p:nvSpPr>
          <p:cNvPr id="38915" name="Rectangle 3">
            <a:extLst>
              <a:ext uri="{FF2B5EF4-FFF2-40B4-BE49-F238E27FC236}">
                <a16:creationId xmlns:a16="http://schemas.microsoft.com/office/drawing/2014/main" id="{59BEF97E-1D91-99CA-FCA8-0C8491F69A41}"/>
              </a:ext>
            </a:extLst>
          </p:cNvPr>
          <p:cNvSpPr>
            <a:spLocks noGrp="1" noChangeArrowheads="1"/>
          </p:cNvSpPr>
          <p:nvPr>
            <p:ph type="body" idx="1"/>
          </p:nvPr>
        </p:nvSpPr>
        <p:spPr>
          <a:xfrm>
            <a:off x="914400" y="4313238"/>
            <a:ext cx="5029200" cy="4162425"/>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7CF3-6EBF-669E-B349-74DFF250F6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012E1-4F91-282E-C9F3-A98B5FF199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5EA24-AD93-1104-9DF1-578F415051BB}"/>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5" name="Footer Placeholder 4">
            <a:extLst>
              <a:ext uri="{FF2B5EF4-FFF2-40B4-BE49-F238E27FC236}">
                <a16:creationId xmlns:a16="http://schemas.microsoft.com/office/drawing/2014/main" id="{5859AF40-7534-A838-C8B9-E4960E65F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A3485-7D8D-C43A-EA84-861D58CFE07C}"/>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351565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04D0-51F6-6F29-3300-55DC358E9B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4547F-2FBB-8D82-EBB0-EB9DA4860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602C0-12BB-3144-5C82-9E679EAA8AA3}"/>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5" name="Footer Placeholder 4">
            <a:extLst>
              <a:ext uri="{FF2B5EF4-FFF2-40B4-BE49-F238E27FC236}">
                <a16:creationId xmlns:a16="http://schemas.microsoft.com/office/drawing/2014/main" id="{DBB6A628-85B8-3C92-4836-0200C23EC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41CF4-5C6D-05D6-826B-00FD6DB195B4}"/>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76269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D7F4F-E5E0-63B0-A3EC-B5253BB999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2C75ED-DCC1-95B5-237D-644E7DA45B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59DE3-67AD-24C1-4050-0AEA644DE03A}"/>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5" name="Footer Placeholder 4">
            <a:extLst>
              <a:ext uri="{FF2B5EF4-FFF2-40B4-BE49-F238E27FC236}">
                <a16:creationId xmlns:a16="http://schemas.microsoft.com/office/drawing/2014/main" id="{E9404D30-8FC6-7CD6-A110-5B09AB5E0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56EAB-71E8-7F01-CC86-F479DD3AF3F2}"/>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151410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03E3-0B41-9388-C035-C3015EC8B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BA3FF-EAA9-851E-261E-96048147F7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455C4-D013-1B05-E0BE-F3931B951703}"/>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5" name="Footer Placeholder 4">
            <a:extLst>
              <a:ext uri="{FF2B5EF4-FFF2-40B4-BE49-F238E27FC236}">
                <a16:creationId xmlns:a16="http://schemas.microsoft.com/office/drawing/2014/main" id="{0F2EA2E3-5898-B197-B12E-C7BD954B6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EB453-24A5-C472-711D-9B329860A0CD}"/>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422315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36FF-3FED-58D9-79B5-7C6ADD627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8581D8-3749-49AA-F3AC-BE98ED0DA6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B5599-FD5B-8CA0-5CA5-80D15BE0C749}"/>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5" name="Footer Placeholder 4">
            <a:extLst>
              <a:ext uri="{FF2B5EF4-FFF2-40B4-BE49-F238E27FC236}">
                <a16:creationId xmlns:a16="http://schemas.microsoft.com/office/drawing/2014/main" id="{1B66A5B6-288C-BABC-8CF1-5E26D6AA7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D66F9-5373-1D4D-328D-D17CC2719421}"/>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188947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A184-E166-F12E-3654-BE567AB9E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851E4-2A57-2663-5F29-0A384FB51E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5D5F40-9B93-B108-9F80-61DEE45AA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18A52-F340-3DA9-FAB5-3396F31C8662}"/>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6" name="Footer Placeholder 5">
            <a:extLst>
              <a:ext uri="{FF2B5EF4-FFF2-40B4-BE49-F238E27FC236}">
                <a16:creationId xmlns:a16="http://schemas.microsoft.com/office/drawing/2014/main" id="{0055F05E-B415-E75A-D60A-58E1B3689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5AE09-D894-4F50-1056-171BA0C3616C}"/>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109701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8ED7-C21A-8426-AB09-F96A14469A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0D4542-6CFC-288C-D771-2EC0E63F6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3589EB-A438-68D1-EBAC-9BA8BF8E1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6F9CC-E8FB-34FF-FF5E-361A5AEC5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D1CA7-0320-C10F-40FC-6975DCFEA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78E8C9-0303-DE59-6711-BAB5FEC910E1}"/>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8" name="Footer Placeholder 7">
            <a:extLst>
              <a:ext uri="{FF2B5EF4-FFF2-40B4-BE49-F238E27FC236}">
                <a16:creationId xmlns:a16="http://schemas.microsoft.com/office/drawing/2014/main" id="{EB3318A8-1E40-07D5-2361-60B04F945A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3FD8B3-90C2-7B1E-58AE-18972D3DBC70}"/>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4506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7AF8C-5889-A6D8-4898-DE08A08BD4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A26DAE-65F7-3E1A-83D5-3DEB10AA740A}"/>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4" name="Footer Placeholder 3">
            <a:extLst>
              <a:ext uri="{FF2B5EF4-FFF2-40B4-BE49-F238E27FC236}">
                <a16:creationId xmlns:a16="http://schemas.microsoft.com/office/drawing/2014/main" id="{130714AD-E043-64DC-D49E-EC0FE4158A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B3D8D6-0B9F-0C90-1023-E2312D1AC7E8}"/>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10693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3898E3-88B7-7D6C-05F3-A165649E157F}"/>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3" name="Footer Placeholder 2">
            <a:extLst>
              <a:ext uri="{FF2B5EF4-FFF2-40B4-BE49-F238E27FC236}">
                <a16:creationId xmlns:a16="http://schemas.microsoft.com/office/drawing/2014/main" id="{3BBF43D0-8DEA-2E8D-5F1D-49D433E63E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4FC413-9A6A-A2BA-F091-763D43B9161A}"/>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83649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8A39-72B1-9270-3030-5AC0CF9DE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C1F53-EF72-7930-B4EB-CBBFDA075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2FA63-A3F1-7E87-2360-879D0CEF0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61B7E-FA50-7662-78E4-5E6739C6212D}"/>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6" name="Footer Placeholder 5">
            <a:extLst>
              <a:ext uri="{FF2B5EF4-FFF2-40B4-BE49-F238E27FC236}">
                <a16:creationId xmlns:a16="http://schemas.microsoft.com/office/drawing/2014/main" id="{8CA6AD8E-F24D-2B18-91A7-E0F1DDF60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BB3D0-DF1D-6F7F-C106-BBC5D386DB81}"/>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123180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475D-B4A1-86C9-4406-0075B61D1B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765CF9-8346-7B9D-831A-70151A26FD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657E81-C1D0-E684-FC44-38EB8F61A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FD7C3-2338-C1D1-05F6-52ED18F9918E}"/>
              </a:ext>
            </a:extLst>
          </p:cNvPr>
          <p:cNvSpPr>
            <a:spLocks noGrp="1"/>
          </p:cNvSpPr>
          <p:nvPr>
            <p:ph type="dt" sz="half" idx="10"/>
          </p:nvPr>
        </p:nvSpPr>
        <p:spPr/>
        <p:txBody>
          <a:bodyPr/>
          <a:lstStyle/>
          <a:p>
            <a:fld id="{E2D7A4F9-940C-EB49-8DFB-18CDBDB2F9BD}" type="datetimeFigureOut">
              <a:rPr lang="en-US" smtClean="0"/>
              <a:t>10/12/22</a:t>
            </a:fld>
            <a:endParaRPr lang="en-US"/>
          </a:p>
        </p:txBody>
      </p:sp>
      <p:sp>
        <p:nvSpPr>
          <p:cNvPr id="6" name="Footer Placeholder 5">
            <a:extLst>
              <a:ext uri="{FF2B5EF4-FFF2-40B4-BE49-F238E27FC236}">
                <a16:creationId xmlns:a16="http://schemas.microsoft.com/office/drawing/2014/main" id="{1096CC63-2DEC-D8AA-A213-DCCBB8B07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F6362-69F5-3A18-746E-9FD1CB0AB7B7}"/>
              </a:ext>
            </a:extLst>
          </p:cNvPr>
          <p:cNvSpPr>
            <a:spLocks noGrp="1"/>
          </p:cNvSpPr>
          <p:nvPr>
            <p:ph type="sldNum" sz="quarter" idx="12"/>
          </p:nvPr>
        </p:nvSpPr>
        <p:spPr/>
        <p:txBody>
          <a:bodyPr/>
          <a:lstStyle/>
          <a:p>
            <a:fld id="{8A4EA7A5-462F-5A44-AF99-B413084622B0}" type="slidenum">
              <a:rPr lang="en-US" smtClean="0"/>
              <a:t>‹#›</a:t>
            </a:fld>
            <a:endParaRPr lang="en-US"/>
          </a:p>
        </p:txBody>
      </p:sp>
    </p:spTree>
    <p:extLst>
      <p:ext uri="{BB962C8B-B14F-4D97-AF65-F5344CB8AC3E}">
        <p14:creationId xmlns:p14="http://schemas.microsoft.com/office/powerpoint/2010/main" val="422996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F7919-4D3B-81D6-3A38-357B60026E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C250EB-9CBD-3367-6AFB-83CD08E46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2F288-691A-E828-1D13-3223C3C8F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7A4F9-940C-EB49-8DFB-18CDBDB2F9BD}" type="datetimeFigureOut">
              <a:rPr lang="en-US" smtClean="0"/>
              <a:t>10/12/22</a:t>
            </a:fld>
            <a:endParaRPr lang="en-US"/>
          </a:p>
        </p:txBody>
      </p:sp>
      <p:sp>
        <p:nvSpPr>
          <p:cNvPr id="5" name="Footer Placeholder 4">
            <a:extLst>
              <a:ext uri="{FF2B5EF4-FFF2-40B4-BE49-F238E27FC236}">
                <a16:creationId xmlns:a16="http://schemas.microsoft.com/office/drawing/2014/main" id="{488F16B8-3305-179A-4047-DD501007D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0D0B25-67A2-9A20-781E-EDC76DCE9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EA7A5-462F-5A44-AF99-B413084622B0}" type="slidenum">
              <a:rPr lang="en-US" smtClean="0"/>
              <a:t>‹#›</a:t>
            </a:fld>
            <a:endParaRPr lang="en-US"/>
          </a:p>
        </p:txBody>
      </p:sp>
    </p:spTree>
    <p:extLst>
      <p:ext uri="{BB962C8B-B14F-4D97-AF65-F5344CB8AC3E}">
        <p14:creationId xmlns:p14="http://schemas.microsoft.com/office/powerpoint/2010/main" val="68532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Lissner.2@OS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ada.osu.edu/"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1D2A-4B4C-3AA9-B1CF-949C9A811FEB}"/>
              </a:ext>
            </a:extLst>
          </p:cNvPr>
          <p:cNvSpPr>
            <a:spLocks noGrp="1"/>
          </p:cNvSpPr>
          <p:nvPr>
            <p:ph type="ctrTitle"/>
          </p:nvPr>
        </p:nvSpPr>
        <p:spPr>
          <a:xfrm>
            <a:off x="453851" y="3429000"/>
            <a:ext cx="11284298" cy="1357614"/>
          </a:xfrm>
        </p:spPr>
        <p:txBody>
          <a:bodyPr>
            <a:noAutofit/>
          </a:bodyPr>
          <a:lstStyle/>
          <a:p>
            <a:pPr>
              <a:lnSpc>
                <a:spcPct val="150000"/>
              </a:lnSpc>
            </a:pPr>
            <a:r>
              <a:rPr lang="en-US" sz="3600" b="1" i="0" u="none" strike="noStrike" dirty="0">
                <a:solidFill>
                  <a:srgbClr val="444444"/>
                </a:solidFill>
                <a:effectLst/>
                <a:latin typeface="+mn-lt"/>
              </a:rPr>
              <a:t>From Principles to Practice: </a:t>
            </a:r>
            <a:br>
              <a:rPr lang="en-US" sz="3600" b="1" i="0" u="none" strike="noStrike" dirty="0">
                <a:solidFill>
                  <a:srgbClr val="444444"/>
                </a:solidFill>
                <a:effectLst/>
                <a:latin typeface="+mn-lt"/>
              </a:rPr>
            </a:br>
            <a:r>
              <a:rPr lang="en-US" sz="3200" b="1" i="0" u="none" strike="noStrike" dirty="0">
                <a:solidFill>
                  <a:srgbClr val="444444"/>
                </a:solidFill>
                <a:effectLst/>
                <a:latin typeface="+mn-lt"/>
              </a:rPr>
              <a:t>Finding the “Reasonable” in Accommodations</a:t>
            </a:r>
            <a:endParaRPr lang="en-US" sz="3200" b="1" dirty="0">
              <a:latin typeface="+mn-lt"/>
            </a:endParaRPr>
          </a:p>
        </p:txBody>
      </p:sp>
      <p:sp>
        <p:nvSpPr>
          <p:cNvPr id="3" name="Subtitle 2">
            <a:extLst>
              <a:ext uri="{FF2B5EF4-FFF2-40B4-BE49-F238E27FC236}">
                <a16:creationId xmlns:a16="http://schemas.microsoft.com/office/drawing/2014/main" id="{2F23A2BB-86EB-68AF-FA4E-FFF2B87E2183}"/>
              </a:ext>
            </a:extLst>
          </p:cNvPr>
          <p:cNvSpPr>
            <a:spLocks noGrp="1"/>
          </p:cNvSpPr>
          <p:nvPr>
            <p:ph type="subTitle" idx="1"/>
          </p:nvPr>
        </p:nvSpPr>
        <p:spPr>
          <a:xfrm>
            <a:off x="1532586" y="5220606"/>
            <a:ext cx="9126828" cy="1571219"/>
          </a:xfrm>
        </p:spPr>
        <p:txBody>
          <a:bodyPr>
            <a:normAutofit fontScale="92500" lnSpcReduction="10000"/>
          </a:bodyPr>
          <a:lstStyle/>
          <a:p>
            <a:r>
              <a:rPr lang="en-US" dirty="0"/>
              <a:t>Presented by L. Scott Lissner</a:t>
            </a:r>
          </a:p>
          <a:p>
            <a:r>
              <a:rPr lang="en-US" dirty="0"/>
              <a:t>ADA Coordinator &amp; 504 Compliance Officer</a:t>
            </a:r>
          </a:p>
          <a:p>
            <a:r>
              <a:rPr lang="en-US" dirty="0"/>
              <a:t>The Ohio State University</a:t>
            </a:r>
          </a:p>
          <a:p>
            <a:r>
              <a:rPr lang="en-US" dirty="0"/>
              <a:t>10/14/2022</a:t>
            </a:r>
          </a:p>
        </p:txBody>
      </p:sp>
      <p:pic>
        <p:nvPicPr>
          <p:cNvPr id="4" name="Picture 2" descr="Ohio AHEAD 2022 Conference Logo:  Outline of the state of Ohio with images of people, some with visible disabilities, in bright colors and a silohette of a jet flying over.  The text reads: Reconnecting and Propelling Ohio AHEAD.  October 14, 2022.">
            <a:extLst>
              <a:ext uri="{FF2B5EF4-FFF2-40B4-BE49-F238E27FC236}">
                <a16:creationId xmlns:a16="http://schemas.microsoft.com/office/drawing/2014/main" id="{78D51C1C-1F60-6320-075A-D79EB5008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44" y="66175"/>
            <a:ext cx="5207359" cy="315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CCD59A-4026-47D8-9813-0B6922C8C68A}" type="slidenum">
              <a:rPr lang="en-US" smtClean="0"/>
              <a:pPr>
                <a:defRPr/>
              </a:pPr>
              <a:t>10</a:t>
            </a:fld>
            <a:endParaRPr lang="en-US" dirty="0"/>
          </a:p>
        </p:txBody>
      </p:sp>
      <p:pic>
        <p:nvPicPr>
          <p:cNvPr id="5123" name="18679EC0-053F-4879-9165-62BE1E13DBF9" descr="Two images side by side.  The first shows a baseball game in the background and a solid wooden fence in the middle ground.  I front of the fence are three boys of different ages each standing on a wooden crate so that the fence comes up to the waist of the  first and tallest boy; to the chin of the second; the final boy’s head is well below the fence and cannot see the baseball game.   The second image  shows the same baseball game in the background and a solid wooden fence in the middle ground.  The same  three boys are in front of the fence. The  first and tallest boy is standing on the ground so that the fence comes up to his chin;  the second is standing on one crate so that the fence comes up to his chin; and  the final boy is standing on two crates so that the fence comes up to his chi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13000"/>
            <a:ext cx="6798733" cy="434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4867" y="136525"/>
            <a:ext cx="11362266" cy="1977464"/>
          </a:xfrm>
          <a:prstGeom prst="rect">
            <a:avLst/>
          </a:prstGeom>
        </p:spPr>
        <p:txBody>
          <a:bodyPr wrap="square">
            <a:spAutoFit/>
          </a:bodyPr>
          <a:lstStyle/>
          <a:p>
            <a:pPr algn="ctr">
              <a:defRPr/>
            </a:pPr>
            <a:r>
              <a:rPr lang="en-US" altLang="en-US" sz="2800" b="1" dirty="0">
                <a:latin typeface="Arial Narrow" pitchFamily="34" charset="0"/>
              </a:rPr>
              <a:t>“Congress understood in shaping the ADA that including individuals with disabilities among people who count in</a:t>
            </a:r>
          </a:p>
          <a:p>
            <a:pPr algn="ctr">
              <a:defRPr/>
            </a:pPr>
            <a:r>
              <a:rPr lang="en-US" altLang="en-US" sz="2800" b="1" dirty="0">
                <a:latin typeface="Arial Narrow" pitchFamily="34" charset="0"/>
              </a:rPr>
              <a:t>composing </a:t>
            </a:r>
            <a:r>
              <a:rPr lang="en-US" altLang="en-US" sz="2800" b="1" i="1" dirty="0">
                <a:latin typeface="Arial Narrow" pitchFamily="34" charset="0"/>
              </a:rPr>
              <a:t>'We the People</a:t>
            </a:r>
            <a:r>
              <a:rPr lang="en-US" altLang="en-US" sz="2800" b="1" dirty="0">
                <a:latin typeface="Arial Narrow" pitchFamily="34" charset="0"/>
              </a:rPr>
              <a:t>,' would sometimes require not blindfolded equality, but responsiveness to difference; not indifference, but accommodation.”</a:t>
            </a:r>
            <a:br>
              <a:rPr lang="en-US" altLang="en-US" sz="2000" dirty="0">
                <a:latin typeface="Arial Narrow" pitchFamily="34" charset="0"/>
              </a:rPr>
            </a:br>
            <a:r>
              <a:rPr lang="en-US" altLang="en-US" sz="1050" dirty="0"/>
              <a:t>Ruth Bader Ginsburg, Tennessee v. Lane</a:t>
            </a:r>
            <a:endParaRPr lang="en-US" dirty="0"/>
          </a:p>
        </p:txBody>
      </p:sp>
    </p:spTree>
    <p:extLst>
      <p:ext uri="{BB962C8B-B14F-4D97-AF65-F5344CB8AC3E}">
        <p14:creationId xmlns:p14="http://schemas.microsoft.com/office/powerpoint/2010/main" val="32038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5D12-D5ED-AD16-8AA3-6C54C715F0A4}"/>
              </a:ext>
            </a:extLst>
          </p:cNvPr>
          <p:cNvSpPr>
            <a:spLocks noGrp="1"/>
          </p:cNvSpPr>
          <p:nvPr>
            <p:ph type="title"/>
          </p:nvPr>
        </p:nvSpPr>
        <p:spPr/>
        <p:txBody>
          <a:bodyPr/>
          <a:lstStyle/>
          <a:p>
            <a:pPr algn="ctr"/>
            <a:r>
              <a:rPr lang="en-US" b="1" dirty="0">
                <a:latin typeface="+mn-lt"/>
              </a:rPr>
              <a:t>Fundamental Alteration</a:t>
            </a:r>
          </a:p>
        </p:txBody>
      </p:sp>
      <p:sp>
        <p:nvSpPr>
          <p:cNvPr id="3" name="Content Placeholder 2">
            <a:extLst>
              <a:ext uri="{FF2B5EF4-FFF2-40B4-BE49-F238E27FC236}">
                <a16:creationId xmlns:a16="http://schemas.microsoft.com/office/drawing/2014/main" id="{4EB4E0FD-3AAA-FEFD-AD7C-06E3C2F0926A}"/>
              </a:ext>
            </a:extLst>
          </p:cNvPr>
          <p:cNvSpPr>
            <a:spLocks noGrp="1"/>
          </p:cNvSpPr>
          <p:nvPr>
            <p:ph idx="1"/>
          </p:nvPr>
        </p:nvSpPr>
        <p:spPr/>
        <p:txBody>
          <a:bodyPr/>
          <a:lstStyle/>
          <a:p>
            <a:pPr marL="0" indent="0">
              <a:buNone/>
            </a:pPr>
            <a:r>
              <a:rPr lang="en-US" altLang="en-US" sz="3200" b="1" dirty="0"/>
              <a:t>The “fundamental or core goals” of the course or program</a:t>
            </a:r>
          </a:p>
          <a:p>
            <a:pPr lvl="1"/>
            <a:r>
              <a:rPr lang="en-US" altLang="en-US" sz="2800" dirty="0"/>
              <a:t>Licensing requirements</a:t>
            </a:r>
          </a:p>
          <a:p>
            <a:pPr lvl="1"/>
            <a:r>
              <a:rPr lang="en-US" altLang="en-US" sz="2800" dirty="0"/>
              <a:t>Academic and technical standards</a:t>
            </a:r>
          </a:p>
          <a:p>
            <a:pPr lvl="1"/>
            <a:r>
              <a:rPr lang="en-US" altLang="en-US" sz="2800" dirty="0"/>
              <a:t>The purpose and outcome, rather than the format of delivery or evaluation</a:t>
            </a:r>
          </a:p>
          <a:p>
            <a:pPr lvl="1"/>
            <a:r>
              <a:rPr lang="en-US" altLang="en-US" sz="2800" dirty="0"/>
              <a:t>Central knowledge, skills, or experiences</a:t>
            </a:r>
          </a:p>
          <a:p>
            <a:pPr lvl="1"/>
            <a:r>
              <a:rPr lang="en-US" altLang="en-US" sz="2800" dirty="0"/>
              <a:t>Congruently applied</a:t>
            </a:r>
          </a:p>
          <a:p>
            <a:pPr marL="457200" lvl="1" indent="0">
              <a:buNone/>
            </a:pPr>
            <a:endParaRPr lang="en-US" altLang="en-US" sz="2800" dirty="0"/>
          </a:p>
        </p:txBody>
      </p:sp>
    </p:spTree>
    <p:extLst>
      <p:ext uri="{BB962C8B-B14F-4D97-AF65-F5344CB8AC3E}">
        <p14:creationId xmlns:p14="http://schemas.microsoft.com/office/powerpoint/2010/main" val="27350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a:extLst>
              <a:ext uri="{FF2B5EF4-FFF2-40B4-BE49-F238E27FC236}">
                <a16:creationId xmlns:a16="http://schemas.microsoft.com/office/drawing/2014/main" id="{FDF2CCB3-A190-544F-B8E1-0980CD8F1B3D}"/>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E0DB78-537E-274D-9C10-B40BF9F0517C}" type="slidenum">
              <a:rPr lang="en-US" altLang="en-US" sz="1400"/>
              <a:pPr>
                <a:spcBef>
                  <a:spcPct val="0"/>
                </a:spcBef>
                <a:buFontTx/>
                <a:buNone/>
              </a:pPr>
              <a:t>12</a:t>
            </a:fld>
            <a:endParaRPr lang="en-US" altLang="en-US" sz="1400"/>
          </a:p>
        </p:txBody>
      </p:sp>
      <p:sp>
        <p:nvSpPr>
          <p:cNvPr id="39938" name="Rectangle 2">
            <a:extLst>
              <a:ext uri="{FF2B5EF4-FFF2-40B4-BE49-F238E27FC236}">
                <a16:creationId xmlns:a16="http://schemas.microsoft.com/office/drawing/2014/main" id="{BFB14A21-DCC3-E049-84CF-A503EC406ECE}"/>
              </a:ext>
            </a:extLst>
          </p:cNvPr>
          <p:cNvSpPr>
            <a:spLocks noGrp="1" noChangeArrowheads="1"/>
          </p:cNvSpPr>
          <p:nvPr>
            <p:ph type="title"/>
          </p:nvPr>
        </p:nvSpPr>
        <p:spPr/>
        <p:txBody>
          <a:bodyPr>
            <a:normAutofit/>
          </a:bodyPr>
          <a:lstStyle/>
          <a:p>
            <a:pPr algn="ctr" eaLnBrk="1" hangingPunct="1"/>
            <a:r>
              <a:rPr lang="en-US" altLang="en-US" b="1" dirty="0">
                <a:latin typeface="+mn-lt"/>
              </a:rPr>
              <a:t>Evidence for Fundamental Goals</a:t>
            </a:r>
          </a:p>
        </p:txBody>
      </p:sp>
      <p:sp>
        <p:nvSpPr>
          <p:cNvPr id="39939" name="Rectangle 3">
            <a:extLst>
              <a:ext uri="{FF2B5EF4-FFF2-40B4-BE49-F238E27FC236}">
                <a16:creationId xmlns:a16="http://schemas.microsoft.com/office/drawing/2014/main" id="{F9B116F1-EAE7-D441-B44E-A7AFE9E8B7F1}"/>
              </a:ext>
            </a:extLst>
          </p:cNvPr>
          <p:cNvSpPr>
            <a:spLocks noGrp="1" noChangeArrowheads="1"/>
          </p:cNvSpPr>
          <p:nvPr>
            <p:ph type="body" idx="1"/>
          </p:nvPr>
        </p:nvSpPr>
        <p:spPr/>
        <p:txBody>
          <a:bodyPr>
            <a:normAutofit/>
          </a:bodyPr>
          <a:lstStyle/>
          <a:p>
            <a:pPr eaLnBrk="1" hangingPunct="1"/>
            <a:r>
              <a:rPr lang="en-US" altLang="en-US" sz="3200" dirty="0"/>
              <a:t>Course descriptions, syllabi and tests</a:t>
            </a:r>
          </a:p>
          <a:p>
            <a:pPr eaLnBrk="1" hangingPunct="1"/>
            <a:r>
              <a:rPr lang="en-US" altLang="en-US" sz="3200" dirty="0"/>
              <a:t>Certification, accreditation &amp; licensure requirements</a:t>
            </a:r>
          </a:p>
          <a:p>
            <a:pPr eaLnBrk="1" hangingPunct="1"/>
            <a:r>
              <a:rPr lang="en-US" altLang="en-US" sz="3200" dirty="0"/>
              <a:t>Consistency across sections, times, instructors</a:t>
            </a:r>
          </a:p>
          <a:p>
            <a:pPr eaLnBrk="1" hangingPunct="1"/>
            <a:r>
              <a:rPr lang="en-US" altLang="en-US" sz="3200" dirty="0"/>
              <a:t>Congruent with program/degree goals</a:t>
            </a:r>
          </a:p>
          <a:p>
            <a:pPr eaLnBrk="1" hangingPunct="1"/>
            <a:r>
              <a:rPr lang="en-US" altLang="en-US" sz="3200" dirty="0"/>
              <a:t>Referenced in curriculum creation documents</a:t>
            </a:r>
          </a:p>
          <a:p>
            <a:pPr eaLnBrk="1" hangingPunct="1"/>
            <a:r>
              <a:rPr lang="en-US" altLang="en-US" sz="3200" dirty="0"/>
              <a:t>No history of exceptions</a:t>
            </a:r>
          </a:p>
        </p:txBody>
      </p:sp>
    </p:spTree>
    <p:extLst>
      <p:ext uri="{BB962C8B-B14F-4D97-AF65-F5344CB8AC3E}">
        <p14:creationId xmlns:p14="http://schemas.microsoft.com/office/powerpoint/2010/main" val="81857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5D12-D5ED-AD16-8AA3-6C54C715F0A4}"/>
              </a:ext>
            </a:extLst>
          </p:cNvPr>
          <p:cNvSpPr>
            <a:spLocks noGrp="1"/>
          </p:cNvSpPr>
          <p:nvPr>
            <p:ph type="title"/>
          </p:nvPr>
        </p:nvSpPr>
        <p:spPr/>
        <p:txBody>
          <a:bodyPr/>
          <a:lstStyle/>
          <a:p>
            <a:pPr algn="ctr"/>
            <a:r>
              <a:rPr lang="en-US" b="1" dirty="0">
                <a:latin typeface="+mn-lt"/>
              </a:rPr>
              <a:t>Process, Process, Process</a:t>
            </a:r>
            <a:endParaRPr lang="en-US" sz="4000" dirty="0">
              <a:latin typeface="+mn-lt"/>
            </a:endParaRPr>
          </a:p>
        </p:txBody>
      </p:sp>
      <p:sp>
        <p:nvSpPr>
          <p:cNvPr id="3" name="Content Placeholder 2">
            <a:extLst>
              <a:ext uri="{FF2B5EF4-FFF2-40B4-BE49-F238E27FC236}">
                <a16:creationId xmlns:a16="http://schemas.microsoft.com/office/drawing/2014/main" id="{4EB4E0FD-3AAA-FEFD-AD7C-06E3C2F0926A}"/>
              </a:ext>
            </a:extLst>
          </p:cNvPr>
          <p:cNvSpPr>
            <a:spLocks noGrp="1"/>
          </p:cNvSpPr>
          <p:nvPr>
            <p:ph idx="1"/>
          </p:nvPr>
        </p:nvSpPr>
        <p:spPr/>
        <p:txBody>
          <a:bodyPr>
            <a:normAutofit/>
          </a:bodyPr>
          <a:lstStyle/>
          <a:p>
            <a:pPr marL="0" indent="0">
              <a:buNone/>
            </a:pPr>
            <a:r>
              <a:rPr lang="en-US" sz="3200" dirty="0"/>
              <a:t>An individualized interactive process must be used to determine if reasonable accommodations would allow a student to meet essential standards</a:t>
            </a:r>
          </a:p>
          <a:p>
            <a:pPr marL="0" indent="0">
              <a:buNone/>
            </a:pPr>
            <a:endParaRPr lang="en-US" sz="2400" dirty="0"/>
          </a:p>
          <a:p>
            <a:r>
              <a:rPr lang="en-US" altLang="en-US" sz="2400" dirty="0">
                <a:cs typeface="Times New Roman" panose="02020603050405020304" pitchFamily="18" charset="0"/>
              </a:rPr>
              <a:t>28 C.F.R 35.104   </a:t>
            </a:r>
            <a:endParaRPr lang="en-US" altLang="en-US" sz="2400" dirty="0"/>
          </a:p>
          <a:p>
            <a:r>
              <a:rPr lang="en-US" altLang="en-US" sz="2400" dirty="0">
                <a:cs typeface="Times New Roman" panose="02020603050405020304" pitchFamily="18" charset="0"/>
              </a:rPr>
              <a:t>Wynne V. Tufts University School of Medicine, 932 F.2d 19 </a:t>
            </a:r>
            <a:endParaRPr lang="en-US" altLang="en-US" sz="2400" dirty="0"/>
          </a:p>
          <a:p>
            <a:r>
              <a:rPr lang="en-US" altLang="en-US" sz="2400" dirty="0">
                <a:cs typeface="Times New Roman" panose="02020603050405020304" pitchFamily="18" charset="0"/>
              </a:rPr>
              <a:t>School Board of Nassau County v. Arline, 480 U.S. 273 </a:t>
            </a:r>
            <a:endParaRPr lang="en-US" altLang="en-US" sz="2400" dirty="0"/>
          </a:p>
          <a:p>
            <a:r>
              <a:rPr lang="en-US" altLang="en-US" sz="2400" dirty="0">
                <a:cs typeface="Times New Roman" panose="02020603050405020304" pitchFamily="18" charset="0"/>
              </a:rPr>
              <a:t>Southeastern Community College v. Davis, 442 U.S. 397</a:t>
            </a:r>
          </a:p>
        </p:txBody>
      </p:sp>
    </p:spTree>
    <p:extLst>
      <p:ext uri="{BB962C8B-B14F-4D97-AF65-F5344CB8AC3E}">
        <p14:creationId xmlns:p14="http://schemas.microsoft.com/office/powerpoint/2010/main" val="87532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descr="There is no indication of who took part in the decision or when it was made. Were the simple conclusory averment of the head of an institution to suffice, there would be no way of ascertaining whether the institution had made a professional effort to evaluate possible ways of accommodating a handicapped student or had simply embraced what was most convenient for faculty and administration. We say this, of course, without any intent to impugn the present affiant, but only to attempt to underscore the need for a procedure that can permit the necessary minimum judicial review.Wynne v. Tufts University School of Medicine 932 F.2d 19 (1991)">
            <a:extLst>
              <a:ext uri="{FF2B5EF4-FFF2-40B4-BE49-F238E27FC236}">
                <a16:creationId xmlns:a16="http://schemas.microsoft.com/office/drawing/2014/main" id="{A924840D-2662-9F45-BFA6-88758AC1B81F}"/>
              </a:ext>
            </a:extLst>
          </p:cNvPr>
          <p:cNvSpPr>
            <a:spLocks noGrp="1" noChangeArrowheads="1"/>
          </p:cNvSpPr>
          <p:nvPr>
            <p:ph type="title" idx="4294967295"/>
          </p:nvPr>
        </p:nvSpPr>
        <p:spPr>
          <a:xfrm>
            <a:off x="444500" y="431800"/>
            <a:ext cx="11658600" cy="6273800"/>
          </a:xfrm>
        </p:spPr>
        <p:txBody>
          <a:bodyPr>
            <a:normAutofit fontScale="90000"/>
          </a:bodyPr>
          <a:lstStyle/>
          <a:p>
            <a:pPr algn="l" eaLnBrk="1" hangingPunct="1">
              <a:lnSpc>
                <a:spcPct val="95000"/>
              </a:lnSpc>
            </a:pPr>
            <a:r>
              <a:rPr lang="en-US" altLang="en-US" sz="3600" dirty="0">
                <a:latin typeface="+mn-lt"/>
              </a:rPr>
              <a:t>There is no indication of who took part in the decision or when it was made. Were the simple conclusory averment of the head of an institution to suffice, there would be no way of ascertaining whether the institution had made a professional effort to evaluate possible ways of accommodating a handicapped student or had simply embraced what was most convenient for faculty and administration. We say this, of course, without any intent to impugn the present affiant, but only to attempt to underscore the need for a procedure that can permit the necessary minimum judicial review.</a:t>
            </a:r>
            <a:br>
              <a:rPr lang="en-US" altLang="en-US" sz="2800" dirty="0"/>
            </a:br>
            <a:br>
              <a:rPr lang="en-US" altLang="en-US" sz="2000" dirty="0">
                <a:latin typeface="Verdana" panose="020B0604030504040204" pitchFamily="34" charset="0"/>
              </a:rPr>
            </a:br>
            <a:br>
              <a:rPr lang="en-US" altLang="en-US" sz="2000" dirty="0">
                <a:latin typeface="Verdana" panose="020B0604030504040204" pitchFamily="34" charset="0"/>
              </a:rPr>
            </a:br>
            <a:br>
              <a:rPr lang="en-US" altLang="en-US" sz="2000" dirty="0">
                <a:latin typeface="Verdana" panose="020B0604030504040204" pitchFamily="34" charset="0"/>
              </a:rPr>
            </a:br>
            <a:r>
              <a:rPr lang="en-US" altLang="en-US" sz="2000" dirty="0">
                <a:latin typeface="Verdana" panose="020B0604030504040204" pitchFamily="34" charset="0"/>
              </a:rPr>
              <a:t>Wynne v. Tufts University School of Medicine 932 F.2d 19 (1991)</a:t>
            </a:r>
            <a:endParaRPr lang="en-US" altLang="en-US" sz="1200" dirty="0">
              <a:latin typeface="Verdana" panose="020B0604030504040204" pitchFamily="34" charset="0"/>
            </a:endParaRPr>
          </a:p>
        </p:txBody>
      </p:sp>
    </p:spTree>
    <p:extLst>
      <p:ext uri="{BB962C8B-B14F-4D97-AF65-F5344CB8AC3E}">
        <p14:creationId xmlns:p14="http://schemas.microsoft.com/office/powerpoint/2010/main" val="271209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24AC3470-801E-F8DF-B624-40D5820CF325}"/>
              </a:ext>
            </a:extLst>
          </p:cNvPr>
          <p:cNvSpPr>
            <a:spLocks noGrp="1" noChangeArrowheads="1"/>
          </p:cNvSpPr>
          <p:nvPr>
            <p:ph type="title"/>
          </p:nvPr>
        </p:nvSpPr>
        <p:spPr>
          <a:xfrm>
            <a:off x="1676400" y="228600"/>
            <a:ext cx="8915400" cy="3810000"/>
          </a:xfrm>
        </p:spPr>
        <p:txBody>
          <a:bodyPr/>
          <a:lstStyle/>
          <a:p>
            <a:pPr algn="l" eaLnBrk="1" hangingPunct="1"/>
            <a:br>
              <a:rPr lang="en-US" altLang="en-US" sz="3200" dirty="0">
                <a:latin typeface="Verdana" panose="020B0604030504040204" pitchFamily="34" charset="0"/>
              </a:rPr>
            </a:br>
            <a:r>
              <a:rPr lang="en-US" altLang="en-US" sz="3200" dirty="0">
                <a:latin typeface="+mn-lt"/>
                <a:cs typeface="Times New Roman" panose="02020603050405020304" pitchFamily="18" charset="0"/>
              </a:rPr>
              <a:t>Determinations must be made by a group that includes individuals who are knowledgeable in the discipline/area, the available alternatives for instructional delivery and evaluation and disability</a:t>
            </a:r>
            <a:endParaRPr lang="en-US" altLang="en-US" sz="3200" dirty="0">
              <a:latin typeface="+mn-lt"/>
            </a:endParaRPr>
          </a:p>
        </p:txBody>
      </p:sp>
      <p:sp>
        <p:nvSpPr>
          <p:cNvPr id="46082" name="Rectangle 3">
            <a:extLst>
              <a:ext uri="{FF2B5EF4-FFF2-40B4-BE49-F238E27FC236}">
                <a16:creationId xmlns:a16="http://schemas.microsoft.com/office/drawing/2014/main" id="{E25C71AF-A4E7-6A20-774D-4B54632D9A05}"/>
              </a:ext>
            </a:extLst>
          </p:cNvPr>
          <p:cNvSpPr>
            <a:spLocks noGrp="1" noChangeArrowheads="1"/>
          </p:cNvSpPr>
          <p:nvPr>
            <p:ph type="body" idx="1"/>
          </p:nvPr>
        </p:nvSpPr>
        <p:spPr>
          <a:xfrm>
            <a:off x="1524000" y="4953000"/>
            <a:ext cx="8991600" cy="1752600"/>
          </a:xfrm>
        </p:spPr>
        <p:txBody>
          <a:bodyPr>
            <a:noAutofit/>
          </a:bodyPr>
          <a:lstStyle/>
          <a:p>
            <a:pPr eaLnBrk="1" hangingPunct="1"/>
            <a:r>
              <a:rPr lang="en-US" altLang="en-US" sz="1800" dirty="0">
                <a:cs typeface="Times New Roman" panose="02020603050405020304" pitchFamily="18" charset="0"/>
              </a:rPr>
              <a:t>University of Houston, OCR# 06-02-2029</a:t>
            </a:r>
            <a:endParaRPr lang="en-US" altLang="en-US" sz="1800" dirty="0"/>
          </a:p>
          <a:p>
            <a:pPr eaLnBrk="1" hangingPunct="1"/>
            <a:r>
              <a:rPr lang="en-US" altLang="en-US" sz="1800" dirty="0" err="1">
                <a:cs typeface="Times New Roman" panose="02020603050405020304" pitchFamily="18" charset="0"/>
              </a:rPr>
              <a:t>Guckenberger</a:t>
            </a:r>
            <a:r>
              <a:rPr lang="en-US" altLang="en-US" sz="1800" dirty="0">
                <a:cs typeface="Times New Roman" panose="02020603050405020304" pitchFamily="18" charset="0"/>
              </a:rPr>
              <a:t> v. Boston University, 657 F. Supp. 106</a:t>
            </a:r>
            <a:endParaRPr lang="en-US" altLang="en-US" sz="1800" dirty="0"/>
          </a:p>
          <a:p>
            <a:pPr eaLnBrk="1" hangingPunct="1"/>
            <a:r>
              <a:rPr lang="en-US" altLang="en-US" sz="1800" dirty="0">
                <a:cs typeface="Times New Roman" panose="02020603050405020304" pitchFamily="18" charset="0"/>
              </a:rPr>
              <a:t>Wynne V. Tufts University School of Medicine, 932 F.2d 19 </a:t>
            </a:r>
            <a:endParaRPr lang="en-US" altLang="en-US" sz="1800" dirty="0"/>
          </a:p>
          <a:p>
            <a:pPr eaLnBrk="1" hangingPunct="1"/>
            <a:r>
              <a:rPr lang="en-US" altLang="en-US" sz="1800" dirty="0">
                <a:cs typeface="Times New Roman" panose="02020603050405020304" pitchFamily="18" charset="0"/>
              </a:rPr>
              <a:t>School Board of Nassau County v. Arline, 480 U.S. 273 </a:t>
            </a:r>
          </a:p>
        </p:txBody>
      </p:sp>
    </p:spTree>
    <p:extLst>
      <p:ext uri="{BB962C8B-B14F-4D97-AF65-F5344CB8AC3E}">
        <p14:creationId xmlns:p14="http://schemas.microsoft.com/office/powerpoint/2010/main" val="270371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633302" y="1"/>
            <a:ext cx="7610588" cy="5791200"/>
          </a:xfrm>
        </p:spPr>
        <p:txBody>
          <a:bodyPr/>
          <a:lstStyle/>
          <a:p>
            <a:pPr algn="l">
              <a:spcAft>
                <a:spcPct val="135000"/>
              </a:spcAft>
            </a:pPr>
            <a:r>
              <a:rPr lang="en-US" altLang="en-US" sz="3200" dirty="0"/>
              <a:t>“It is possible to envision situations where an insistence on continuing past requirements and practices might arbitrarily deprive genuinely qualified handicapped persons of the opportunity to participate in a covered program.”</a:t>
            </a:r>
            <a:br>
              <a:rPr lang="en-US" altLang="en-US" sz="3200" dirty="0"/>
            </a:br>
            <a:br>
              <a:rPr lang="en-US" altLang="en-US" sz="3200" dirty="0"/>
            </a:br>
            <a:br>
              <a:rPr lang="en-US" altLang="en-US" sz="3200" dirty="0"/>
            </a:br>
            <a:br>
              <a:rPr lang="en-US" altLang="en-US" sz="3200" dirty="0"/>
            </a:br>
            <a:r>
              <a:rPr lang="en-US" altLang="en-US" sz="2000" dirty="0"/>
              <a:t>(</a:t>
            </a:r>
            <a:r>
              <a:rPr lang="en-US" altLang="en-US" sz="2000" dirty="0">
                <a:latin typeface="Verdana" pitchFamily="34" charset="0"/>
                <a:cs typeface="Times New Roman" pitchFamily="18" charset="0"/>
              </a:rPr>
              <a:t>Southeastern Community College v. Davis, 442 U.S. 397</a:t>
            </a:r>
            <a:r>
              <a:rPr lang="en-US" altLang="en-US" sz="2000" dirty="0"/>
              <a:t>)</a:t>
            </a:r>
          </a:p>
        </p:txBody>
      </p:sp>
      <p:pic>
        <p:nvPicPr>
          <p:cNvPr id="63491" name="Picture 3" descr="A stethoscope connected to a smart phone."/>
          <p:cNvPicPr>
            <a:picLocks noChangeAspect="1" noChangeArrowheads="1"/>
          </p:cNvPicPr>
          <p:nvPr/>
        </p:nvPicPr>
        <p:blipFill>
          <a:blip r:embed="rId3">
            <a:clrChange>
              <a:clrFrom>
                <a:srgbClr val="FFFFFF"/>
              </a:clrFrom>
              <a:clrTo>
                <a:srgbClr val="FFFFFF">
                  <a:alpha val="0"/>
                </a:srgbClr>
              </a:clrTo>
            </a:clrChange>
            <a:lum bright="-12000" contrast="54000"/>
            <a:extLst>
              <a:ext uri="{28A0092B-C50C-407E-A947-70E740481C1C}">
                <a14:useLocalDpi xmlns:a14="http://schemas.microsoft.com/office/drawing/2010/main" val="0"/>
              </a:ext>
            </a:extLst>
          </a:blip>
          <a:srcRect/>
          <a:stretch>
            <a:fillRect/>
          </a:stretch>
        </p:blipFill>
        <p:spPr bwMode="auto">
          <a:xfrm rot="2550997">
            <a:off x="9143144" y="957436"/>
            <a:ext cx="2000954" cy="298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7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5D12-D5ED-AD16-8AA3-6C54C715F0A4}"/>
              </a:ext>
            </a:extLst>
          </p:cNvPr>
          <p:cNvSpPr>
            <a:spLocks noGrp="1"/>
          </p:cNvSpPr>
          <p:nvPr>
            <p:ph type="title"/>
          </p:nvPr>
        </p:nvSpPr>
        <p:spPr/>
        <p:txBody>
          <a:bodyPr/>
          <a:lstStyle/>
          <a:p>
            <a:r>
              <a:rPr lang="en-US" dirty="0"/>
              <a:t>Scenarios</a:t>
            </a:r>
          </a:p>
        </p:txBody>
      </p:sp>
      <p:sp>
        <p:nvSpPr>
          <p:cNvPr id="3" name="Content Placeholder 2">
            <a:extLst>
              <a:ext uri="{FF2B5EF4-FFF2-40B4-BE49-F238E27FC236}">
                <a16:creationId xmlns:a16="http://schemas.microsoft.com/office/drawing/2014/main" id="{4EB4E0FD-3AAA-FEFD-AD7C-06E3C2F0926A}"/>
              </a:ext>
            </a:extLst>
          </p:cNvPr>
          <p:cNvSpPr>
            <a:spLocks noGrp="1"/>
          </p:cNvSpPr>
          <p:nvPr>
            <p:ph idx="1"/>
          </p:nvPr>
        </p:nvSpPr>
        <p:spPr/>
        <p:txBody>
          <a:bodyPr/>
          <a:lstStyle/>
          <a:p>
            <a:r>
              <a:rPr lang="en-US" dirty="0"/>
              <a:t>Remote Participation</a:t>
            </a:r>
          </a:p>
          <a:p>
            <a:r>
              <a:rPr lang="en-US" dirty="0"/>
              <a:t>Attendance </a:t>
            </a:r>
          </a:p>
          <a:p>
            <a:r>
              <a:rPr lang="en-US" dirty="0"/>
              <a:t>Extensions</a:t>
            </a:r>
          </a:p>
          <a:p>
            <a:r>
              <a:rPr lang="en-US" dirty="0"/>
              <a:t>Student Conduct</a:t>
            </a:r>
          </a:p>
          <a:p>
            <a:r>
              <a:rPr lang="en-US" dirty="0"/>
              <a:t>Internships and Field placements</a:t>
            </a:r>
          </a:p>
          <a:p>
            <a:r>
              <a:rPr lang="en-US" dirty="0"/>
              <a:t>Assistance Animals</a:t>
            </a:r>
          </a:p>
          <a:p>
            <a:r>
              <a:rPr lang="en-US" dirty="0"/>
              <a:t>What is in your baggage?</a:t>
            </a:r>
          </a:p>
        </p:txBody>
      </p:sp>
    </p:spTree>
    <p:extLst>
      <p:ext uri="{BB962C8B-B14F-4D97-AF65-F5344CB8AC3E}">
        <p14:creationId xmlns:p14="http://schemas.microsoft.com/office/powerpoint/2010/main" val="74005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dirty="0"/>
              <a:t>CONTACT</a:t>
            </a:r>
          </a:p>
        </p:txBody>
      </p:sp>
      <p:sp>
        <p:nvSpPr>
          <p:cNvPr id="3" name="Content Placeholder 2"/>
          <p:cNvSpPr>
            <a:spLocks noGrp="1"/>
          </p:cNvSpPr>
          <p:nvPr>
            <p:ph idx="1"/>
          </p:nvPr>
        </p:nvSpPr>
        <p:spPr/>
        <p:txBody>
          <a:bodyPr rtlCol="0">
            <a:normAutofit/>
          </a:bodyPr>
          <a:lstStyle/>
          <a:p>
            <a:pPr>
              <a:buNone/>
              <a:defRPr/>
            </a:pPr>
            <a:r>
              <a:rPr lang="en-US" dirty="0"/>
              <a:t>L. Scott Lissner, </a:t>
            </a:r>
          </a:p>
          <a:p>
            <a:pPr>
              <a:buNone/>
              <a:defRPr/>
            </a:pPr>
            <a:r>
              <a:rPr lang="en-US" dirty="0"/>
              <a:t>ADA Coordinator,  The Ohio State University </a:t>
            </a:r>
          </a:p>
          <a:p>
            <a:pPr>
              <a:buNone/>
              <a:defRPr/>
            </a:pPr>
            <a:r>
              <a:rPr lang="en-US" dirty="0"/>
              <a:t> </a:t>
            </a:r>
          </a:p>
          <a:p>
            <a:pPr>
              <a:buNone/>
              <a:defRPr/>
            </a:pPr>
            <a:r>
              <a:rPr lang="en-US" dirty="0">
                <a:hlinkClick r:id="rId3"/>
              </a:rPr>
              <a:t>Lissner.2@OSU.EDU</a:t>
            </a:r>
            <a:r>
              <a:rPr lang="en-US" dirty="0"/>
              <a:t>    </a:t>
            </a:r>
            <a:r>
              <a:rPr lang="en-US" dirty="0">
                <a:hlinkClick r:id="rId4"/>
              </a:rPr>
              <a:t>Http://ada.osu.edu</a:t>
            </a:r>
            <a:r>
              <a:rPr lang="en-US" dirty="0"/>
              <a:t>  </a:t>
            </a:r>
          </a:p>
          <a:p>
            <a:pPr>
              <a:buNone/>
              <a:defRPr/>
            </a:pPr>
            <a:endParaRPr lang="en-US" dirty="0"/>
          </a:p>
          <a:p>
            <a:pPr>
              <a:buNone/>
              <a:defRPr/>
            </a:pPr>
            <a:r>
              <a:rPr lang="en-US" dirty="0"/>
              <a:t>(614) 292-6207(v); (614) 688-8605(</a:t>
            </a:r>
            <a:r>
              <a:rPr lang="en-US" dirty="0" err="1"/>
              <a:t>tty</a:t>
            </a:r>
            <a:r>
              <a:rPr lang="en-US" dirty="0"/>
              <a:t>) </a:t>
            </a:r>
          </a:p>
          <a:p>
            <a:pPr>
              <a:buNone/>
              <a:defRPr/>
            </a:pPr>
            <a:r>
              <a:rPr lang="en-US" dirty="0"/>
              <a:t>(614) 688-3665(fax)</a:t>
            </a:r>
          </a:p>
          <a:p>
            <a:pPr>
              <a:buNone/>
              <a:defRPr/>
            </a:pPr>
            <a:endParaRPr lang="en-US" dirty="0"/>
          </a:p>
        </p:txBody>
      </p:sp>
      <p:sp>
        <p:nvSpPr>
          <p:cNvPr id="4" name="Slide Number Placeholder 3"/>
          <p:cNvSpPr>
            <a:spLocks noGrp="1"/>
          </p:cNvSpPr>
          <p:nvPr>
            <p:ph type="sldNum" sz="quarter" idx="12"/>
          </p:nvPr>
        </p:nvSpPr>
        <p:spPr/>
        <p:txBody>
          <a:bodyPr/>
          <a:lstStyle/>
          <a:p>
            <a:pPr>
              <a:defRPr/>
            </a:pPr>
            <a:fld id="{A8C5C9BB-3FD4-4E08-ABCD-07AF85941601}" type="slidenum">
              <a:rPr lang="en-US"/>
              <a:pPr>
                <a:defRPr/>
              </a:pPr>
              <a:t>18</a:t>
            </a:fld>
            <a:endParaRPr lang="en-US"/>
          </a:p>
        </p:txBody>
      </p:sp>
    </p:spTree>
    <p:extLst>
      <p:ext uri="{BB962C8B-B14F-4D97-AF65-F5344CB8AC3E}">
        <p14:creationId xmlns:p14="http://schemas.microsoft.com/office/powerpoint/2010/main" val="1595451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5D12-D5ED-AD16-8AA3-6C54C715F0A4}"/>
              </a:ext>
            </a:extLst>
          </p:cNvPr>
          <p:cNvSpPr>
            <a:spLocks noGrp="1"/>
          </p:cNvSpPr>
          <p:nvPr>
            <p:ph type="title"/>
          </p:nvPr>
        </p:nvSpPr>
        <p:spPr>
          <a:xfrm>
            <a:off x="0" y="2766218"/>
            <a:ext cx="6888958" cy="1325563"/>
          </a:xfrm>
        </p:spPr>
        <p:txBody>
          <a:bodyPr/>
          <a:lstStyle/>
          <a:p>
            <a:pPr algn="ctr"/>
            <a:r>
              <a:rPr lang="en-US" dirty="0"/>
              <a:t>BONUS SLIDES</a:t>
            </a:r>
          </a:p>
        </p:txBody>
      </p:sp>
      <p:pic>
        <p:nvPicPr>
          <p:cNvPr id="4" name="Picture 3" descr="Photo of a park setting with a tall shiny slide in the foreground, A small boy sits at the top; about to start his decent.">
            <a:extLst>
              <a:ext uri="{FF2B5EF4-FFF2-40B4-BE49-F238E27FC236}">
                <a16:creationId xmlns:a16="http://schemas.microsoft.com/office/drawing/2014/main" id="{945593F5-A5AC-DEE1-80F5-D00286F1E4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1432" y="35090"/>
            <a:ext cx="5117182" cy="682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01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5D12-D5ED-AD16-8AA3-6C54C715F0A4}"/>
              </a:ext>
            </a:extLst>
          </p:cNvPr>
          <p:cNvSpPr>
            <a:spLocks noGrp="1"/>
          </p:cNvSpPr>
          <p:nvPr>
            <p:ph type="title"/>
          </p:nvPr>
        </p:nvSpPr>
        <p:spPr/>
        <p:txBody>
          <a:bodyPr/>
          <a:lstStyle/>
          <a:p>
            <a:pPr algn="ctr"/>
            <a:r>
              <a:rPr lang="en-US" b="1" dirty="0">
                <a:solidFill>
                  <a:srgbClr val="333333"/>
                </a:solidFill>
                <a:latin typeface="+mn-lt"/>
              </a:rPr>
              <a:t>Reasonableness</a:t>
            </a:r>
            <a:br>
              <a:rPr lang="en-US" b="1" dirty="0">
                <a:solidFill>
                  <a:srgbClr val="333333"/>
                </a:solidFill>
                <a:latin typeface="+mn-lt"/>
              </a:rPr>
            </a:br>
            <a:r>
              <a:rPr lang="en-US" sz="4000" dirty="0">
                <a:solidFill>
                  <a:srgbClr val="333333"/>
                </a:solidFill>
                <a:latin typeface="+mn-lt"/>
              </a:rPr>
              <a:t>Who is this “</a:t>
            </a:r>
            <a:r>
              <a:rPr lang="en-US" sz="4000" i="1" dirty="0">
                <a:solidFill>
                  <a:srgbClr val="333333"/>
                </a:solidFill>
                <a:latin typeface="+mn-lt"/>
              </a:rPr>
              <a:t>Reasonable Person</a:t>
            </a:r>
            <a:r>
              <a:rPr lang="en-US" sz="4000" dirty="0">
                <a:solidFill>
                  <a:srgbClr val="333333"/>
                </a:solidFill>
                <a:latin typeface="+mn-lt"/>
              </a:rPr>
              <a:t>”?</a:t>
            </a:r>
            <a:endParaRPr lang="en-US" dirty="0">
              <a:latin typeface="+mn-lt"/>
            </a:endParaRPr>
          </a:p>
        </p:txBody>
      </p:sp>
      <p:pic>
        <p:nvPicPr>
          <p:cNvPr id="4" name="Content Placeholder 3" descr="A John Wiley cartoon. A line drawing showing to men on a sidewalk facing each other  Both are wearing sandwich board signs.  One sign reads “the facts as they are” the other says “the truth as I see it”. The caption reads the irresistible force meet the immovable object. ">
            <a:extLst>
              <a:ext uri="{FF2B5EF4-FFF2-40B4-BE49-F238E27FC236}">
                <a16:creationId xmlns:a16="http://schemas.microsoft.com/office/drawing/2014/main" id="{233C57A9-24A3-1436-4EDB-AB16415AAB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9396" y="2022764"/>
            <a:ext cx="939320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85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55B7-3E51-0B42-B1E3-437E5E3245F4}"/>
              </a:ext>
            </a:extLst>
          </p:cNvPr>
          <p:cNvSpPr>
            <a:spLocks noGrp="1"/>
          </p:cNvSpPr>
          <p:nvPr>
            <p:ph type="title"/>
          </p:nvPr>
        </p:nvSpPr>
        <p:spPr>
          <a:xfrm>
            <a:off x="951470" y="0"/>
            <a:ext cx="10402330" cy="1050324"/>
          </a:xfrm>
        </p:spPr>
        <p:txBody>
          <a:bodyPr>
            <a:normAutofit/>
          </a:bodyPr>
          <a:lstStyle/>
          <a:p>
            <a:pPr algn="ctr"/>
            <a:r>
              <a:rPr lang="en-US" b="1" dirty="0"/>
              <a:t>Documenting   Accommodations</a:t>
            </a:r>
          </a:p>
        </p:txBody>
      </p:sp>
      <p:sp>
        <p:nvSpPr>
          <p:cNvPr id="3" name="Content Placeholder 2">
            <a:extLst>
              <a:ext uri="{FF2B5EF4-FFF2-40B4-BE49-F238E27FC236}">
                <a16:creationId xmlns:a16="http://schemas.microsoft.com/office/drawing/2014/main" id="{45A37D5C-9A87-5748-9A40-C7F92AD9DC06}"/>
              </a:ext>
            </a:extLst>
          </p:cNvPr>
          <p:cNvSpPr>
            <a:spLocks noGrp="1"/>
          </p:cNvSpPr>
          <p:nvPr>
            <p:ph sz="half" idx="1"/>
          </p:nvPr>
        </p:nvSpPr>
        <p:spPr>
          <a:xfrm>
            <a:off x="0" y="1813309"/>
            <a:ext cx="3292986" cy="4757890"/>
          </a:xfrm>
        </p:spPr>
        <p:txBody>
          <a:bodyPr>
            <a:normAutofit fontScale="92500" lnSpcReduction="20000"/>
          </a:bodyPr>
          <a:lstStyle/>
          <a:p>
            <a:pPr marL="0" indent="0">
              <a:buNone/>
            </a:pPr>
            <a:r>
              <a:rPr lang="en-US" b="1" dirty="0"/>
              <a:t>Individual </a:t>
            </a:r>
          </a:p>
          <a:p>
            <a:pPr lvl="1"/>
            <a:r>
              <a:rPr lang="en-US" dirty="0"/>
              <a:t>Experience </a:t>
            </a:r>
          </a:p>
          <a:p>
            <a:pPr lvl="1"/>
            <a:r>
              <a:rPr lang="en-US" dirty="0"/>
              <a:t>Impairment</a:t>
            </a:r>
          </a:p>
          <a:p>
            <a:pPr marL="457200" lvl="1" indent="0">
              <a:buNone/>
            </a:pPr>
            <a:endParaRPr lang="en-US" dirty="0"/>
          </a:p>
          <a:p>
            <a:pPr marL="0" indent="0">
              <a:buNone/>
            </a:pPr>
            <a:r>
              <a:rPr lang="en-US" b="1" dirty="0"/>
              <a:t>Context</a:t>
            </a:r>
          </a:p>
          <a:p>
            <a:r>
              <a:rPr lang="en-US" dirty="0"/>
              <a:t>Micro</a:t>
            </a:r>
          </a:p>
          <a:p>
            <a:pPr lvl="1"/>
            <a:r>
              <a:rPr lang="en-US" dirty="0"/>
              <a:t>Task/Evaluation </a:t>
            </a:r>
          </a:p>
          <a:p>
            <a:pPr lvl="1"/>
            <a:r>
              <a:rPr lang="en-US" dirty="0"/>
              <a:t>Course</a:t>
            </a:r>
          </a:p>
          <a:p>
            <a:r>
              <a:rPr lang="en-US" dirty="0"/>
              <a:t>Mezzo</a:t>
            </a:r>
          </a:p>
          <a:p>
            <a:pPr lvl="1"/>
            <a:r>
              <a:rPr lang="en-US" dirty="0"/>
              <a:t>Program</a:t>
            </a:r>
          </a:p>
          <a:p>
            <a:pPr lvl="1"/>
            <a:r>
              <a:rPr lang="en-US" dirty="0"/>
              <a:t>College</a:t>
            </a:r>
          </a:p>
          <a:p>
            <a:r>
              <a:rPr lang="en-US" dirty="0"/>
              <a:t>Macro</a:t>
            </a:r>
          </a:p>
          <a:p>
            <a:pPr lvl="1"/>
            <a:r>
              <a:rPr lang="en-US" dirty="0"/>
              <a:t>Institution/system</a:t>
            </a:r>
          </a:p>
          <a:p>
            <a:pPr lvl="1"/>
            <a:r>
              <a:rPr lang="en-US" dirty="0"/>
              <a:t>State &amp; Federal</a:t>
            </a:r>
          </a:p>
        </p:txBody>
      </p:sp>
      <p:sp>
        <p:nvSpPr>
          <p:cNvPr id="4" name="Content Placeholder 3">
            <a:extLst>
              <a:ext uri="{FF2B5EF4-FFF2-40B4-BE49-F238E27FC236}">
                <a16:creationId xmlns:a16="http://schemas.microsoft.com/office/drawing/2014/main" id="{C136246D-8B62-DD43-ABA1-90D1C7C9AF0C}"/>
              </a:ext>
            </a:extLst>
          </p:cNvPr>
          <p:cNvSpPr>
            <a:spLocks noGrp="1"/>
          </p:cNvSpPr>
          <p:nvPr>
            <p:ph sz="half" idx="2"/>
          </p:nvPr>
        </p:nvSpPr>
        <p:spPr>
          <a:xfrm>
            <a:off x="8555694" y="1488623"/>
            <a:ext cx="2918027" cy="338554"/>
          </a:xfrm>
        </p:spPr>
        <p:txBody>
          <a:bodyPr>
            <a:normAutofit fontScale="92500" lnSpcReduction="20000"/>
          </a:bodyPr>
          <a:lstStyle/>
          <a:p>
            <a:pPr marL="0" indent="0" algn="ctr">
              <a:buNone/>
            </a:pPr>
            <a:r>
              <a:rPr lang="en-US" sz="1800" u="sng" dirty="0"/>
              <a:t>BARRIERS     FACILITATORS</a:t>
            </a:r>
          </a:p>
        </p:txBody>
      </p:sp>
      <p:sp>
        <p:nvSpPr>
          <p:cNvPr id="5" name="TextBox 4">
            <a:extLst>
              <a:ext uri="{FF2B5EF4-FFF2-40B4-BE49-F238E27FC236}">
                <a16:creationId xmlns:a16="http://schemas.microsoft.com/office/drawing/2014/main" id="{931F3A24-4AEE-A04B-8C20-89DD96D7659C}"/>
              </a:ext>
            </a:extLst>
          </p:cNvPr>
          <p:cNvSpPr txBox="1"/>
          <p:nvPr/>
        </p:nvSpPr>
        <p:spPr>
          <a:xfrm>
            <a:off x="2764437" y="967338"/>
            <a:ext cx="8193373" cy="492443"/>
          </a:xfrm>
          <a:prstGeom prst="rect">
            <a:avLst/>
          </a:prstGeom>
          <a:noFill/>
        </p:spPr>
        <p:txBody>
          <a:bodyPr wrap="square" rtlCol="0">
            <a:spAutoFit/>
          </a:bodyPr>
          <a:lstStyle/>
          <a:p>
            <a:r>
              <a:rPr lang="en-US" sz="2600" u="sng" dirty="0"/>
              <a:t>MANNER           __         CONDITIONS                        DURATION</a:t>
            </a:r>
          </a:p>
        </p:txBody>
      </p:sp>
      <p:sp>
        <p:nvSpPr>
          <p:cNvPr id="7" name="TextBox 6">
            <a:extLst>
              <a:ext uri="{FF2B5EF4-FFF2-40B4-BE49-F238E27FC236}">
                <a16:creationId xmlns:a16="http://schemas.microsoft.com/office/drawing/2014/main" id="{84BE07F9-C7AF-6623-68AC-343F8DEEC8C7}"/>
              </a:ext>
            </a:extLst>
          </p:cNvPr>
          <p:cNvSpPr txBox="1"/>
          <p:nvPr/>
        </p:nvSpPr>
        <p:spPr>
          <a:xfrm>
            <a:off x="5178253" y="1459366"/>
            <a:ext cx="3029262" cy="353943"/>
          </a:xfrm>
          <a:prstGeom prst="rect">
            <a:avLst/>
          </a:prstGeom>
          <a:noFill/>
        </p:spPr>
        <p:txBody>
          <a:bodyPr wrap="square">
            <a:spAutoFit/>
          </a:bodyPr>
          <a:lstStyle/>
          <a:p>
            <a:pPr marL="0" indent="0" algn="ctr">
              <a:buNone/>
            </a:pPr>
            <a:r>
              <a:rPr lang="en-US" sz="1700" u="sng" dirty="0"/>
              <a:t>BARRIERS     FACILITATORS</a:t>
            </a:r>
          </a:p>
        </p:txBody>
      </p:sp>
      <p:sp>
        <p:nvSpPr>
          <p:cNvPr id="9" name="TextBox 8">
            <a:extLst>
              <a:ext uri="{FF2B5EF4-FFF2-40B4-BE49-F238E27FC236}">
                <a16:creationId xmlns:a16="http://schemas.microsoft.com/office/drawing/2014/main" id="{D0E661F8-1F71-8315-163C-D9BA4D3B458A}"/>
              </a:ext>
            </a:extLst>
          </p:cNvPr>
          <p:cNvSpPr txBox="1"/>
          <p:nvPr/>
        </p:nvSpPr>
        <p:spPr>
          <a:xfrm>
            <a:off x="2031967" y="1459366"/>
            <a:ext cx="2918028" cy="353943"/>
          </a:xfrm>
          <a:prstGeom prst="rect">
            <a:avLst/>
          </a:prstGeom>
          <a:noFill/>
        </p:spPr>
        <p:txBody>
          <a:bodyPr wrap="square">
            <a:spAutoFit/>
          </a:bodyPr>
          <a:lstStyle/>
          <a:p>
            <a:pPr marL="0" indent="0" algn="ctr">
              <a:buNone/>
            </a:pPr>
            <a:r>
              <a:rPr lang="en-US" sz="1700" u="sng" dirty="0"/>
              <a:t>BARRIERS     FACILITATORS</a:t>
            </a:r>
          </a:p>
        </p:txBody>
      </p:sp>
    </p:spTree>
    <p:extLst>
      <p:ext uri="{BB962C8B-B14F-4D97-AF65-F5344CB8AC3E}">
        <p14:creationId xmlns:p14="http://schemas.microsoft.com/office/powerpoint/2010/main" val="126532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FE3F60E3-59E8-B64F-B848-BB48A102BE8C}"/>
              </a:ext>
            </a:extLst>
          </p:cNvPr>
          <p:cNvSpPr>
            <a:spLocks noGrp="1"/>
          </p:cNvSpPr>
          <p:nvPr>
            <p:ph type="title"/>
          </p:nvPr>
        </p:nvSpPr>
        <p:spPr>
          <a:xfrm>
            <a:off x="3048000" y="85658"/>
            <a:ext cx="9144000" cy="626328"/>
          </a:xfrm>
        </p:spPr>
        <p:txBody>
          <a:bodyPr>
            <a:noAutofit/>
          </a:bodyPr>
          <a:lstStyle/>
          <a:p>
            <a:pPr algn="r"/>
            <a:r>
              <a:rPr lang="en-US" altLang="en-US" b="1" dirty="0"/>
              <a:t>Access Infrastructure Administrative Requirements</a:t>
            </a:r>
          </a:p>
        </p:txBody>
      </p:sp>
      <p:sp>
        <p:nvSpPr>
          <p:cNvPr id="5" name="Content Placeholder 4">
            <a:extLst>
              <a:ext uri="{FF2B5EF4-FFF2-40B4-BE49-F238E27FC236}">
                <a16:creationId xmlns:a16="http://schemas.microsoft.com/office/drawing/2014/main" id="{AA251126-0923-1F40-BE98-7518BCF57788}"/>
              </a:ext>
            </a:extLst>
          </p:cNvPr>
          <p:cNvSpPr>
            <a:spLocks noGrp="1"/>
          </p:cNvSpPr>
          <p:nvPr>
            <p:ph idx="1"/>
          </p:nvPr>
        </p:nvSpPr>
        <p:spPr>
          <a:xfrm>
            <a:off x="609601" y="703152"/>
            <a:ext cx="5943600" cy="6018323"/>
          </a:xfrm>
        </p:spPr>
        <p:txBody>
          <a:bodyPr>
            <a:normAutofit fontScale="92500" lnSpcReduction="20000"/>
          </a:bodyPr>
          <a:lstStyle/>
          <a:p>
            <a:pPr>
              <a:lnSpc>
                <a:spcPct val="90000"/>
              </a:lnSpc>
            </a:pPr>
            <a:r>
              <a:rPr lang="en-US" altLang="en-US" sz="2400" dirty="0"/>
              <a:t>Non-Discrimination</a:t>
            </a:r>
          </a:p>
          <a:p>
            <a:r>
              <a:rPr lang="en-US" altLang="en-US" sz="2400" dirty="0"/>
              <a:t>Notice</a:t>
            </a:r>
          </a:p>
          <a:p>
            <a:pPr lvl="1"/>
            <a:r>
              <a:rPr lang="en-US" altLang="en-US" sz="2000" dirty="0"/>
              <a:t>Web</a:t>
            </a:r>
          </a:p>
          <a:p>
            <a:pPr lvl="1"/>
            <a:r>
              <a:rPr lang="en-US" altLang="en-US" sz="2000" dirty="0"/>
              <a:t>Student Handbooks</a:t>
            </a:r>
          </a:p>
          <a:p>
            <a:pPr lvl="1"/>
            <a:r>
              <a:rPr lang="en-US" altLang="en-US" sz="2000" dirty="0"/>
              <a:t>Syllabi</a:t>
            </a:r>
          </a:p>
          <a:p>
            <a:pPr>
              <a:lnSpc>
                <a:spcPct val="90000"/>
              </a:lnSpc>
            </a:pPr>
            <a:r>
              <a:rPr lang="en-US" altLang="en-US" sz="2400" dirty="0"/>
              <a:t>Designee</a:t>
            </a:r>
          </a:p>
          <a:p>
            <a:pPr lvl="1">
              <a:lnSpc>
                <a:spcPct val="90000"/>
              </a:lnSpc>
            </a:pPr>
            <a:r>
              <a:rPr lang="en-US" altLang="en-US" sz="2000" dirty="0"/>
              <a:t>ADA Coordinator &amp; 504 Compliance Officer</a:t>
            </a:r>
          </a:p>
          <a:p>
            <a:pPr>
              <a:lnSpc>
                <a:spcPct val="90000"/>
              </a:lnSpc>
            </a:pPr>
            <a:r>
              <a:rPr lang="en-US" altLang="en-US" sz="2400" dirty="0"/>
              <a:t>Accessibility</a:t>
            </a:r>
          </a:p>
          <a:p>
            <a:pPr lvl="1">
              <a:lnSpc>
                <a:spcPct val="90000"/>
              </a:lnSpc>
            </a:pPr>
            <a:r>
              <a:rPr lang="en-US" altLang="en-US" sz="2000" dirty="0"/>
              <a:t>Built Environment</a:t>
            </a:r>
          </a:p>
          <a:p>
            <a:pPr lvl="1">
              <a:lnSpc>
                <a:spcPct val="90000"/>
              </a:lnSpc>
            </a:pPr>
            <a:r>
              <a:rPr lang="en-US" altLang="en-US" sz="2000" dirty="0"/>
              <a:t>Digital Environment</a:t>
            </a:r>
          </a:p>
          <a:p>
            <a:pPr lvl="1">
              <a:lnSpc>
                <a:spcPct val="90000"/>
              </a:lnSpc>
            </a:pPr>
            <a:r>
              <a:rPr lang="en-US" altLang="en-US" sz="2000" dirty="0"/>
              <a:t>Communications</a:t>
            </a:r>
          </a:p>
          <a:p>
            <a:pPr lvl="1">
              <a:lnSpc>
                <a:spcPct val="90000"/>
              </a:lnSpc>
            </a:pPr>
            <a:r>
              <a:rPr lang="en-US" altLang="en-US" sz="2000" dirty="0"/>
              <a:t>Programs/Services</a:t>
            </a:r>
          </a:p>
          <a:p>
            <a:pPr>
              <a:lnSpc>
                <a:spcPct val="90000"/>
              </a:lnSpc>
            </a:pPr>
            <a:r>
              <a:rPr lang="en-US" altLang="en-US" sz="2400" dirty="0"/>
              <a:t>Accommodation</a:t>
            </a:r>
          </a:p>
          <a:p>
            <a:pPr lvl="1">
              <a:lnSpc>
                <a:spcPct val="90000"/>
              </a:lnSpc>
            </a:pPr>
            <a:r>
              <a:rPr lang="en-US" altLang="en-US" sz="2000" dirty="0"/>
              <a:t>Curriculum</a:t>
            </a:r>
          </a:p>
          <a:p>
            <a:pPr lvl="1">
              <a:lnSpc>
                <a:spcPct val="90000"/>
              </a:lnSpc>
            </a:pPr>
            <a:r>
              <a:rPr lang="en-US" altLang="en-US" sz="2000" dirty="0"/>
              <a:t>Evaluations</a:t>
            </a:r>
          </a:p>
          <a:p>
            <a:pPr lvl="1">
              <a:lnSpc>
                <a:spcPct val="90000"/>
              </a:lnSpc>
            </a:pPr>
            <a:r>
              <a:rPr lang="en-US" altLang="en-US" sz="2000" dirty="0" err="1"/>
              <a:t>Practica</a:t>
            </a:r>
            <a:endParaRPr lang="en-US" altLang="en-US" sz="2000" dirty="0"/>
          </a:p>
          <a:p>
            <a:pPr lvl="1">
              <a:lnSpc>
                <a:spcPct val="90000"/>
              </a:lnSpc>
            </a:pPr>
            <a:r>
              <a:rPr lang="en-US" altLang="en-US" sz="2000" dirty="0"/>
              <a:t>Employment</a:t>
            </a:r>
          </a:p>
          <a:p>
            <a:pPr lvl="1">
              <a:lnSpc>
                <a:spcPct val="90000"/>
              </a:lnSpc>
            </a:pPr>
            <a:r>
              <a:rPr lang="en-US" altLang="en-US" sz="2000" dirty="0"/>
              <a:t>Events</a:t>
            </a:r>
            <a:endParaRPr lang="en-US" altLang="en-US" sz="2400" dirty="0"/>
          </a:p>
          <a:p>
            <a:pPr>
              <a:lnSpc>
                <a:spcPct val="90000"/>
              </a:lnSpc>
            </a:pPr>
            <a:r>
              <a:rPr lang="en-US" altLang="en-US" sz="2400" dirty="0"/>
              <a:t>Grievance</a:t>
            </a:r>
          </a:p>
          <a:p>
            <a:pPr marL="0" indent="0">
              <a:lnSpc>
                <a:spcPct val="90000"/>
              </a:lnSpc>
              <a:buNone/>
            </a:pPr>
            <a:endParaRPr lang="en-US" altLang="en-US" dirty="0"/>
          </a:p>
        </p:txBody>
      </p:sp>
      <p:sp>
        <p:nvSpPr>
          <p:cNvPr id="19460" name="Slide Number Placeholder 1">
            <a:extLst>
              <a:ext uri="{FF2B5EF4-FFF2-40B4-BE49-F238E27FC236}">
                <a16:creationId xmlns:a16="http://schemas.microsoft.com/office/drawing/2014/main" id="{6526302F-596C-7149-BC12-F712082AF5E5}"/>
              </a:ext>
            </a:extLst>
          </p:cNvPr>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fld id="{1F5670A2-A4ED-3946-B4CE-84560274A234}" type="slidenum">
              <a:rPr lang="en-US" altLang="en-US" sz="1050"/>
              <a:pPr>
                <a:spcBef>
                  <a:spcPct val="0"/>
                </a:spcBef>
                <a:buFontTx/>
                <a:buNone/>
              </a:pPr>
              <a:t>21</a:t>
            </a:fld>
            <a:endParaRPr lang="en-US" altLang="en-US" sz="1050"/>
          </a:p>
        </p:txBody>
      </p:sp>
      <p:pic>
        <p:nvPicPr>
          <p:cNvPr id="37894" name="Picture 3" descr="Photo of a man in suit and tie posting to a portion of a projected  slide that says &quot;Assign responsibility&quot;  a thought bubble adds &quot;authority&quot;">
            <a:extLst>
              <a:ext uri="{FF2B5EF4-FFF2-40B4-BE49-F238E27FC236}">
                <a16:creationId xmlns:a16="http://schemas.microsoft.com/office/drawing/2014/main" id="{CAC6E338-38CF-BF49-88A1-5F8C13632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847" y="2604794"/>
            <a:ext cx="5975569" cy="355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Callout 8">
            <a:extLst>
              <a:ext uri="{FF2B5EF4-FFF2-40B4-BE49-F238E27FC236}">
                <a16:creationId xmlns:a16="http://schemas.microsoft.com/office/drawing/2014/main" id="{BCFEA677-C225-1E44-AEED-53AC765CACFD}"/>
              </a:ext>
            </a:extLst>
          </p:cNvPr>
          <p:cNvSpPr/>
          <p:nvPr/>
        </p:nvSpPr>
        <p:spPr>
          <a:xfrm>
            <a:off x="8194611" y="816337"/>
            <a:ext cx="2934336" cy="1351647"/>
          </a:xfrm>
          <a:prstGeom prst="cloudCallout">
            <a:avLst>
              <a:gd name="adj1" fmla="val -98198"/>
              <a:gd name="adj2" fmla="val 11684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1">
                    <a:lumMod val="75000"/>
                  </a:schemeClr>
                </a:solidFill>
                <a:latin typeface="ACADEMY ENGRAVED LET PLAIN:1.0" panose="02000000000000000000" pitchFamily="2" charset="0"/>
              </a:rPr>
              <a:t>AUTHORITY</a:t>
            </a:r>
          </a:p>
        </p:txBody>
      </p:sp>
    </p:spTree>
    <p:extLst>
      <p:ext uri="{BB962C8B-B14F-4D97-AF65-F5344CB8AC3E}">
        <p14:creationId xmlns:p14="http://schemas.microsoft.com/office/powerpoint/2010/main" val="388853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9594D9F8-77D4-91DD-4E61-8C78DB5143C0}"/>
              </a:ext>
            </a:extLst>
          </p:cNvPr>
          <p:cNvSpPr>
            <a:spLocks noGrp="1" noChangeArrowheads="1"/>
          </p:cNvSpPr>
          <p:nvPr>
            <p:ph type="title"/>
          </p:nvPr>
        </p:nvSpPr>
        <p:spPr>
          <a:xfrm>
            <a:off x="1981200" y="0"/>
            <a:ext cx="8229600" cy="838200"/>
          </a:xfrm>
        </p:spPr>
        <p:txBody>
          <a:bodyPr/>
          <a:lstStyle/>
          <a:p>
            <a:pPr eaLnBrk="1" hangingPunct="1"/>
            <a:r>
              <a:rPr lang="en-US" altLang="en-US" sz="4000"/>
              <a:t>Academic Standards &amp; Deference</a:t>
            </a:r>
          </a:p>
        </p:txBody>
      </p:sp>
      <p:sp>
        <p:nvSpPr>
          <p:cNvPr id="37890" name="Rectangle 3">
            <a:extLst>
              <a:ext uri="{FF2B5EF4-FFF2-40B4-BE49-F238E27FC236}">
                <a16:creationId xmlns:a16="http://schemas.microsoft.com/office/drawing/2014/main" id="{53B4E466-A551-16DD-62AB-B892E63A627A}"/>
              </a:ext>
            </a:extLst>
          </p:cNvPr>
          <p:cNvSpPr>
            <a:spLocks noGrp="1" noChangeArrowheads="1"/>
          </p:cNvSpPr>
          <p:nvPr>
            <p:ph type="body" idx="1"/>
          </p:nvPr>
        </p:nvSpPr>
        <p:spPr>
          <a:xfrm>
            <a:off x="1752600" y="914400"/>
            <a:ext cx="8763000" cy="5943600"/>
          </a:xfrm>
        </p:spPr>
        <p:txBody>
          <a:bodyPr/>
          <a:lstStyle/>
          <a:p>
            <a:pPr eaLnBrk="1" hangingPunct="1"/>
            <a:endParaRPr lang="en-US" altLang="en-US"/>
          </a:p>
          <a:p>
            <a:pPr eaLnBrk="1" hangingPunct="1"/>
            <a:r>
              <a:rPr lang="en-US" altLang="en-US"/>
              <a:t>Academic institutions, making academic decisions, within their areas of expertise, will receive substantial deference from the courts. </a:t>
            </a:r>
            <a:r>
              <a:rPr lang="en-US" altLang="en-US" sz="2000"/>
              <a:t>(Michigan v. Ewing)</a:t>
            </a:r>
          </a:p>
          <a:p>
            <a:pPr eaLnBrk="1" hangingPunct="1"/>
            <a:endParaRPr lang="en-US" altLang="en-US" sz="2000"/>
          </a:p>
          <a:p>
            <a:pPr eaLnBrk="1" hangingPunct="1"/>
            <a:r>
              <a:rPr lang="en-US" altLang="en-US"/>
              <a:t>Mere reliance upon tradition or existing rules may well not be a sufficient justification for refusing to implement a requested accommodation </a:t>
            </a:r>
            <a:r>
              <a:rPr lang="en-US" altLang="en-US" sz="2000"/>
              <a:t>(Southeastern v. Davis; PGA v. Martin)</a:t>
            </a:r>
          </a:p>
          <a:p>
            <a:pPr eaLnBrk="1" hangingPunct="1">
              <a:buFontTx/>
              <a:buNone/>
            </a:pPr>
            <a:endParaRPr lang="en-US" altLang="en-US"/>
          </a:p>
          <a:p>
            <a:pPr eaLnBrk="1" hangingPunct="1">
              <a:buFontTx/>
              <a:buNone/>
            </a:pPr>
            <a:endParaRPr lang="en-US" altLang="en-US" sz="2000"/>
          </a:p>
          <a:p>
            <a:pPr eaLnBrk="1" hangingPunct="1">
              <a:buFontTx/>
              <a:buNone/>
            </a:pPr>
            <a:endParaRPr lang="en-US" altLang="en-US"/>
          </a:p>
          <a:p>
            <a:pPr eaLnBrk="1" hangingPunct="1"/>
            <a:endParaRPr lang="en-US" altLang="en-US"/>
          </a:p>
          <a:p>
            <a:pPr eaLnBrk="1" hangingPunct="1"/>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58EA5F9E-8110-422C-C794-C9B2AF2B3590}"/>
              </a:ext>
            </a:extLst>
          </p:cNvPr>
          <p:cNvSpPr>
            <a:spLocks noGrp="1" noChangeArrowheads="1"/>
          </p:cNvSpPr>
          <p:nvPr>
            <p:ph type="title"/>
          </p:nvPr>
        </p:nvSpPr>
        <p:spPr>
          <a:xfrm>
            <a:off x="1981200" y="0"/>
            <a:ext cx="8229600" cy="838200"/>
          </a:xfrm>
        </p:spPr>
        <p:txBody>
          <a:bodyPr/>
          <a:lstStyle/>
          <a:p>
            <a:pPr eaLnBrk="1" hangingPunct="1"/>
            <a:r>
              <a:rPr lang="en-US" altLang="en-US" sz="4000"/>
              <a:t>Academic Standards &amp; Deference</a:t>
            </a:r>
          </a:p>
        </p:txBody>
      </p:sp>
      <p:sp>
        <p:nvSpPr>
          <p:cNvPr id="39938" name="Rectangle 3">
            <a:extLst>
              <a:ext uri="{FF2B5EF4-FFF2-40B4-BE49-F238E27FC236}">
                <a16:creationId xmlns:a16="http://schemas.microsoft.com/office/drawing/2014/main" id="{7D2BC4B1-65F1-6689-63D5-4B0FAC8FF8D5}"/>
              </a:ext>
            </a:extLst>
          </p:cNvPr>
          <p:cNvSpPr>
            <a:spLocks noGrp="1" noChangeArrowheads="1"/>
          </p:cNvSpPr>
          <p:nvPr>
            <p:ph type="body" idx="1"/>
          </p:nvPr>
        </p:nvSpPr>
        <p:spPr>
          <a:xfrm>
            <a:off x="1752600" y="914400"/>
            <a:ext cx="8915400" cy="5943600"/>
          </a:xfrm>
        </p:spPr>
        <p:txBody>
          <a:bodyPr/>
          <a:lstStyle/>
          <a:p>
            <a:pPr eaLnBrk="1" hangingPunct="1">
              <a:buFontTx/>
              <a:buNone/>
            </a:pPr>
            <a:endParaRPr lang="en-US" altLang="en-US"/>
          </a:p>
          <a:p>
            <a:pPr eaLnBrk="1" hangingPunct="1">
              <a:buFontTx/>
              <a:buNone/>
            </a:pPr>
            <a:r>
              <a:rPr lang="en-US" altLang="en-US"/>
              <a:t>	Deference is earned through adherence to a “diligent” consideration of the request and “alternative means” to achieving the fundamental program objective, resulting in a</a:t>
            </a:r>
            <a:r>
              <a:rPr lang="en-US" altLang="en-US">
                <a:cs typeface="Times New Roman" panose="02020603050405020304" pitchFamily="18" charset="0"/>
              </a:rPr>
              <a:t> “rationally justifiable conclusion</a:t>
            </a:r>
          </a:p>
          <a:p>
            <a:pPr eaLnBrk="1" hangingPunct="1">
              <a:buFontTx/>
              <a:buNone/>
            </a:pPr>
            <a:endParaRPr lang="en-US" altLang="en-US">
              <a:cs typeface="Times New Roman" panose="02020603050405020304" pitchFamily="18" charset="0"/>
            </a:endParaRPr>
          </a:p>
          <a:p>
            <a:pPr eaLnBrk="1" hangingPunct="1">
              <a:buFontTx/>
              <a:buNone/>
            </a:pPr>
            <a:endParaRPr lang="en-US" altLang="en-US">
              <a:cs typeface="Times New Roman" panose="02020603050405020304" pitchFamily="18" charset="0"/>
            </a:endParaRPr>
          </a:p>
          <a:p>
            <a:pPr eaLnBrk="1" hangingPunct="1">
              <a:buFontTx/>
              <a:buNone/>
            </a:pPr>
            <a:endParaRPr lang="en-US" altLang="en-US">
              <a:cs typeface="Times New Roman" panose="02020603050405020304" pitchFamily="18" charset="0"/>
            </a:endParaRPr>
          </a:p>
          <a:p>
            <a:pPr eaLnBrk="1" hangingPunct="1">
              <a:buFontTx/>
              <a:buNone/>
            </a:pPr>
            <a:r>
              <a:rPr lang="en-US" altLang="en-US" sz="2000"/>
              <a:t>Wynne v. Tufts, Guckenberger v. Boston University</a:t>
            </a:r>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3BD7D797-6C52-37AB-BCF4-6D53D00BD7CA}"/>
              </a:ext>
            </a:extLst>
          </p:cNvPr>
          <p:cNvSpPr>
            <a:spLocks noGrp="1" noChangeArrowheads="1"/>
          </p:cNvSpPr>
          <p:nvPr>
            <p:ph type="title"/>
          </p:nvPr>
        </p:nvSpPr>
        <p:spPr>
          <a:xfrm>
            <a:off x="1981200" y="0"/>
            <a:ext cx="8229600" cy="1143000"/>
          </a:xfrm>
        </p:spPr>
        <p:txBody>
          <a:bodyPr/>
          <a:lstStyle/>
          <a:p>
            <a:pPr eaLnBrk="1" hangingPunct="1"/>
            <a:r>
              <a:rPr lang="en-US" altLang="en-US" sz="3600"/>
              <a:t>Technical Standards</a:t>
            </a:r>
            <a:endParaRPr lang="en-US" altLang="en-US"/>
          </a:p>
        </p:txBody>
      </p:sp>
      <p:sp>
        <p:nvSpPr>
          <p:cNvPr id="41986" name="Rectangle 3">
            <a:extLst>
              <a:ext uri="{FF2B5EF4-FFF2-40B4-BE49-F238E27FC236}">
                <a16:creationId xmlns:a16="http://schemas.microsoft.com/office/drawing/2014/main" id="{1A63D24A-8C38-5C8E-7A49-FC33F2CE0D78}"/>
              </a:ext>
            </a:extLst>
          </p:cNvPr>
          <p:cNvSpPr>
            <a:spLocks noGrp="1" noChangeArrowheads="1"/>
          </p:cNvSpPr>
          <p:nvPr>
            <p:ph type="body" idx="1"/>
          </p:nvPr>
        </p:nvSpPr>
        <p:spPr>
          <a:xfrm>
            <a:off x="1676400" y="990600"/>
            <a:ext cx="8839200" cy="5638800"/>
          </a:xfrm>
        </p:spPr>
        <p:txBody>
          <a:bodyPr/>
          <a:lstStyle/>
          <a:p>
            <a:pPr eaLnBrk="1" hangingPunct="1">
              <a:lnSpc>
                <a:spcPct val="90000"/>
              </a:lnSpc>
            </a:pPr>
            <a:r>
              <a:rPr lang="en-US" altLang="en-US"/>
              <a:t>Nonacademic criteria for:</a:t>
            </a:r>
          </a:p>
          <a:p>
            <a:pPr lvl="1" eaLnBrk="1" hangingPunct="1">
              <a:lnSpc>
                <a:spcPct val="90000"/>
              </a:lnSpc>
            </a:pPr>
            <a:r>
              <a:rPr lang="en-US" altLang="en-US"/>
              <a:t>Admission</a:t>
            </a:r>
          </a:p>
          <a:p>
            <a:pPr lvl="1" eaLnBrk="1" hangingPunct="1">
              <a:lnSpc>
                <a:spcPct val="90000"/>
              </a:lnSpc>
            </a:pPr>
            <a:r>
              <a:rPr lang="en-US" altLang="en-US"/>
              <a:t>Program participation</a:t>
            </a:r>
          </a:p>
          <a:p>
            <a:pPr eaLnBrk="1" hangingPunct="1">
              <a:lnSpc>
                <a:spcPct val="90000"/>
              </a:lnSpc>
            </a:pPr>
            <a:r>
              <a:rPr lang="en-US" altLang="en-US"/>
              <a:t>May apply at all times or just at one stage</a:t>
            </a:r>
          </a:p>
          <a:p>
            <a:pPr eaLnBrk="1" hangingPunct="1">
              <a:lnSpc>
                <a:spcPct val="90000"/>
              </a:lnSpc>
            </a:pPr>
            <a:r>
              <a:rPr lang="en-US" altLang="en-US"/>
              <a:t>Examples</a:t>
            </a:r>
          </a:p>
          <a:p>
            <a:pPr lvl="1" eaLnBrk="1" hangingPunct="1">
              <a:lnSpc>
                <a:spcPct val="90000"/>
              </a:lnSpc>
            </a:pPr>
            <a:r>
              <a:rPr lang="en-US" altLang="en-US"/>
              <a:t>Physical abilities in context: Ability to shift a patient in bed, ability to drive, ability to manipulate a particular medical instrument</a:t>
            </a:r>
          </a:p>
          <a:p>
            <a:pPr lvl="1" eaLnBrk="1" hangingPunct="1">
              <a:lnSpc>
                <a:spcPct val="90000"/>
              </a:lnSpc>
            </a:pPr>
            <a:r>
              <a:rPr lang="en-US" altLang="en-US"/>
              <a:t>Behaviors in the present: compliance with a code of conduct</a:t>
            </a:r>
          </a:p>
          <a:p>
            <a:pPr lvl="1" eaLnBrk="1" hangingPunct="1">
              <a:lnSpc>
                <a:spcPct val="90000"/>
              </a:lnSpc>
            </a:pPr>
            <a:r>
              <a:rPr lang="en-US" altLang="en-US"/>
              <a:t>Safety: does represent a “direct threat to health and safety” to self and others</a:t>
            </a:r>
          </a:p>
          <a:p>
            <a:pPr eaLnBrk="1" hangingPunct="1">
              <a:lnSpc>
                <a:spcPct val="90000"/>
              </a:lnSpc>
            </a:pPr>
            <a:r>
              <a:rPr lang="en-US" altLang="en-US"/>
              <a:t>Receive less deference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41C9FF5D-2126-1520-F705-DEA4DB0B0429}"/>
              </a:ext>
            </a:extLst>
          </p:cNvPr>
          <p:cNvSpPr>
            <a:spLocks noGrp="1" noChangeArrowheads="1"/>
          </p:cNvSpPr>
          <p:nvPr>
            <p:ph type="title" idx="4294967295"/>
          </p:nvPr>
        </p:nvSpPr>
        <p:spPr>
          <a:xfrm>
            <a:off x="2590800" y="457200"/>
            <a:ext cx="6934200" cy="4800600"/>
          </a:xfrm>
        </p:spPr>
        <p:txBody>
          <a:bodyPr/>
          <a:lstStyle/>
          <a:p>
            <a:pPr algn="l" eaLnBrk="1" hangingPunct="1"/>
            <a:r>
              <a:rPr lang="en-US" altLang="en-US" sz="3600">
                <a:latin typeface="Verdana" panose="020B0604030504040204" pitchFamily="34" charset="0"/>
              </a:rPr>
              <a:t>It is important that technical standards and eligibility criteria be established through a collaborative process. Both policy &amp; practice must support that a standard is essential </a:t>
            </a:r>
            <a:endParaRPr lang="en-US" altLang="en-US" sz="2000">
              <a:latin typeface="Verdana" panose="020B0604030504040204" pitchFamily="34" charset="0"/>
            </a:endParaRPr>
          </a:p>
        </p:txBody>
      </p:sp>
      <p:sp>
        <p:nvSpPr>
          <p:cNvPr id="44034" name="Text Box 3">
            <a:extLst>
              <a:ext uri="{FF2B5EF4-FFF2-40B4-BE49-F238E27FC236}">
                <a16:creationId xmlns:a16="http://schemas.microsoft.com/office/drawing/2014/main" id="{83B94933-3FBE-2203-C3D6-9E6F3D158C4C}"/>
              </a:ext>
            </a:extLst>
          </p:cNvPr>
          <p:cNvSpPr txBox="1">
            <a:spLocks noChangeArrowheads="1"/>
          </p:cNvSpPr>
          <p:nvPr/>
        </p:nvSpPr>
        <p:spPr bwMode="auto">
          <a:xfrm>
            <a:off x="2422526" y="5065714"/>
            <a:ext cx="7788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000">
                <a:solidFill>
                  <a:schemeClr val="tx2"/>
                </a:solidFill>
              </a:rPr>
              <a:t>   University of Houston, OCR# 06-02-2029</a:t>
            </a:r>
          </a:p>
          <a:p>
            <a:pPr eaLnBrk="1" hangingPunct="1">
              <a:spcBef>
                <a:spcPct val="0"/>
              </a:spcBef>
            </a:pPr>
            <a:r>
              <a:rPr lang="en-US" altLang="en-US" sz="2000">
                <a:solidFill>
                  <a:schemeClr val="tx2"/>
                </a:solidFill>
              </a:rPr>
              <a:t>   Guckenberger v. Boston University, 657 F. Supp. 106</a:t>
            </a:r>
          </a:p>
          <a:p>
            <a:pPr eaLnBrk="1" hangingPunct="1">
              <a:spcBef>
                <a:spcPct val="0"/>
              </a:spcBef>
            </a:pPr>
            <a:r>
              <a:rPr lang="en-US" altLang="en-US" sz="2000">
                <a:solidFill>
                  <a:schemeClr val="tx2"/>
                </a:solidFill>
              </a:rPr>
              <a:t>   Wynne V. Tufts; University School of Medicine, 932 F.2d 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F1950926-E601-081B-0159-1805D707AF0E}"/>
              </a:ext>
            </a:extLst>
          </p:cNvPr>
          <p:cNvSpPr>
            <a:spLocks noGrp="1" noChangeArrowheads="1"/>
          </p:cNvSpPr>
          <p:nvPr>
            <p:ph type="body" idx="1"/>
          </p:nvPr>
        </p:nvSpPr>
        <p:spPr>
          <a:xfrm>
            <a:off x="1905000" y="4495800"/>
            <a:ext cx="8229600" cy="2057400"/>
          </a:xfrm>
        </p:spPr>
        <p:txBody>
          <a:bodyPr>
            <a:normAutofit fontScale="92500" lnSpcReduction="10000"/>
          </a:bodyPr>
          <a:lstStyle/>
          <a:p>
            <a:pPr eaLnBrk="1" hangingPunct="1">
              <a:lnSpc>
                <a:spcPct val="80000"/>
              </a:lnSpc>
            </a:pPr>
            <a:r>
              <a:rPr lang="en-US" altLang="en-US" sz="2000">
                <a:latin typeface="Verdana" panose="020B0604030504040204" pitchFamily="34" charset="0"/>
                <a:cs typeface="Times New Roman" panose="02020603050405020304" pitchFamily="18" charset="0"/>
              </a:rPr>
              <a:t>34 C.F.R. 104.4 &amp; 104.42</a:t>
            </a:r>
            <a:endParaRPr lang="en-US" altLang="en-US" sz="2000">
              <a:latin typeface="Verdana" panose="020B0604030504040204" pitchFamily="34" charset="0"/>
            </a:endParaRPr>
          </a:p>
          <a:p>
            <a:pPr eaLnBrk="1" hangingPunct="1">
              <a:lnSpc>
                <a:spcPct val="80000"/>
              </a:lnSpc>
            </a:pPr>
            <a:r>
              <a:rPr lang="en-US" altLang="en-US" sz="2000">
                <a:latin typeface="Verdana" panose="020B0604030504040204" pitchFamily="34" charset="0"/>
                <a:cs typeface="Times New Roman" panose="02020603050405020304" pitchFamily="18" charset="0"/>
              </a:rPr>
              <a:t>Colman v. Zatechka, 842 F. Supp. 1360 </a:t>
            </a:r>
          </a:p>
          <a:p>
            <a:pPr eaLnBrk="1" hangingPunct="1">
              <a:lnSpc>
                <a:spcPct val="80000"/>
              </a:lnSpc>
            </a:pPr>
            <a:r>
              <a:rPr lang="en-US" altLang="en-US" sz="2000">
                <a:latin typeface="Verdana" panose="020B0604030504040204" pitchFamily="34" charset="0"/>
                <a:cs typeface="Times New Roman" panose="02020603050405020304" pitchFamily="18" charset="0"/>
              </a:rPr>
              <a:t>Briggs v. Walker, 88 F. Supp.2d 1196</a:t>
            </a:r>
          </a:p>
          <a:p>
            <a:pPr eaLnBrk="1" hangingPunct="1">
              <a:lnSpc>
                <a:spcPct val="80000"/>
              </a:lnSpc>
            </a:pPr>
            <a:r>
              <a:rPr lang="en-US" altLang="en-US" sz="2000">
                <a:latin typeface="Verdana" panose="020B0604030504040204" pitchFamily="34" charset="0"/>
                <a:cs typeface="Times New Roman" panose="02020603050405020304" pitchFamily="18" charset="0"/>
              </a:rPr>
              <a:t>Guckenberger v. Boston University, 657 F. Supp. 106</a:t>
            </a:r>
            <a:endParaRPr lang="en-US" altLang="en-US" sz="2000">
              <a:latin typeface="Verdana" panose="020B0604030504040204" pitchFamily="34" charset="0"/>
            </a:endParaRPr>
          </a:p>
          <a:p>
            <a:pPr eaLnBrk="1" hangingPunct="1">
              <a:lnSpc>
                <a:spcPct val="80000"/>
              </a:lnSpc>
            </a:pPr>
            <a:r>
              <a:rPr lang="en-US" altLang="en-US" sz="2000">
                <a:latin typeface="Verdana" panose="020B0604030504040204" pitchFamily="34" charset="0"/>
                <a:cs typeface="Times New Roman" panose="02020603050405020304" pitchFamily="18" charset="0"/>
              </a:rPr>
              <a:t>Wynne V. Tufts University School of Medicine, 932 F.2d 19</a:t>
            </a:r>
            <a:endParaRPr lang="en-US" altLang="en-US" sz="2000">
              <a:latin typeface="Verdana" panose="020B0604030504040204" pitchFamily="34" charset="0"/>
            </a:endParaRPr>
          </a:p>
          <a:p>
            <a:pPr eaLnBrk="1" hangingPunct="1">
              <a:lnSpc>
                <a:spcPct val="80000"/>
              </a:lnSpc>
            </a:pPr>
            <a:r>
              <a:rPr lang="en-US" altLang="en-US" sz="2000">
                <a:latin typeface="Verdana" panose="020B0604030504040204" pitchFamily="34" charset="0"/>
                <a:cs typeface="Times New Roman" panose="02020603050405020304" pitchFamily="18" charset="0"/>
              </a:rPr>
              <a:t>Wong v. Regents of the University of California, 192 F. 3d 807</a:t>
            </a:r>
          </a:p>
        </p:txBody>
      </p:sp>
      <p:sp>
        <p:nvSpPr>
          <p:cNvPr id="50178" name="Text Box 3">
            <a:extLst>
              <a:ext uri="{FF2B5EF4-FFF2-40B4-BE49-F238E27FC236}">
                <a16:creationId xmlns:a16="http://schemas.microsoft.com/office/drawing/2014/main" id="{45F97CCB-30F5-65F6-717D-9D04B84B3FFC}"/>
              </a:ext>
            </a:extLst>
          </p:cNvPr>
          <p:cNvSpPr txBox="1">
            <a:spLocks noChangeArrowheads="1"/>
          </p:cNvSpPr>
          <p:nvPr/>
        </p:nvSpPr>
        <p:spPr bwMode="auto">
          <a:xfrm>
            <a:off x="1981200" y="304801"/>
            <a:ext cx="819785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tx2"/>
                </a:solidFill>
              </a:rPr>
              <a:t>Both policy &amp; practice must support that a standard is essential</a:t>
            </a:r>
            <a:br>
              <a:rPr lang="en-US" altLang="en-US" sz="3600">
                <a:solidFill>
                  <a:schemeClr val="tx2"/>
                </a:solidFill>
              </a:rPr>
            </a:br>
            <a:endParaRPr lang="en-US" altLang="en-US" sz="3600">
              <a:solidFill>
                <a:schemeClr val="tx2"/>
              </a:solidFill>
            </a:endParaRPr>
          </a:p>
          <a:p>
            <a:pPr eaLnBrk="1" hangingPunct="1">
              <a:spcBef>
                <a:spcPct val="0"/>
              </a:spcBef>
              <a:buFontTx/>
              <a:buNone/>
            </a:pPr>
            <a:r>
              <a:rPr lang="en-US" altLang="en-US" sz="3600">
                <a:solidFill>
                  <a:schemeClr val="tx2"/>
                </a:solidFill>
              </a:rPr>
              <a:t>Checks on the qualified status of students must focus on necessary information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49F984E1-76BC-B745-758C-F540372A0F34}"/>
              </a:ext>
            </a:extLst>
          </p:cNvPr>
          <p:cNvSpPr>
            <a:spLocks noGrp="1" noChangeArrowheads="1"/>
          </p:cNvSpPr>
          <p:nvPr>
            <p:ph type="title"/>
          </p:nvPr>
        </p:nvSpPr>
        <p:spPr>
          <a:xfrm>
            <a:off x="1981200" y="228601"/>
            <a:ext cx="8229600" cy="944563"/>
          </a:xfrm>
        </p:spPr>
        <p:txBody>
          <a:bodyPr/>
          <a:lstStyle/>
          <a:p>
            <a:pPr eaLnBrk="1" hangingPunct="1"/>
            <a:r>
              <a:rPr lang="en-US" altLang="en-US" sz="3600"/>
              <a:t>Elements of Legitimate Standards</a:t>
            </a:r>
          </a:p>
        </p:txBody>
      </p:sp>
      <p:sp>
        <p:nvSpPr>
          <p:cNvPr id="52226" name="Rectangle 3">
            <a:extLst>
              <a:ext uri="{FF2B5EF4-FFF2-40B4-BE49-F238E27FC236}">
                <a16:creationId xmlns:a16="http://schemas.microsoft.com/office/drawing/2014/main" id="{6BFBCFAB-B6FA-E55C-EF78-9E7B1AC40D03}"/>
              </a:ext>
            </a:extLst>
          </p:cNvPr>
          <p:cNvSpPr>
            <a:spLocks noGrp="1" noChangeArrowheads="1"/>
          </p:cNvSpPr>
          <p:nvPr>
            <p:ph type="body" idx="1"/>
          </p:nvPr>
        </p:nvSpPr>
        <p:spPr>
          <a:xfrm>
            <a:off x="1981200" y="1752601"/>
            <a:ext cx="8229600" cy="4525963"/>
          </a:xfrm>
        </p:spPr>
        <p:txBody>
          <a:bodyPr/>
          <a:lstStyle/>
          <a:p>
            <a:pPr eaLnBrk="1" hangingPunct="1">
              <a:lnSpc>
                <a:spcPct val="90000"/>
              </a:lnSpc>
            </a:pPr>
            <a:r>
              <a:rPr lang="en-US" altLang="en-US"/>
              <a:t>Establishes a skill or ability rather than a medical condition </a:t>
            </a:r>
          </a:p>
          <a:p>
            <a:pPr eaLnBrk="1" hangingPunct="1">
              <a:lnSpc>
                <a:spcPct val="90000"/>
              </a:lnSpc>
            </a:pPr>
            <a:r>
              <a:rPr lang="en-US" altLang="en-US"/>
              <a:t>Relate directly to:</a:t>
            </a:r>
          </a:p>
          <a:p>
            <a:pPr lvl="1" eaLnBrk="1" hangingPunct="1">
              <a:lnSpc>
                <a:spcPct val="90000"/>
              </a:lnSpc>
            </a:pPr>
            <a:r>
              <a:rPr lang="en-US" altLang="en-US"/>
              <a:t>essential (core) aspects of the program</a:t>
            </a:r>
          </a:p>
          <a:p>
            <a:pPr lvl="1" eaLnBrk="1" hangingPunct="1">
              <a:lnSpc>
                <a:spcPct val="90000"/>
              </a:lnSpc>
            </a:pPr>
            <a:r>
              <a:rPr lang="en-US" altLang="en-US"/>
              <a:t>academic or programmatic success</a:t>
            </a:r>
          </a:p>
          <a:p>
            <a:pPr lvl="1" eaLnBrk="1" hangingPunct="1">
              <a:lnSpc>
                <a:spcPct val="90000"/>
              </a:lnSpc>
            </a:pPr>
            <a:r>
              <a:rPr lang="en-US" altLang="en-US"/>
              <a:t>to skills necessary to obtain licensure (in licensure programs) </a:t>
            </a:r>
          </a:p>
          <a:p>
            <a:pPr lvl="1" eaLnBrk="1" hangingPunct="1">
              <a:lnSpc>
                <a:spcPct val="90000"/>
              </a:lnSpc>
            </a:pPr>
            <a:r>
              <a:rPr lang="en-US" altLang="en-US"/>
              <a:t>the safe performance of the skills the program seeks to develop</a:t>
            </a:r>
          </a:p>
          <a:p>
            <a:pPr lvl="1" eaLnBrk="1" hangingPunct="1">
              <a:lnSpc>
                <a:spcPct val="90000"/>
              </a:lnSpc>
            </a:pPr>
            <a:endParaRPr lang="en-US" altLang="en-US"/>
          </a:p>
          <a:p>
            <a:pPr eaLnBrk="1" hangingPunct="1">
              <a:lnSpc>
                <a:spcPct val="90000"/>
              </a:lnSpc>
            </a:pPr>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oto of President Bush signing the ADA on the south lawn of the White House with Justin Dart and Swift Parrino &quot;It's the law&quot;"/>
          <p:cNvPicPr>
            <a:picLocks noChangeAspect="1" noChangeArrowheads="1"/>
          </p:cNvPicPr>
          <p:nvPr/>
        </p:nvPicPr>
        <p:blipFill rotWithShape="1">
          <a:blip r:embed="rId3">
            <a:extLst>
              <a:ext uri="{28A0092B-C50C-407E-A947-70E740481C1C}">
                <a14:useLocalDpi xmlns:a14="http://schemas.microsoft.com/office/drawing/2010/main" val="0"/>
              </a:ext>
            </a:extLst>
          </a:blip>
          <a:srcRect l="20682" r="1176"/>
          <a:stretch/>
        </p:blipFill>
        <p:spPr bwMode="auto">
          <a:xfrm>
            <a:off x="5476045" y="3765989"/>
            <a:ext cx="2912581" cy="2481307"/>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1524000" y="4763"/>
            <a:ext cx="9144000" cy="1143000"/>
          </a:xfrm>
        </p:spPr>
        <p:txBody>
          <a:bodyPr/>
          <a:lstStyle/>
          <a:p>
            <a:pPr algn="r" eaLnBrk="1" hangingPunct="1"/>
            <a:r>
              <a:rPr lang="en-US" altLang="en-US" sz="3600" b="1" dirty="0">
                <a:solidFill>
                  <a:srgbClr val="003300"/>
                </a:solidFill>
              </a:rPr>
              <a:t>WHY PROVIDE ACCESS?</a:t>
            </a:r>
          </a:p>
        </p:txBody>
      </p:sp>
      <p:pic>
        <p:nvPicPr>
          <p:cNvPr id="8195" name="Picture 6" descr="Painting of Franklin Roosevelt  with a cartoon speech bubble  “It is the right thing to d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751" y="1685023"/>
            <a:ext cx="2260775" cy="28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Photo of Stephen Hawking “It is important to diversit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298" y="2879434"/>
            <a:ext cx="2431975" cy="28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ounded Rectangular Callout 1"/>
          <p:cNvSpPr>
            <a:spLocks noChangeArrowheads="1"/>
          </p:cNvSpPr>
          <p:nvPr/>
        </p:nvSpPr>
        <p:spPr bwMode="auto">
          <a:xfrm>
            <a:off x="1524000" y="193209"/>
            <a:ext cx="2057400" cy="1004803"/>
          </a:xfrm>
          <a:prstGeom prst="wedgeRoundRectCallout">
            <a:avLst>
              <a:gd name="adj1" fmla="val -42782"/>
              <a:gd name="adj2" fmla="val 118215"/>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eaLnBrk="1" hangingPunct="1"/>
            <a:r>
              <a:rPr lang="en-US" altLang="en-US" sz="2000" b="1" dirty="0"/>
              <a:t>It is the right thing to do</a:t>
            </a:r>
          </a:p>
        </p:txBody>
      </p:sp>
      <p:sp>
        <p:nvSpPr>
          <p:cNvPr id="8199" name="Oval Callout 2"/>
          <p:cNvSpPr>
            <a:spLocks noChangeArrowheads="1"/>
          </p:cNvSpPr>
          <p:nvPr/>
        </p:nvSpPr>
        <p:spPr bwMode="auto">
          <a:xfrm>
            <a:off x="3973286" y="774444"/>
            <a:ext cx="2115971" cy="1762823"/>
          </a:xfrm>
          <a:prstGeom prst="wedgeEllipseCallout">
            <a:avLst>
              <a:gd name="adj1" fmla="val -54294"/>
              <a:gd name="adj2" fmla="val 10213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eaLnBrk="1" hangingPunct="1"/>
            <a:r>
              <a:rPr lang="en-US" altLang="en-US" sz="2000" b="1" dirty="0"/>
              <a:t>Diversity maximizes talent &amp; innovation</a:t>
            </a:r>
          </a:p>
        </p:txBody>
      </p:sp>
      <p:sp>
        <p:nvSpPr>
          <p:cNvPr id="8200" name="Cloud Callout 3"/>
          <p:cNvSpPr>
            <a:spLocks noChangeArrowheads="1"/>
          </p:cNvSpPr>
          <p:nvPr/>
        </p:nvSpPr>
        <p:spPr bwMode="auto">
          <a:xfrm>
            <a:off x="6481143" y="1683141"/>
            <a:ext cx="2057401" cy="1408871"/>
          </a:xfrm>
          <a:prstGeom prst="cloudCallout">
            <a:avLst>
              <a:gd name="adj1" fmla="val -54883"/>
              <a:gd name="adj2" fmla="val 16182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lgn="ctr" eaLnBrk="1" hangingPunct="1"/>
            <a:r>
              <a:rPr lang="en-US" altLang="en-US" sz="2000" b="1" dirty="0"/>
              <a:t>It’s the law</a:t>
            </a:r>
          </a:p>
        </p:txBody>
      </p:sp>
      <p:pic>
        <p:nvPicPr>
          <p:cNvPr id="9" name="Picture 3" descr="Photo of Scott Lissner pointing at a projected power point slide at the phrase &quot;assign responsibility&quot;. The speech bubble says &quot;Our Policy reflects our mission &amp; guides our practice&quot;">
            <a:extLst>
              <a:ext uri="{FF2B5EF4-FFF2-40B4-BE49-F238E27FC236}">
                <a16:creationId xmlns:a16="http://schemas.microsoft.com/office/drawing/2014/main" id="{02BF04E6-53E1-EB42-BDB3-A6E9DF8F40C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r="7543"/>
          <a:stretch/>
        </p:blipFill>
        <p:spPr bwMode="auto">
          <a:xfrm>
            <a:off x="8631952" y="4616232"/>
            <a:ext cx="3350297" cy="215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
            <a:extLst>
              <a:ext uri="{FF2B5EF4-FFF2-40B4-BE49-F238E27FC236}">
                <a16:creationId xmlns:a16="http://schemas.microsoft.com/office/drawing/2014/main" id="{DA522FFB-96ED-8B4D-987F-3EA904488C26}"/>
              </a:ext>
            </a:extLst>
          </p:cNvPr>
          <p:cNvSpPr>
            <a:spLocks noChangeArrowheads="1"/>
          </p:cNvSpPr>
          <p:nvPr/>
        </p:nvSpPr>
        <p:spPr bwMode="auto">
          <a:xfrm>
            <a:off x="8930473" y="2174998"/>
            <a:ext cx="3051818" cy="1408871"/>
          </a:xfrm>
          <a:prstGeom prst="wedgeRoundRectCallout">
            <a:avLst>
              <a:gd name="adj1" fmla="val -45754"/>
              <a:gd name="adj2" fmla="val 124651"/>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eaLnBrk="1" hangingPunct="1"/>
            <a:r>
              <a:rPr lang="en-US" altLang="en-US" sz="2000" b="1" dirty="0"/>
              <a:t> Institutional policy that  reflects our mission &amp; guides our practice</a:t>
            </a:r>
          </a:p>
        </p:txBody>
      </p:sp>
    </p:spTree>
    <p:extLst>
      <p:ext uri="{BB962C8B-B14F-4D97-AF65-F5344CB8AC3E}">
        <p14:creationId xmlns:p14="http://schemas.microsoft.com/office/powerpoint/2010/main" val="2816244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Effect transition="in" filter="fade">
                                      <p:cBhvr>
                                        <p:cTn id="14" dur="1000"/>
                                        <p:tgtEl>
                                          <p:spTgt spid="8199"/>
                                        </p:tgtEl>
                                      </p:cBhvr>
                                    </p:animEffect>
                                    <p:anim calcmode="lin" valueType="num">
                                      <p:cBhvr>
                                        <p:cTn id="15" dur="1000" fill="hold"/>
                                        <p:tgtEl>
                                          <p:spTgt spid="8199"/>
                                        </p:tgtEl>
                                        <p:attrNameLst>
                                          <p:attrName>ppt_x</p:attrName>
                                        </p:attrNameLst>
                                      </p:cBhvr>
                                      <p:tavLst>
                                        <p:tav tm="0">
                                          <p:val>
                                            <p:strVal val="#ppt_x"/>
                                          </p:val>
                                        </p:tav>
                                        <p:tav tm="100000">
                                          <p:val>
                                            <p:strVal val="#ppt_x"/>
                                          </p:val>
                                        </p:tav>
                                      </p:tavLst>
                                    </p:anim>
                                    <p:anim calcmode="lin" valueType="num">
                                      <p:cBhvr>
                                        <p:cTn id="16"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200"/>
                                        </p:tgtEl>
                                        <p:attrNameLst>
                                          <p:attrName>style.visibility</p:attrName>
                                        </p:attrNameLst>
                                      </p:cBhvr>
                                      <p:to>
                                        <p:strVal val="visible"/>
                                      </p:to>
                                    </p:set>
                                    <p:animEffect transition="in" filter="fade">
                                      <p:cBhvr>
                                        <p:cTn id="28" dur="1000"/>
                                        <p:tgtEl>
                                          <p:spTgt spid="8200"/>
                                        </p:tgtEl>
                                      </p:cBhvr>
                                    </p:animEffect>
                                    <p:anim calcmode="lin" valueType="num">
                                      <p:cBhvr>
                                        <p:cTn id="29" dur="1000" fill="hold"/>
                                        <p:tgtEl>
                                          <p:spTgt spid="8200"/>
                                        </p:tgtEl>
                                        <p:attrNameLst>
                                          <p:attrName>ppt_x</p:attrName>
                                        </p:attrNameLst>
                                      </p:cBhvr>
                                      <p:tavLst>
                                        <p:tav tm="0">
                                          <p:val>
                                            <p:strVal val="#ppt_x"/>
                                          </p:val>
                                        </p:tav>
                                        <p:tav tm="100000">
                                          <p:val>
                                            <p:strVal val="#ppt_x"/>
                                          </p:val>
                                        </p:tav>
                                      </p:tavLst>
                                    </p:anim>
                                    <p:anim calcmode="lin" valueType="num">
                                      <p:cBhvr>
                                        <p:cTn id="30"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P spid="820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D8CB527-B059-644F-94B2-5336A1E396E9}"/>
              </a:ext>
            </a:extLst>
          </p:cNvPr>
          <p:cNvSpPr>
            <a:spLocks noGrp="1" noChangeArrowheads="1"/>
          </p:cNvSpPr>
          <p:nvPr>
            <p:ph type="title"/>
          </p:nvPr>
        </p:nvSpPr>
        <p:spPr>
          <a:xfrm>
            <a:off x="1905000" y="152401"/>
            <a:ext cx="8229600" cy="944563"/>
          </a:xfrm>
        </p:spPr>
        <p:txBody>
          <a:bodyPr>
            <a:normAutofit/>
          </a:bodyPr>
          <a:lstStyle/>
          <a:p>
            <a:pPr algn="ctr" eaLnBrk="1" hangingPunct="1">
              <a:defRPr/>
            </a:pPr>
            <a:r>
              <a:rPr lang="en-US" altLang="en-US" sz="3600" b="1" dirty="0"/>
              <a:t>The Societal  Goal of the ADA &amp; 504</a:t>
            </a:r>
          </a:p>
        </p:txBody>
      </p:sp>
      <p:sp>
        <p:nvSpPr>
          <p:cNvPr id="7171" name="Rectangle 3">
            <a:extLst>
              <a:ext uri="{FF2B5EF4-FFF2-40B4-BE49-F238E27FC236}">
                <a16:creationId xmlns:a16="http://schemas.microsoft.com/office/drawing/2014/main" id="{09EED411-C2DB-9543-AFA6-1C88DCFAD0C1}"/>
              </a:ext>
            </a:extLst>
          </p:cNvPr>
          <p:cNvSpPr>
            <a:spLocks noGrp="1" noChangeArrowheads="1"/>
          </p:cNvSpPr>
          <p:nvPr>
            <p:ph type="body" idx="1"/>
          </p:nvPr>
        </p:nvSpPr>
        <p:spPr>
          <a:xfrm>
            <a:off x="4473576" y="1889390"/>
            <a:ext cx="6096000" cy="3657599"/>
          </a:xfrm>
        </p:spPr>
        <p:txBody>
          <a:bodyPr/>
          <a:lstStyle/>
          <a:p>
            <a:pPr marL="0" indent="0">
              <a:buNone/>
              <a:defRPr/>
            </a:pPr>
            <a:r>
              <a:rPr lang="en-US" altLang="en-US" dirty="0"/>
              <a:t>Full participation in social, political and economic activities by: </a:t>
            </a:r>
          </a:p>
          <a:p>
            <a:pPr eaLnBrk="1" hangingPunct="1">
              <a:lnSpc>
                <a:spcPct val="90000"/>
              </a:lnSpc>
              <a:defRPr/>
            </a:pPr>
            <a:r>
              <a:rPr lang="en-US" altLang="en-US" dirty="0"/>
              <a:t>Ending the segregation and isolation of persons with disabilities</a:t>
            </a:r>
          </a:p>
          <a:p>
            <a:pPr eaLnBrk="1" hangingPunct="1">
              <a:lnSpc>
                <a:spcPct val="90000"/>
              </a:lnSpc>
              <a:defRPr/>
            </a:pPr>
            <a:r>
              <a:rPr lang="en-US" altLang="en-US" dirty="0"/>
              <a:t>Securing equal opportunities</a:t>
            </a:r>
          </a:p>
          <a:p>
            <a:pPr eaLnBrk="1" hangingPunct="1">
              <a:lnSpc>
                <a:spcPct val="90000"/>
              </a:lnSpc>
              <a:defRPr/>
            </a:pPr>
            <a:r>
              <a:rPr lang="en-US" altLang="en-US" dirty="0"/>
              <a:t>Ensuring equitable treatment</a:t>
            </a:r>
          </a:p>
          <a:p>
            <a:pPr eaLnBrk="1" hangingPunct="1">
              <a:lnSpc>
                <a:spcPct val="90000"/>
              </a:lnSpc>
              <a:defRPr/>
            </a:pPr>
            <a:r>
              <a:rPr lang="en-US" altLang="en-US" dirty="0"/>
              <a:t>Fostering independence</a:t>
            </a:r>
          </a:p>
        </p:txBody>
      </p:sp>
      <p:sp>
        <p:nvSpPr>
          <p:cNvPr id="23555" name="Slide Number Placeholder 1">
            <a:extLst>
              <a:ext uri="{FF2B5EF4-FFF2-40B4-BE49-F238E27FC236}">
                <a16:creationId xmlns:a16="http://schemas.microsoft.com/office/drawing/2014/main" id="{6AA16E98-A5CF-5844-9CEB-35E9F5F627D0}"/>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B4CD93-F97A-A041-891A-0DBD81CBA8FA}" type="slidenum">
              <a:rPr lang="en-US" altLang="en-US" sz="1400"/>
              <a:pPr>
                <a:spcBef>
                  <a:spcPct val="0"/>
                </a:spcBef>
                <a:buFontTx/>
                <a:buNone/>
              </a:pPr>
              <a:t>4</a:t>
            </a:fld>
            <a:endParaRPr lang="en-US" altLang="en-US" sz="1400"/>
          </a:p>
        </p:txBody>
      </p:sp>
      <p:pic>
        <p:nvPicPr>
          <p:cNvPr id="23556" name="Picture 4" descr=": Black and white photo circa 1973 In the foreground is a German Shepherd in harness guiding a man who is black wearing a dashiki (Dan Galway); to his left is a bearded man, white,  in a wheelchair, a strap around his upper arms and chest holds him up in the chair (Ed Roberts)">
            <a:extLst>
              <a:ext uri="{FF2B5EF4-FFF2-40B4-BE49-F238E27FC236}">
                <a16:creationId xmlns:a16="http://schemas.microsoft.com/office/drawing/2014/main" id="{50A922C0-AE97-8444-AD37-0B7D7213E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00200"/>
            <a:ext cx="29495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62561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E073-41A7-6D55-183B-4235ED0A5C73}"/>
              </a:ext>
            </a:extLst>
          </p:cNvPr>
          <p:cNvSpPr>
            <a:spLocks noGrp="1"/>
          </p:cNvSpPr>
          <p:nvPr>
            <p:ph type="title"/>
          </p:nvPr>
        </p:nvSpPr>
        <p:spPr>
          <a:xfrm>
            <a:off x="838200" y="181504"/>
            <a:ext cx="10515600" cy="1325563"/>
          </a:xfrm>
        </p:spPr>
        <p:txBody>
          <a:bodyPr/>
          <a:lstStyle/>
          <a:p>
            <a:pPr algn="ctr"/>
            <a:r>
              <a:rPr lang="en-US" altLang="en-US" b="1" dirty="0"/>
              <a:t>The Mandate to Higher Education</a:t>
            </a:r>
            <a:endParaRPr lang="en-US" b="1" dirty="0"/>
          </a:p>
        </p:txBody>
      </p:sp>
      <p:sp>
        <p:nvSpPr>
          <p:cNvPr id="3" name="Content Placeholder 2">
            <a:extLst>
              <a:ext uri="{FF2B5EF4-FFF2-40B4-BE49-F238E27FC236}">
                <a16:creationId xmlns:a16="http://schemas.microsoft.com/office/drawing/2014/main" id="{8B24F79F-0D89-12CC-05D0-D78C9ADC0E2F}"/>
              </a:ext>
            </a:extLst>
          </p:cNvPr>
          <p:cNvSpPr>
            <a:spLocks noGrp="1"/>
          </p:cNvSpPr>
          <p:nvPr>
            <p:ph idx="1"/>
          </p:nvPr>
        </p:nvSpPr>
        <p:spPr>
          <a:xfrm>
            <a:off x="321733" y="1337733"/>
            <a:ext cx="11599333" cy="4534959"/>
          </a:xfrm>
        </p:spPr>
        <p:txBody>
          <a:bodyPr/>
          <a:lstStyle/>
          <a:p>
            <a:pPr marL="0" indent="0">
              <a:buNone/>
            </a:pPr>
            <a:r>
              <a:rPr lang="en-US" altLang="en-US" sz="3200" dirty="0"/>
              <a:t>Provide effective access to programs, benefits and services for qualified individuals with disabilities with substantially equivalent ease of use and in the most integrated manner possible. </a:t>
            </a:r>
          </a:p>
          <a:p>
            <a:pPr marL="0" indent="0" algn="r">
              <a:buNone/>
            </a:pPr>
            <a:r>
              <a:rPr lang="en-US" altLang="en-US" sz="2000" dirty="0"/>
              <a:t>Section 504 of the Rehabilitation Act 34 CFR 104 </a:t>
            </a:r>
          </a:p>
          <a:p>
            <a:pPr marL="0" indent="0" algn="r">
              <a:buNone/>
            </a:pPr>
            <a:r>
              <a:rPr lang="en-US" altLang="en-US" sz="2000" dirty="0"/>
              <a:t> Title II of the Americans With Disabilities Act  28 CFR 35</a:t>
            </a:r>
            <a:br>
              <a:rPr lang="en-US" altLang="en-US" sz="2000" dirty="0"/>
            </a:br>
            <a:endParaRPr lang="en-US" sz="2000" dirty="0"/>
          </a:p>
        </p:txBody>
      </p:sp>
      <p:pic>
        <p:nvPicPr>
          <p:cNvPr id="5" name="Picture 2" descr="a doctor on a seqway with a disability logo on it (an inset image shows him standing next to the Segway using two brace crutches">
            <a:extLst>
              <a:ext uri="{FF2B5EF4-FFF2-40B4-BE49-F238E27FC236}">
                <a16:creationId xmlns:a16="http://schemas.microsoft.com/office/drawing/2014/main" id="{9214A149-7C23-25D1-7058-D5AA2ED4B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875" y="4001294"/>
            <a:ext cx="1787342" cy="235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The OSU marching band (The Best Damn Band In The Land)  forming the international access log on the field">
            <a:extLst>
              <a:ext uri="{FF2B5EF4-FFF2-40B4-BE49-F238E27FC236}">
                <a16:creationId xmlns:a16="http://schemas.microsoft.com/office/drawing/2014/main" id="{3B645915-788A-D264-056D-F76C23E75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01294"/>
            <a:ext cx="2287033" cy="235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a student in a powered wheelchair pulled up to a computer workstation">
            <a:extLst>
              <a:ext uri="{FF2B5EF4-FFF2-40B4-BE49-F238E27FC236}">
                <a16:creationId xmlns:a16="http://schemas.microsoft.com/office/drawing/2014/main" id="{AFD9FD68-0C90-FD23-8FF7-3CDFA8583A5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31663" y="4001294"/>
            <a:ext cx="2624243" cy="2355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closely  cropped image of a section of a chalkboard showing writing  and the shadow of hands making the sign for &quot;interpreter&quot; in ASL">
            <a:extLst>
              <a:ext uri="{FF2B5EF4-FFF2-40B4-BE49-F238E27FC236}">
                <a16:creationId xmlns:a16="http://schemas.microsoft.com/office/drawing/2014/main" id="{23B353BA-67FE-836A-0EC5-E5EC864557E8}"/>
              </a:ext>
            </a:extLst>
          </p:cNvPr>
          <p:cNvPicPr>
            <a:picLocks noChangeAspect="1"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3767360" y="4001294"/>
            <a:ext cx="1804069" cy="235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24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C0767-0839-9D41-AF6D-E3A0B96DC967}"/>
              </a:ext>
            </a:extLst>
          </p:cNvPr>
          <p:cNvSpPr>
            <a:spLocks noGrp="1"/>
          </p:cNvSpPr>
          <p:nvPr>
            <p:ph idx="1"/>
          </p:nvPr>
        </p:nvSpPr>
        <p:spPr>
          <a:xfrm>
            <a:off x="395926" y="1018095"/>
            <a:ext cx="10957874" cy="5158868"/>
          </a:xfrm>
        </p:spPr>
        <p:txBody>
          <a:bodyPr/>
          <a:lstStyle/>
          <a:p>
            <a:pPr marL="0" indent="0" algn="ctr">
              <a:buNone/>
            </a:pPr>
            <a:r>
              <a:rPr lang="en-US" dirty="0"/>
              <a:t>Just because you can - Doesn’t mean you should.</a:t>
            </a:r>
          </a:p>
          <a:p>
            <a:pPr marL="0" indent="0" algn="ctr">
              <a:buNone/>
            </a:pPr>
            <a:r>
              <a:rPr lang="en-US" dirty="0"/>
              <a:t>Just because you should - Doesn’t mean you have to.</a:t>
            </a:r>
          </a:p>
          <a:p>
            <a:pPr marL="0" indent="0" algn="ctr">
              <a:buNone/>
            </a:pPr>
            <a:r>
              <a:rPr lang="en-US" dirty="0"/>
              <a:t>Just because </a:t>
            </a:r>
            <a:r>
              <a:rPr lang="en-US"/>
              <a:t>you have to </a:t>
            </a:r>
            <a:r>
              <a:rPr lang="en-US" dirty="0"/>
              <a:t>- Doesn’t mean it is right.</a:t>
            </a:r>
          </a:p>
        </p:txBody>
      </p:sp>
      <p:pic>
        <p:nvPicPr>
          <p:cNvPr id="4" name="Picture 9" descr="Inevitable intersection on t he road of life' drawing depicting a hiker in the desert at the T shaped intersection of paths.  I sign post with two arrows pointing in opposite directions one says Morally Right, the other says Legally right.">
            <a:extLst>
              <a:ext uri="{FF2B5EF4-FFF2-40B4-BE49-F238E27FC236}">
                <a16:creationId xmlns:a16="http://schemas.microsoft.com/office/drawing/2014/main" id="{75AFC0A7-37D1-BA40-839D-FD5AE54320EF}"/>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96093" y="2831553"/>
            <a:ext cx="7757539" cy="304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92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CED4BC-FD8D-7C4F-9796-2B50EE48796E}"/>
              </a:ext>
            </a:extLst>
          </p:cNvPr>
          <p:cNvSpPr/>
          <p:nvPr/>
        </p:nvSpPr>
        <p:spPr>
          <a:xfrm>
            <a:off x="2372320" y="159603"/>
            <a:ext cx="7447360" cy="830997"/>
          </a:xfrm>
          <a:prstGeom prst="rect">
            <a:avLst/>
          </a:prstGeom>
        </p:spPr>
        <p:txBody>
          <a:bodyPr wrap="none">
            <a:spAutoFit/>
          </a:bodyPr>
          <a:lstStyle/>
          <a:p>
            <a:r>
              <a:rPr lang="en-US" altLang="en-US" sz="4800" dirty="0"/>
              <a:t>What Is An Accommodation?</a:t>
            </a:r>
            <a:endParaRPr lang="en-US" sz="4800" dirty="0"/>
          </a:p>
        </p:txBody>
      </p:sp>
      <p:sp>
        <p:nvSpPr>
          <p:cNvPr id="4" name="Rectangle 3">
            <a:extLst>
              <a:ext uri="{FF2B5EF4-FFF2-40B4-BE49-F238E27FC236}">
                <a16:creationId xmlns:a16="http://schemas.microsoft.com/office/drawing/2014/main" id="{F99B4B94-4A71-4D4E-B8CC-8BCD7451ABF6}"/>
              </a:ext>
            </a:extLst>
          </p:cNvPr>
          <p:cNvSpPr/>
          <p:nvPr/>
        </p:nvSpPr>
        <p:spPr>
          <a:xfrm>
            <a:off x="4909457" y="1986135"/>
            <a:ext cx="6096000" cy="3647730"/>
          </a:xfrm>
          <a:prstGeom prst="rect">
            <a:avLst/>
          </a:prstGeom>
        </p:spPr>
        <p:txBody>
          <a:bodyPr>
            <a:spAutoFit/>
          </a:bodyPr>
          <a:lstStyle/>
          <a:p>
            <a:pPr>
              <a:lnSpc>
                <a:spcPct val="80000"/>
              </a:lnSpc>
            </a:pPr>
            <a:r>
              <a:rPr lang="en-US" altLang="en-US" sz="3200" dirty="0"/>
              <a:t>A modification to policy, procedure, practice, or the  environment </a:t>
            </a:r>
          </a:p>
          <a:p>
            <a:pPr>
              <a:lnSpc>
                <a:spcPct val="80000"/>
              </a:lnSpc>
            </a:pPr>
            <a:endParaRPr lang="en-US" altLang="en-US" sz="3200" dirty="0"/>
          </a:p>
          <a:p>
            <a:pPr>
              <a:lnSpc>
                <a:spcPct val="80000"/>
              </a:lnSpc>
            </a:pPr>
            <a:r>
              <a:rPr lang="en-US" altLang="en-US" sz="3200" dirty="0"/>
              <a:t>the provision of a tool, technology, or service </a:t>
            </a:r>
          </a:p>
          <a:p>
            <a:pPr>
              <a:lnSpc>
                <a:spcPct val="80000"/>
              </a:lnSpc>
            </a:pPr>
            <a:endParaRPr lang="en-US" altLang="en-US" sz="3200" dirty="0"/>
          </a:p>
          <a:p>
            <a:pPr>
              <a:lnSpc>
                <a:spcPct val="80000"/>
              </a:lnSpc>
            </a:pPr>
            <a:r>
              <a:rPr lang="en-US" altLang="en-US" sz="3200" dirty="0"/>
              <a:t>that partially mitigates the impact of a disability allowing an individual to participate.</a:t>
            </a:r>
          </a:p>
        </p:txBody>
      </p:sp>
      <p:pic>
        <p:nvPicPr>
          <p:cNvPr id="5" name="Picture 10" descr="A commercial remote presence robot.  Two thin metal poles rise from A sleek wheeled oval base to support a tablet with a man's face on the screen ">
            <a:extLst>
              <a:ext uri="{FF2B5EF4-FFF2-40B4-BE49-F238E27FC236}">
                <a16:creationId xmlns:a16="http://schemas.microsoft.com/office/drawing/2014/main" id="{867443B8-FFAF-5C7C-C5E0-3B51295872B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1352" r="41656"/>
          <a:stretch>
            <a:fillRect/>
          </a:stretch>
        </p:blipFill>
        <p:spPr bwMode="auto">
          <a:xfrm>
            <a:off x="405183" y="1986135"/>
            <a:ext cx="1661389" cy="456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descr="ShelBot from the Big Bang Theory:  A homemade remote presence mad from an IV stand with remote controlled car as its base a purple T-shirt as the body, and a tablt with an image of Sheldon Cooper's face as the head.">
            <a:extLst>
              <a:ext uri="{FF2B5EF4-FFF2-40B4-BE49-F238E27FC236}">
                <a16:creationId xmlns:a16="http://schemas.microsoft.com/office/drawing/2014/main" id="{EBCC2AE0-C174-8355-04F0-A814C5401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479" y="1359420"/>
            <a:ext cx="1792492" cy="511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25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359FAFD-7060-4912-9275-A65827F4D976}" type="slidenum">
              <a:rPr lang="en-US"/>
              <a:pPr>
                <a:defRPr/>
              </a:pPr>
              <a:t>8</a:t>
            </a:fld>
            <a:endParaRPr lang="en-US" dirty="0"/>
          </a:p>
        </p:txBody>
      </p:sp>
      <p:sp>
        <p:nvSpPr>
          <p:cNvPr id="13315" name="Rectangle 2"/>
          <p:cNvSpPr>
            <a:spLocks noGrp="1" noChangeArrowheads="1"/>
          </p:cNvSpPr>
          <p:nvPr>
            <p:ph type="title"/>
          </p:nvPr>
        </p:nvSpPr>
        <p:spPr>
          <a:xfrm>
            <a:off x="1524000" y="0"/>
            <a:ext cx="9144000" cy="1143000"/>
          </a:xfrm>
        </p:spPr>
        <p:txBody>
          <a:bodyPr rtlCol="0">
            <a:normAutofit fontScale="90000"/>
          </a:bodyPr>
          <a:lstStyle/>
          <a:p>
            <a:pPr>
              <a:defRPr/>
            </a:pPr>
            <a:r>
              <a:rPr lang="en-US" sz="3600" dirty="0">
                <a:latin typeface="Arial" pitchFamily="34" charset="0"/>
                <a:cs typeface="Arial" pitchFamily="34" charset="0"/>
              </a:rPr>
              <a:t>            Determining Possible Accommodations  </a:t>
            </a:r>
            <a:br>
              <a:rPr lang="en-US" sz="3600" dirty="0">
                <a:latin typeface="Arial" pitchFamily="34" charset="0"/>
                <a:cs typeface="Arial" pitchFamily="34" charset="0"/>
              </a:rPr>
            </a:br>
            <a:r>
              <a:rPr lang="en-US" sz="3600" dirty="0">
                <a:latin typeface="Arial" pitchFamily="34" charset="0"/>
                <a:cs typeface="Arial" pitchFamily="34" charset="0"/>
              </a:rPr>
              <a:t>     </a:t>
            </a:r>
            <a:r>
              <a:rPr lang="en-US" sz="3600" cap="small" dirty="0">
                <a:latin typeface="+mn-lt"/>
                <a:cs typeface="Arial" charset="0"/>
              </a:rPr>
              <a:t>Condition               Manner                Duration        </a:t>
            </a:r>
            <a:endParaRPr lang="en-US" sz="3600" dirty="0">
              <a:latin typeface="+mn-lt"/>
              <a:cs typeface="Arial" pitchFamily="34" charset="0"/>
            </a:endParaRPr>
          </a:p>
        </p:txBody>
      </p:sp>
      <p:sp>
        <p:nvSpPr>
          <p:cNvPr id="13316" name="Rectangle 3"/>
          <p:cNvSpPr>
            <a:spLocks noGrp="1" noChangeArrowheads="1"/>
          </p:cNvSpPr>
          <p:nvPr>
            <p:ph type="body" idx="1"/>
          </p:nvPr>
        </p:nvSpPr>
        <p:spPr>
          <a:xfrm>
            <a:off x="1524000" y="3221567"/>
            <a:ext cx="9144000" cy="3189286"/>
          </a:xfrm>
        </p:spPr>
        <p:txBody>
          <a:bodyPr>
            <a:normAutofit/>
          </a:bodyPr>
          <a:lstStyle/>
          <a:p>
            <a:pPr lvl="1" eaLnBrk="1" hangingPunct="1"/>
            <a:r>
              <a:rPr lang="en-US" dirty="0">
                <a:cs typeface="Arial" charset="0"/>
              </a:rPr>
              <a:t>Endurance and length of time required allotted to perform the activity</a:t>
            </a:r>
          </a:p>
          <a:p>
            <a:pPr lvl="1" eaLnBrk="1" hangingPunct="1"/>
            <a:r>
              <a:rPr lang="en-US" dirty="0">
                <a:cs typeface="Arial" charset="0"/>
              </a:rPr>
              <a:t> tools needed to perform the activity</a:t>
            </a:r>
          </a:p>
          <a:p>
            <a:pPr lvl="1" eaLnBrk="1" hangingPunct="1"/>
            <a:r>
              <a:rPr lang="en-US" dirty="0">
                <a:cs typeface="Arial" charset="0"/>
              </a:rPr>
              <a:t>Changes in the environment that allow the individual to engage in the activity</a:t>
            </a:r>
          </a:p>
          <a:p>
            <a:pPr lvl="1" eaLnBrk="1" hangingPunct="1"/>
            <a:endParaRPr lang="en-US" dirty="0">
              <a:cs typeface="Arial" charset="0"/>
            </a:endParaRPr>
          </a:p>
          <a:p>
            <a:pPr marL="57150" indent="0">
              <a:buNone/>
            </a:pPr>
            <a:r>
              <a:rPr lang="en-US" dirty="0">
                <a:cs typeface="Arial" charset="0"/>
              </a:rPr>
              <a:t>Is there a different path to the same essential goal?</a:t>
            </a:r>
          </a:p>
          <a:p>
            <a:pPr lvl="1" eaLnBrk="1" hangingPunct="1"/>
            <a:endParaRPr lang="en-US" dirty="0">
              <a:cs typeface="Arial" charset="0"/>
            </a:endParaRPr>
          </a:p>
        </p:txBody>
      </p:sp>
      <p:pic>
        <p:nvPicPr>
          <p:cNvPr id="13317" name="Picture 9" descr="Close up of a hand reading Braille from an embossed p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30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lose up shot of classroom desk tops showing  hands filling in scantron answer sheets."/>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1981200" y="10668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descr="Close up of a hand holding a stop watch&#10;"/>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48601" y="990601"/>
            <a:ext cx="20097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88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descr="When Are Accommodations Reasonable?">
            <a:extLst>
              <a:ext uri="{FF2B5EF4-FFF2-40B4-BE49-F238E27FC236}">
                <a16:creationId xmlns:a16="http://schemas.microsoft.com/office/drawing/2014/main" id="{687FD106-3512-6A49-9B23-6A5BED3CFF71}"/>
              </a:ext>
            </a:extLst>
          </p:cNvPr>
          <p:cNvSpPr>
            <a:spLocks noGrp="1"/>
          </p:cNvSpPr>
          <p:nvPr>
            <p:ph type="title"/>
          </p:nvPr>
        </p:nvSpPr>
        <p:spPr>
          <a:xfrm>
            <a:off x="88901" y="228600"/>
            <a:ext cx="11950699" cy="762000"/>
          </a:xfrm>
        </p:spPr>
        <p:txBody>
          <a:bodyPr rtlCol="0">
            <a:normAutofit/>
          </a:bodyPr>
          <a:lstStyle/>
          <a:p>
            <a:pPr algn="ctr">
              <a:defRPr/>
            </a:pPr>
            <a:r>
              <a:rPr lang="en-US" altLang="en-US" sz="3600" b="1" dirty="0"/>
              <a:t>When Are Accommodations Reasonable?</a:t>
            </a:r>
          </a:p>
        </p:txBody>
      </p:sp>
      <p:sp>
        <p:nvSpPr>
          <p:cNvPr id="50178" name="Content Placeholder 2" descr="Addresses an impact of the disability&#10;- Manner, Condition &amp; Duration not outcome&#10;Does not create a fundamental alteration&#10;- Comparable experience, performance or evaluation&#10;Does not create an undue burden&#10;- Financial&#10;- Administrative&#10;Does not create a “Direct Threat” to others&#10;- Likely, imminent, significant &amp; can not be substantially reduced with accommodations&#10;">
            <a:extLst>
              <a:ext uri="{FF2B5EF4-FFF2-40B4-BE49-F238E27FC236}">
                <a16:creationId xmlns:a16="http://schemas.microsoft.com/office/drawing/2014/main" id="{49346D28-3209-114C-BE15-5C4DEDB3A081}"/>
              </a:ext>
            </a:extLst>
          </p:cNvPr>
          <p:cNvSpPr>
            <a:spLocks noGrp="1" noChangeArrowheads="1"/>
          </p:cNvSpPr>
          <p:nvPr>
            <p:ph idx="1"/>
          </p:nvPr>
        </p:nvSpPr>
        <p:spPr>
          <a:xfrm>
            <a:off x="3276600" y="1426857"/>
            <a:ext cx="8915400" cy="4656443"/>
          </a:xfrm>
        </p:spPr>
        <p:txBody>
          <a:bodyPr/>
          <a:lstStyle/>
          <a:p>
            <a:pPr eaLnBrk="1" hangingPunct="1"/>
            <a:r>
              <a:rPr lang="en-US" altLang="en-US" b="1" dirty="0"/>
              <a:t>Addresses an impact of the disability</a:t>
            </a:r>
          </a:p>
          <a:p>
            <a:pPr lvl="1" eaLnBrk="1" hangingPunct="1"/>
            <a:r>
              <a:rPr lang="en-US" altLang="en-US" dirty="0"/>
              <a:t>Manner, Condition &amp; Duration not outcome</a:t>
            </a:r>
          </a:p>
          <a:p>
            <a:r>
              <a:rPr lang="en-US" altLang="en-US" b="1" dirty="0"/>
              <a:t>Does not create a “Direct Threat” to others</a:t>
            </a:r>
          </a:p>
          <a:p>
            <a:pPr lvl="1"/>
            <a:r>
              <a:rPr lang="en-US" altLang="en-US" dirty="0"/>
              <a:t>Likely, imminent, significant &amp; can not be substantially reduced with accommodations</a:t>
            </a:r>
          </a:p>
          <a:p>
            <a:r>
              <a:rPr lang="en-US" altLang="en-US" b="1" dirty="0"/>
              <a:t>Does not create an undue burden</a:t>
            </a:r>
          </a:p>
          <a:p>
            <a:pPr lvl="1"/>
            <a:r>
              <a:rPr lang="en-US" altLang="en-US" dirty="0"/>
              <a:t>Financial</a:t>
            </a:r>
          </a:p>
          <a:p>
            <a:pPr lvl="1"/>
            <a:r>
              <a:rPr lang="en-US" altLang="en-US" dirty="0"/>
              <a:t>Administrative</a:t>
            </a:r>
          </a:p>
          <a:p>
            <a:pPr eaLnBrk="1" hangingPunct="1"/>
            <a:r>
              <a:rPr lang="en-US" altLang="en-US" b="1" dirty="0"/>
              <a:t>Does not create a fundamental alteration</a:t>
            </a:r>
            <a:endParaRPr lang="en-US" altLang="en-US" dirty="0"/>
          </a:p>
          <a:p>
            <a:pPr lvl="1" eaLnBrk="1" hangingPunct="1"/>
            <a:r>
              <a:rPr lang="en-US" altLang="en-US" dirty="0"/>
              <a:t>Comparable experience, performance or evaluation</a:t>
            </a:r>
          </a:p>
        </p:txBody>
      </p:sp>
      <p:pic>
        <p:nvPicPr>
          <p:cNvPr id="5" name="B8F30476-F694-4CD1-A050-16733C5455D6" descr="Two men standing over a number laying on the ground between them one sees it as a six, the person on the opposite side sees it as a 9&#10;">
            <a:extLst>
              <a:ext uri="{FF2B5EF4-FFF2-40B4-BE49-F238E27FC236}">
                <a16:creationId xmlns:a16="http://schemas.microsoft.com/office/drawing/2014/main" id="{2CCD6586-CE28-1E43-B9E0-D19372002B0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1" y="1938643"/>
            <a:ext cx="3073400" cy="264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622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1640</Words>
  <Application>Microsoft Macintosh PowerPoint</Application>
  <PresentationFormat>Widescreen</PresentationFormat>
  <Paragraphs>201</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ACADEMY ENGRAVED LET PLAIN:1.0</vt:lpstr>
      <vt:lpstr>Arial</vt:lpstr>
      <vt:lpstr>Arial</vt:lpstr>
      <vt:lpstr>Arial Narrow</vt:lpstr>
      <vt:lpstr>Calibri</vt:lpstr>
      <vt:lpstr>Calibri Light</vt:lpstr>
      <vt:lpstr>Verdana</vt:lpstr>
      <vt:lpstr>Office Theme</vt:lpstr>
      <vt:lpstr>From Principles to Practice:  Finding the “Reasonable” in Accommodations</vt:lpstr>
      <vt:lpstr>Reasonableness Who is this “Reasonable Person”?</vt:lpstr>
      <vt:lpstr>WHY PROVIDE ACCESS?</vt:lpstr>
      <vt:lpstr>The Societal  Goal of the ADA &amp; 504</vt:lpstr>
      <vt:lpstr>The Mandate to Higher Education</vt:lpstr>
      <vt:lpstr>PowerPoint Presentation</vt:lpstr>
      <vt:lpstr>PowerPoint Presentation</vt:lpstr>
      <vt:lpstr>            Determining Possible Accommodations        Condition               Manner                Duration        </vt:lpstr>
      <vt:lpstr>When Are Accommodations Reasonable?</vt:lpstr>
      <vt:lpstr>PowerPoint Presentation</vt:lpstr>
      <vt:lpstr>Fundamental Alteration</vt:lpstr>
      <vt:lpstr>Evidence for Fundamental Goals</vt:lpstr>
      <vt:lpstr>Process, Process, Process</vt:lpstr>
      <vt:lpstr>There is no indication of who took part in the decision or when it was made. Were the simple conclusory averment of the head of an institution to suffice, there would be no way of ascertaining whether the institution had made a professional effort to evaluate possible ways of accommodating a handicapped student or had simply embraced what was most convenient for faculty and administration. We say this, of course, without any intent to impugn the present affiant, but only to attempt to underscore the need for a procedure that can permit the necessary minimum judicial review.    Wynne v. Tufts University School of Medicine 932 F.2d 19 (1991)</vt:lpstr>
      <vt:lpstr> Determinations must be made by a group that includes individuals who are knowledgeable in the discipline/area, the available alternatives for instructional delivery and evaluation and disability</vt:lpstr>
      <vt:lpstr>“It is possible to envision situations where an insistence on continuing past requirements and practices might arbitrarily deprive genuinely qualified handicapped persons of the opportunity to participate in a covered program.”    (Southeastern Community College v. Davis, 442 U.S. 397)</vt:lpstr>
      <vt:lpstr>Scenarios</vt:lpstr>
      <vt:lpstr>CONTACT</vt:lpstr>
      <vt:lpstr>BONUS SLIDES</vt:lpstr>
      <vt:lpstr>Documenting   Accommodations</vt:lpstr>
      <vt:lpstr>Access Infrastructure Administrative Requirements</vt:lpstr>
      <vt:lpstr>Academic Standards &amp; Deference</vt:lpstr>
      <vt:lpstr>Academic Standards &amp; Deference</vt:lpstr>
      <vt:lpstr>Technical Standards</vt:lpstr>
      <vt:lpstr>It is important that technical standards and eligibility criteria be established through a collaborative process. Both policy &amp; practice must support that a standard is essential </vt:lpstr>
      <vt:lpstr>PowerPoint Presentation</vt:lpstr>
      <vt:lpstr>Elements of Legitimate Standards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Lissner, L. Scott</dc:creator>
  <cp:lastModifiedBy>Lissner, L. Scott</cp:lastModifiedBy>
  <cp:revision>13</cp:revision>
  <dcterms:created xsi:type="dcterms:W3CDTF">2022-07-16T01:35:17Z</dcterms:created>
  <dcterms:modified xsi:type="dcterms:W3CDTF">2022-10-12T21:38:05Z</dcterms:modified>
</cp:coreProperties>
</file>